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2" r:id="rId3"/>
    <p:sldId id="338" r:id="rId4"/>
    <p:sldId id="339" r:id="rId5"/>
    <p:sldId id="337" r:id="rId6"/>
    <p:sldId id="341" r:id="rId7"/>
    <p:sldId id="343" r:id="rId8"/>
    <p:sldId id="257" r:id="rId9"/>
    <p:sldId id="258" r:id="rId10"/>
    <p:sldId id="315" r:id="rId11"/>
    <p:sldId id="340" r:id="rId12"/>
    <p:sldId id="311" r:id="rId13"/>
    <p:sldId id="310" r:id="rId14"/>
    <p:sldId id="345" r:id="rId15"/>
    <p:sldId id="359" r:id="rId16"/>
    <p:sldId id="312" r:id="rId17"/>
    <p:sldId id="336" r:id="rId18"/>
    <p:sldId id="309" r:id="rId19"/>
    <p:sldId id="308" r:id="rId20"/>
    <p:sldId id="261" r:id="rId21"/>
    <p:sldId id="322" r:id="rId22"/>
    <p:sldId id="259" r:id="rId23"/>
    <p:sldId id="344" r:id="rId24"/>
    <p:sldId id="260" r:id="rId25"/>
    <p:sldId id="307" r:id="rId26"/>
    <p:sldId id="358" r:id="rId27"/>
    <p:sldId id="316" r:id="rId28"/>
    <p:sldId id="314" r:id="rId29"/>
    <p:sldId id="325" r:id="rId30"/>
    <p:sldId id="324" r:id="rId31"/>
    <p:sldId id="317" r:id="rId32"/>
    <p:sldId id="319" r:id="rId33"/>
    <p:sldId id="347" r:id="rId34"/>
    <p:sldId id="320" r:id="rId35"/>
    <p:sldId id="335" r:id="rId36"/>
    <p:sldId id="321" r:id="rId37"/>
    <p:sldId id="34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A859A9-15EE-4F68-AE2E-0A703392E947}" v="24" dt="2021-09-01T17:51:03.0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47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2F9-4A75-B814-0984A6080907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2F9-4A75-B814-0984A6080907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2F9-4A75-B814-0984A6080907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2F9-4A75-B814-0984A6080907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2F9-4A75-B814-0984A6080907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2F9-4A75-B814-0984A6080907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2F9-4A75-B814-0984A6080907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2F9-4A75-B814-0984A6080907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2F9-4A75-B814-0984A6080907}"/>
              </c:ext>
            </c:extLst>
          </c:dPt>
          <c:dLbls>
            <c:dLbl>
              <c:idx val="0"/>
              <c:layout>
                <c:manualLayout>
                  <c:x val="0.13034805448354692"/>
                  <c:y val="0.12219866678647354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F9-4A75-B814-0984A6080907}"/>
                </c:ext>
              </c:extLst>
            </c:dLbl>
            <c:dLbl>
              <c:idx val="1"/>
              <c:layout>
                <c:manualLayout>
                  <c:x val="9.090637874834831E-2"/>
                  <c:y val="-0.33082917085366559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F9-4A75-B814-0984A6080907}"/>
                </c:ext>
              </c:extLst>
            </c:dLbl>
            <c:dLbl>
              <c:idx val="2"/>
              <c:layout>
                <c:manualLayout>
                  <c:x val="-4.7348385098653162E-2"/>
                  <c:y val="1.4949133095233628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F9-4A75-B814-0984A6080907}"/>
                </c:ext>
              </c:extLst>
            </c:dLbl>
            <c:dLbl>
              <c:idx val="3"/>
              <c:layout>
                <c:manualLayout>
                  <c:x val="-9.599148950883353E-2"/>
                  <c:y val="5.4960745146093622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2F9-4A75-B814-0984A6080907}"/>
                </c:ext>
              </c:extLst>
            </c:dLbl>
            <c:dLbl>
              <c:idx val="6"/>
              <c:layout>
                <c:manualLayout>
                  <c:x val="-4.8840958106652836E-2"/>
                  <c:y val="-3.1780292201945115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2F9-4A75-B814-0984A6080907}"/>
                </c:ext>
              </c:extLst>
            </c:dLbl>
            <c:dLbl>
              <c:idx val="7"/>
              <c:layout>
                <c:manualLayout>
                  <c:x val="9.2554550082716444E-2"/>
                  <c:y val="-6.7807927802312901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2F9-4A75-B814-0984A6080907}"/>
                </c:ext>
              </c:extLst>
            </c:dLbl>
            <c:dLbl>
              <c:idx val="8"/>
              <c:layout>
                <c:manualLayout>
                  <c:x val="0.25052713591493359"/>
                  <c:y val="2.829731410671403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2F9-4A75-B814-0984A60809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osterama" panose="020B0504020200020000" pitchFamily="34" charset="0"/>
                    <a:ea typeface="+mn-ea"/>
                    <a:cs typeface="Posterama" panose="020B0504020200020000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Sheet1!$A$1:$A$9</c:f>
              <c:strCache>
                <c:ptCount val="9"/>
                <c:pt idx="0">
                  <c:v>Assessing disease progression</c:v>
                </c:pt>
                <c:pt idx="1">
                  <c:v>Diagnosis</c:v>
                </c:pt>
                <c:pt idx="2">
                  <c:v>Drug development/discovery</c:v>
                </c:pt>
                <c:pt idx="3">
                  <c:v>Identifying phenotypic features</c:v>
                </c:pt>
                <c:pt idx="4">
                  <c:v>Prediction</c:v>
                </c:pt>
                <c:pt idx="5">
                  <c:v>Screening from EMRs</c:v>
                </c:pt>
                <c:pt idx="6">
                  <c:v>HPO term extraction</c:v>
                </c:pt>
                <c:pt idx="7">
                  <c:v>Variant interpretation</c:v>
                </c:pt>
                <c:pt idx="8">
                  <c:v>Variant classification</c:v>
                </c:pt>
              </c:strCache>
            </c:strRef>
          </c:cat>
          <c:val>
            <c:numRef>
              <c:f>Sheet1!$B$1:$B$9</c:f>
              <c:numCache>
                <c:formatCode>General</c:formatCode>
                <c:ptCount val="9"/>
                <c:pt idx="0">
                  <c:v>31</c:v>
                </c:pt>
                <c:pt idx="1">
                  <c:v>71</c:v>
                </c:pt>
                <c:pt idx="2">
                  <c:v>2</c:v>
                </c:pt>
                <c:pt idx="3">
                  <c:v>20</c:v>
                </c:pt>
                <c:pt idx="4">
                  <c:v>5</c:v>
                </c:pt>
                <c:pt idx="5">
                  <c:v>2</c:v>
                </c:pt>
                <c:pt idx="6">
                  <c:v>1</c:v>
                </c:pt>
                <c:pt idx="7">
                  <c:v>2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02F9-4A75-B814-0984A60809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Posterama" panose="020B0504020200020000" pitchFamily="34" charset="0"/>
          <a:cs typeface="Posterama" panose="020B0504020200020000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6BBCC-678B-45D2-AFA5-55BBF9EC4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B32B10-5DAB-4017-9ED9-FD33FE228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1C89F-A730-4B04-9B4B-C01D7C5C7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CBDF-72C7-48C9-B74A-EDB14BC498C0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7AD16-CF4A-4F07-A2AC-234700CC0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44286-4C8F-4DE8-9D7D-CD86EF3AB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5B7A7-28E1-4DB1-AAE1-30C5B89DA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8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C2CED-9223-45E4-89A9-A4E84A827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118B0C-BB64-4783-B242-FCE1B77DD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1A966-1B47-4A94-9071-F02D78E32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CBDF-72C7-48C9-B74A-EDB14BC498C0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8D0EC-BF72-463C-A5BA-C2D15E969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65626-C555-4406-9C10-EC751BC14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5B7A7-28E1-4DB1-AAE1-30C5B89DA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8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E7736-19B4-4E45-8DD9-911FDEF631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4A6503-22B8-49DC-A5BB-E50E84659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D62FA-C7CF-4752-A9BB-B7586E69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CBDF-72C7-48C9-B74A-EDB14BC498C0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ED529-5FCD-4B9A-9B3E-CCEA239A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11121-8FDC-4750-AF00-7DC118AAC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5B7A7-28E1-4DB1-AAE1-30C5B89DA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3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50B6C-ED52-4BC0-88AE-7B4C2BDEE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92598-A5AE-49E5-A7F4-8A2D2E81D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73F92-F6E7-4D10-A6F2-7504772F8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CBDF-72C7-48C9-B74A-EDB14BC498C0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485DC-EBA0-4200-B7B4-F8A4670B2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ACF3C-90F0-49DF-90EF-752C2055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5B7A7-28E1-4DB1-AAE1-30C5B89DA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79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CCC8F-7B8A-4672-8DA6-34DA52C22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8CBC0-5E23-4D81-B3D8-694BE8006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7AD39-1C2D-4589-95F4-B6E10B9A9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CBDF-72C7-48C9-B74A-EDB14BC498C0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08443-14F1-4B90-8F58-6050EE31C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1F6C1-825F-4FC7-947A-35089426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5B7A7-28E1-4DB1-AAE1-30C5B89DA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43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62012-A1B0-47F5-BB40-E618C75B5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A283D-9B25-4B61-AE0C-6641FF0334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2D0DB-28F0-4AC3-A091-BCB65A649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F1543E-6F8A-49E8-A07E-D54D287D7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CBDF-72C7-48C9-B74A-EDB14BC498C0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CF58B-52DB-4044-BC53-94554FFDC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4DC10-F53B-4EB6-B1DD-C8A1E4F45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5B7A7-28E1-4DB1-AAE1-30C5B89DA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24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20778-2034-4AB1-BC35-95184D24E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6810A-E34A-4F5A-95F3-82048B429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E34D89-7ED4-4056-AF62-F5EDA00DD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4B1D51-8289-4188-BCD7-91AEEED90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7B444F-58D2-464E-A512-28D00B8C3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332D08-8024-4AC4-9982-64044BDAE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CBDF-72C7-48C9-B74A-EDB14BC498C0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1B15EB-A061-44B9-B00D-151733F6B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27E6F9-13F6-497B-B3AC-224865254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5B7A7-28E1-4DB1-AAE1-30C5B89DA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9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DF0D9-3CA3-4F29-AD05-E89860C22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7AD311-D52E-482E-B580-257C418BE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CBDF-72C7-48C9-B74A-EDB14BC498C0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453225-352A-43E8-BA37-CC8310C8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B119D4-5D75-4308-8A08-D7BC3F554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5B7A7-28E1-4DB1-AAE1-30C5B89DA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06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252F55-444B-4E5B-8AC3-D606E5BB1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CBDF-72C7-48C9-B74A-EDB14BC498C0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EB1B43-6664-4978-9F82-4A64601D1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050C9-8E93-4B53-A79A-52341BABF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5B7A7-28E1-4DB1-AAE1-30C5B89DA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60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52CF4-1627-4BC0-9051-624260646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DE75D-5526-4B6D-AC81-A5654324A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E77E4-38E9-4223-A98D-F206C9DB8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E96CCE-4DB6-430A-BDE9-63D1A9510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CBDF-72C7-48C9-B74A-EDB14BC498C0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714A56-135D-4D8A-8D6A-7C496BB6F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36B1D-2DEA-4C24-983D-94B64157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5B7A7-28E1-4DB1-AAE1-30C5B89DA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70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6318-C6DC-4DA2-B348-8BD1221A9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573A2C-E9DA-430E-A774-9F72E90E5C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807F2-58EC-4E67-8BE4-601C272E3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BF66F-E0A5-4FBD-AC97-C83D508D9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CBDF-72C7-48C9-B74A-EDB14BC498C0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F893B-DDC9-4293-9B6C-2A7B5108D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4CC34-66AA-4FE3-82EE-F42F58432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5B7A7-28E1-4DB1-AAE1-30C5B89DA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73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5320A0-1B1E-4A12-804F-B8453CACF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3F178-F131-443F-8170-023BF887C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7193C-5F20-4646-8F83-1727EFE168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defRPr>
            </a:lvl1pPr>
          </a:lstStyle>
          <a:p>
            <a:fld id="{2C12CBDF-72C7-48C9-B74A-EDB14BC498C0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A1CC2-295E-451B-A7CD-F10FC39BD2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A54BA-45E7-49D4-82F5-D64F0FEE5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defRPr>
            </a:lvl1pPr>
          </a:lstStyle>
          <a:p>
            <a:fld id="{32C5B7A7-28E1-4DB1-AAE1-30C5B89DA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0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sterama" panose="020B0504020200020000" pitchFamily="34" charset="0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sterama" panose="020B0504020200020000" pitchFamily="34" charset="0"/>
          <a:ea typeface="+mn-ea"/>
          <a:cs typeface="Posterama" panose="020B0504020200020000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sterama" panose="020B0504020200020000" pitchFamily="34" charset="0"/>
          <a:ea typeface="+mn-ea"/>
          <a:cs typeface="Posterama" panose="020B0504020200020000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sterama" panose="020B0504020200020000" pitchFamily="34" charset="0"/>
          <a:ea typeface="+mn-ea"/>
          <a:cs typeface="Posterama" panose="020B0504020200020000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sterama" panose="020B0504020200020000" pitchFamily="34" charset="0"/>
          <a:ea typeface="+mn-ea"/>
          <a:cs typeface="Posterama" panose="020B0504020200020000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sterama" panose="020B0504020200020000" pitchFamily="34" charset="0"/>
          <a:ea typeface="+mn-ea"/>
          <a:cs typeface="Posterama" panose="020B050402020002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tiff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AE90C-CCDD-42CB-A810-A5D8BD9657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7910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Artificial Intelligence (whatever that means) advances in diagnosing and treating rare diseases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F6D46-14C2-4A68-9E98-91FE8F1758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58783"/>
            <a:ext cx="9144000" cy="1655762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Ben Solomon</a:t>
            </a:r>
          </a:p>
          <a:p>
            <a:r>
              <a:rPr lang="en-US" dirty="0"/>
              <a:t>September 14, 2021</a:t>
            </a:r>
          </a:p>
        </p:txBody>
      </p:sp>
    </p:spTree>
    <p:extLst>
      <p:ext uri="{BB962C8B-B14F-4D97-AF65-F5344CB8AC3E}">
        <p14:creationId xmlns:p14="http://schemas.microsoft.com/office/powerpoint/2010/main" val="158994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BA9C658-C51F-4055-B059-90242091C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90" y="1263188"/>
            <a:ext cx="7062332" cy="1868343"/>
          </a:xfrm>
          <a:prstGeom prst="rect">
            <a:avLst/>
          </a:prstGeom>
        </p:spPr>
      </p:pic>
      <p:pic>
        <p:nvPicPr>
          <p:cNvPr id="8" name="Picture 2" descr="Skin Cancer MNIST: HAM10000 | Kaggle">
            <a:extLst>
              <a:ext uri="{FF2B5EF4-FFF2-40B4-BE49-F238E27FC236}">
                <a16:creationId xmlns:a16="http://schemas.microsoft.com/office/drawing/2014/main" id="{70DB3E04-2874-4B33-9837-EB9A62086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55" y="3273241"/>
            <a:ext cx="3232967" cy="323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oogle AI Blog: EfficientNet: Improving Accuracy and Efficiency through  AutoML and Model Scaling">
            <a:extLst>
              <a:ext uri="{FF2B5EF4-FFF2-40B4-BE49-F238E27FC236}">
                <a16:creationId xmlns:a16="http://schemas.microsoft.com/office/drawing/2014/main" id="{A683D236-0D13-4197-9CB3-C9D09B21E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89374" y="2785499"/>
            <a:ext cx="6240010" cy="1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5FFAB0-5430-4D5A-8850-576F92328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3855" y="3273241"/>
            <a:ext cx="1754972" cy="175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2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6F1839-2F51-4B55-BC46-06B69B132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20" y="1502228"/>
            <a:ext cx="11023759" cy="38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22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gure4">
            <a:extLst>
              <a:ext uri="{FF2B5EF4-FFF2-40B4-BE49-F238E27FC236}">
                <a16:creationId xmlns:a16="http://schemas.microsoft.com/office/drawing/2014/main" id="{70A521DB-ADD8-4146-8866-88F86412C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357" y="508634"/>
            <a:ext cx="9125285" cy="567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F78C7A-9D57-4ED7-A843-31F100AE8B45}"/>
              </a:ext>
            </a:extLst>
          </p:cNvPr>
          <p:cNvSpPr txBox="1"/>
          <p:nvPr/>
        </p:nvSpPr>
        <p:spPr>
          <a:xfrm>
            <a:off x="9112385" y="6488668"/>
            <a:ext cx="3092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Posterama" panose="020B0504020200020000" pitchFamily="34" charset="0"/>
                <a:cs typeface="Posterama" panose="020B0504020200020000" pitchFamily="34" charset="0"/>
              </a:rPr>
              <a:t>Schaefer et al., </a:t>
            </a:r>
            <a:r>
              <a:rPr lang="en-US" i="1">
                <a:latin typeface="Posterama" panose="020B0504020200020000" pitchFamily="34" charset="0"/>
                <a:cs typeface="Posterama" panose="020B0504020200020000" pitchFamily="34" charset="0"/>
              </a:rPr>
              <a:t>OJRD </a:t>
            </a:r>
            <a:r>
              <a:rPr lang="en-US">
                <a:latin typeface="Posterama" panose="020B0504020200020000" pitchFamily="34" charset="0"/>
                <a:cs typeface="Posterama" panose="020B0504020200020000" pitchFamily="34" charset="0"/>
              </a:rPr>
              <a:t>2020</a:t>
            </a:r>
            <a:r>
              <a:rPr lang="en-US" i="1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endParaRPr lang="en-US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F4AAE7-7066-4169-8047-BABFC67BA7CB}"/>
              </a:ext>
            </a:extLst>
          </p:cNvPr>
          <p:cNvSpPr/>
          <p:nvPr/>
        </p:nvSpPr>
        <p:spPr>
          <a:xfrm>
            <a:off x="2356338" y="3780692"/>
            <a:ext cx="3675185" cy="5802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BD88AE-119E-4800-8808-0946E991F63C}"/>
              </a:ext>
            </a:extLst>
          </p:cNvPr>
          <p:cNvSpPr/>
          <p:nvPr/>
        </p:nvSpPr>
        <p:spPr>
          <a:xfrm>
            <a:off x="2356338" y="5236375"/>
            <a:ext cx="3675185" cy="5802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2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gure3">
            <a:extLst>
              <a:ext uri="{FF2B5EF4-FFF2-40B4-BE49-F238E27FC236}">
                <a16:creationId xmlns:a16="http://schemas.microsoft.com/office/drawing/2014/main" id="{EE877B79-116D-40F2-8DC3-8B2CF3F72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551" y="1925638"/>
            <a:ext cx="4606781" cy="399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3D0D0DB-BBF6-4176-8D92-AA25E155F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8" y="1925638"/>
            <a:ext cx="652462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D3DB30-BA0C-41F5-8654-F4DED21BCBF3}"/>
              </a:ext>
            </a:extLst>
          </p:cNvPr>
          <p:cNvSpPr txBox="1"/>
          <p:nvPr/>
        </p:nvSpPr>
        <p:spPr>
          <a:xfrm>
            <a:off x="8138391" y="6492875"/>
            <a:ext cx="4180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Posterama" panose="020B0504020200020000" pitchFamily="34" charset="0"/>
                <a:cs typeface="Posterama" panose="020B0504020200020000" pitchFamily="34" charset="0"/>
              </a:rPr>
              <a:t>Shchelochkov et al., </a:t>
            </a:r>
            <a:r>
              <a:rPr lang="en-US" i="1">
                <a:latin typeface="Posterama" panose="020B0504020200020000" pitchFamily="34" charset="0"/>
                <a:cs typeface="Posterama" panose="020B0504020200020000" pitchFamily="34" charset="0"/>
              </a:rPr>
              <a:t>Genet Med </a:t>
            </a:r>
            <a:r>
              <a:rPr lang="en-US">
                <a:latin typeface="Posterama" panose="020B0504020200020000" pitchFamily="34" charset="0"/>
                <a:cs typeface="Posterama" panose="020B0504020200020000" pitchFamily="34" charset="0"/>
              </a:rPr>
              <a:t>2021</a:t>
            </a:r>
            <a:r>
              <a:rPr lang="en-US" i="1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endParaRPr lang="en-US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042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19147F4-C6F3-472A-8CC9-B78E0DFF35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3427059"/>
              </p:ext>
            </p:extLst>
          </p:nvPr>
        </p:nvGraphicFramePr>
        <p:xfrm>
          <a:off x="748145" y="1475509"/>
          <a:ext cx="10390910" cy="4894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6355055-9E2F-4058-A442-851DB4F33F56}"/>
              </a:ext>
            </a:extLst>
          </p:cNvPr>
          <p:cNvSpPr txBox="1"/>
          <p:nvPr/>
        </p:nvSpPr>
        <p:spPr>
          <a:xfrm>
            <a:off x="10369065" y="6488668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osterama" panose="020B0504020200020000" pitchFamily="34" charset="0"/>
                <a:cs typeface="Posterama" panose="020B0504020200020000" pitchFamily="34" charset="0"/>
              </a:rPr>
              <a:t>[in preparation]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547F7DE-0404-4919-B90F-30460D31A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Deep learning studies of genetic conditions (n = 135)</a:t>
            </a:r>
            <a:br>
              <a:rPr lang="en-US" sz="4400" dirty="0"/>
            </a:b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1E0DA4-7015-4FE6-9CD4-B8F9CB111C31}"/>
              </a:ext>
            </a:extLst>
          </p:cNvPr>
          <p:cNvSpPr/>
          <p:nvPr/>
        </p:nvSpPr>
        <p:spPr>
          <a:xfrm>
            <a:off x="1208690" y="3509384"/>
            <a:ext cx="2249213" cy="5802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8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784F957-9880-4024-9644-201CFB3F1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792" y="2188362"/>
            <a:ext cx="6092416" cy="24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31BEC3-9814-4CE0-9481-DF0305483BAB}"/>
              </a:ext>
            </a:extLst>
          </p:cNvPr>
          <p:cNvSpPr txBox="1"/>
          <p:nvPr/>
        </p:nvSpPr>
        <p:spPr>
          <a:xfrm>
            <a:off x="9006879" y="6488668"/>
            <a:ext cx="3273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osterama" panose="020B0504020200020000" pitchFamily="34" charset="0"/>
                <a:cs typeface="Posterama" panose="020B0504020200020000" pitchFamily="34" charset="0"/>
              </a:rPr>
              <a:t>Wang et al., </a:t>
            </a:r>
            <a:r>
              <a:rPr lang="en-US" i="1" dirty="0">
                <a:latin typeface="Posterama" panose="020B0504020200020000" pitchFamily="34" charset="0"/>
                <a:cs typeface="Posterama" panose="020B0504020200020000" pitchFamily="34" charset="0"/>
              </a:rPr>
              <a:t>Molecules </a:t>
            </a:r>
            <a:r>
              <a:rPr lang="en-US" dirty="0">
                <a:latin typeface="Posterama" panose="020B0504020200020000" pitchFamily="34" charset="0"/>
                <a:cs typeface="Posterama" panose="020B0504020200020000" pitchFamily="34" charset="0"/>
              </a:rPr>
              <a:t>2020</a:t>
            </a:r>
            <a:r>
              <a:rPr lang="en-US" i="1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endParaRPr lang="en-US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66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156FAA-F042-4AE1-B96D-A354AEBF1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660" y="535414"/>
            <a:ext cx="8620169" cy="5876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313EE8-3088-4475-8600-992C57581DDA}"/>
              </a:ext>
            </a:extLst>
          </p:cNvPr>
          <p:cNvSpPr txBox="1"/>
          <p:nvPr/>
        </p:nvSpPr>
        <p:spPr>
          <a:xfrm>
            <a:off x="9112385" y="6488668"/>
            <a:ext cx="3092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osterama" panose="020B0504020200020000" pitchFamily="34" charset="0"/>
                <a:cs typeface="Posterama" panose="020B0504020200020000" pitchFamily="34" charset="0"/>
              </a:rPr>
              <a:t>Schaefer et al., </a:t>
            </a:r>
            <a:r>
              <a:rPr lang="en-US" i="1" dirty="0">
                <a:latin typeface="Posterama" panose="020B0504020200020000" pitchFamily="34" charset="0"/>
                <a:cs typeface="Posterama" panose="020B0504020200020000" pitchFamily="34" charset="0"/>
              </a:rPr>
              <a:t>OJRD </a:t>
            </a:r>
            <a:r>
              <a:rPr lang="en-US" dirty="0">
                <a:latin typeface="Posterama" panose="020B0504020200020000" pitchFamily="34" charset="0"/>
                <a:cs typeface="Posterama" panose="020B0504020200020000" pitchFamily="34" charset="0"/>
              </a:rPr>
              <a:t>2020</a:t>
            </a:r>
            <a:r>
              <a:rPr lang="en-US" i="1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endParaRPr lang="en-US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098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FFAFC-23A9-4CFD-8DBB-291C73A4B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Regulatory questions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13019-34DA-488A-AB9A-4B14CE8D5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863580"/>
            <a:ext cx="5264150" cy="47747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7F3B7B-DCAB-4283-8FD3-21E57B16E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351" y="2695698"/>
            <a:ext cx="5278346" cy="35715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5D3ADD-883E-4E52-8588-EC4B767764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09"/>
          <a:stretch/>
        </p:blipFill>
        <p:spPr>
          <a:xfrm>
            <a:off x="6096000" y="1318161"/>
            <a:ext cx="5842469" cy="532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9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871F90B-C679-473F-8AFF-9899175F3683}"/>
              </a:ext>
            </a:extLst>
          </p:cNvPr>
          <p:cNvSpPr txBox="1"/>
          <p:nvPr/>
        </p:nvSpPr>
        <p:spPr>
          <a:xfrm>
            <a:off x="8291245" y="6488668"/>
            <a:ext cx="390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Posterama" panose="020B0504020200020000" pitchFamily="34" charset="0"/>
                <a:cs typeface="Posterama" panose="020B0504020200020000" pitchFamily="34" charset="0"/>
              </a:rPr>
              <a:t>Duong et al., </a:t>
            </a:r>
            <a:r>
              <a:rPr lang="en-US" i="1">
                <a:latin typeface="Posterama" panose="020B0504020200020000" pitchFamily="34" charset="0"/>
                <a:cs typeface="Posterama" panose="020B0504020200020000" pitchFamily="34" charset="0"/>
              </a:rPr>
              <a:t>HGG Advances </a:t>
            </a:r>
            <a:r>
              <a:rPr lang="en-US">
                <a:latin typeface="Posterama" panose="020B0504020200020000" pitchFamily="34" charset="0"/>
                <a:cs typeface="Posterama" panose="020B0504020200020000" pitchFamily="34" charset="0"/>
              </a:rPr>
              <a:t>2021</a:t>
            </a:r>
            <a:r>
              <a:rPr lang="en-US" i="1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endParaRPr lang="en-US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D0D1D2-CFC0-4848-9D2B-4F75DF078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735" y="783559"/>
            <a:ext cx="7059087" cy="529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56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4A9CA6-C561-4D15-B9EF-3C091706F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5" t="3657" r="6699" b="3727"/>
          <a:stretch/>
        </p:blipFill>
        <p:spPr>
          <a:xfrm>
            <a:off x="2753709" y="231706"/>
            <a:ext cx="5860546" cy="62569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C3D94E-1797-492E-AD15-31C4AB40A0AD}"/>
              </a:ext>
            </a:extLst>
          </p:cNvPr>
          <p:cNvSpPr txBox="1"/>
          <p:nvPr/>
        </p:nvSpPr>
        <p:spPr>
          <a:xfrm>
            <a:off x="8291245" y="6488668"/>
            <a:ext cx="390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Posterama" panose="020B0504020200020000" pitchFamily="34" charset="0"/>
                <a:cs typeface="Posterama" panose="020B0504020200020000" pitchFamily="34" charset="0"/>
              </a:rPr>
              <a:t>Duong et al., </a:t>
            </a:r>
            <a:r>
              <a:rPr lang="en-US" i="1">
                <a:latin typeface="Posterama" panose="020B0504020200020000" pitchFamily="34" charset="0"/>
                <a:cs typeface="Posterama" panose="020B0504020200020000" pitchFamily="34" charset="0"/>
              </a:rPr>
              <a:t>HGG Advances </a:t>
            </a:r>
            <a:r>
              <a:rPr lang="en-US">
                <a:latin typeface="Posterama" panose="020B0504020200020000" pitchFamily="34" charset="0"/>
                <a:cs typeface="Posterama" panose="020B0504020200020000" pitchFamily="34" charset="0"/>
              </a:rPr>
              <a:t>2021</a:t>
            </a:r>
            <a:r>
              <a:rPr lang="en-US" i="1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endParaRPr lang="en-US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480340C-4A82-4E86-B494-DFA08713E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13" y="199339"/>
            <a:ext cx="11238571" cy="63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5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9397B192-5D6F-471E-913E-EE9B6FFD0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58358"/>
            <a:ext cx="5255045" cy="3941284"/>
          </a:xfrm>
          <a:prstGeom prst="rect">
            <a:avLst/>
          </a:prstGeom>
        </p:spPr>
      </p:pic>
      <p:pic>
        <p:nvPicPr>
          <p:cNvPr id="1028" name="Picture 4" descr="100 Tricks to Appear Smart in Meetings : How to Get by Without Even Trying  (Paperback) - Walmart.com - Walmart.com">
            <a:extLst>
              <a:ext uri="{FF2B5EF4-FFF2-40B4-BE49-F238E27FC236}">
                <a16:creationId xmlns:a16="http://schemas.microsoft.com/office/drawing/2014/main" id="{909243EE-5EB8-4792-A4E8-1AF0AA415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68" y="921974"/>
            <a:ext cx="58293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70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47A29-0ECE-41DD-9EC7-0DCC98902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Paper success ≠ real life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248F6D-FD29-4659-AC7B-87500BA178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91" t="16297" r="33229" b="22222"/>
          <a:stretch/>
        </p:blipFill>
        <p:spPr>
          <a:xfrm>
            <a:off x="627169" y="1690688"/>
            <a:ext cx="4564704" cy="4578495"/>
          </a:xfrm>
          <a:prstGeom prst="rect">
            <a:avLst/>
          </a:prstGeom>
        </p:spPr>
      </p:pic>
      <p:pic>
        <p:nvPicPr>
          <p:cNvPr id="8194" name="Picture 2" descr="figure3">
            <a:extLst>
              <a:ext uri="{FF2B5EF4-FFF2-40B4-BE49-F238E27FC236}">
                <a16:creationId xmlns:a16="http://schemas.microsoft.com/office/drawing/2014/main" id="{FB0B9A07-04EF-486A-BBD5-E87736D6E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990" y="2300287"/>
            <a:ext cx="5770810" cy="260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19189B-1D7E-45C6-9744-EF90ACFF6336}"/>
              </a:ext>
            </a:extLst>
          </p:cNvPr>
          <p:cNvSpPr txBox="1"/>
          <p:nvPr/>
        </p:nvSpPr>
        <p:spPr>
          <a:xfrm>
            <a:off x="8624998" y="6477873"/>
            <a:ext cx="3567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latin typeface="Posterama" panose="020B0504020200020000" pitchFamily="34" charset="0"/>
                <a:cs typeface="Posterama" panose="020B0504020200020000" pitchFamily="34" charset="0"/>
              </a:rPr>
              <a:t>Kiani</a:t>
            </a:r>
            <a:r>
              <a:rPr lang="en-US">
                <a:latin typeface="Posterama" panose="020B0504020200020000" pitchFamily="34" charset="0"/>
                <a:cs typeface="Posterama" panose="020B0504020200020000" pitchFamily="34" charset="0"/>
              </a:rPr>
              <a:t> et al., </a:t>
            </a:r>
            <a:r>
              <a:rPr lang="en-US" i="1">
                <a:latin typeface="Posterama" panose="020B0504020200020000" pitchFamily="34" charset="0"/>
                <a:cs typeface="Posterama" panose="020B0504020200020000" pitchFamily="34" charset="0"/>
              </a:rPr>
              <a:t>NPJ Digit Med </a:t>
            </a:r>
            <a:r>
              <a:rPr lang="en-US">
                <a:latin typeface="Posterama" panose="020B0504020200020000" pitchFamily="34" charset="0"/>
                <a:cs typeface="Posterama" panose="020B0504020200020000" pitchFamily="34" charset="0"/>
              </a:rPr>
              <a:t>2020</a:t>
            </a:r>
            <a:r>
              <a:rPr lang="en-US" i="1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endParaRPr lang="en-US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22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rtificial Intelligence Cartoons – Digital Business &amp;amp; Business Analytics">
            <a:extLst>
              <a:ext uri="{FF2B5EF4-FFF2-40B4-BE49-F238E27FC236}">
                <a16:creationId xmlns:a16="http://schemas.microsoft.com/office/drawing/2014/main" id="{43B4FDEE-B800-4D16-A91B-5BEED0B10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861" y="381645"/>
            <a:ext cx="8126278" cy="609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60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DF81F-6B0E-493E-A78C-02ADF76DF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importance of diversity…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EB4870-E220-429C-A875-AFAD976E3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925" y="1690688"/>
            <a:ext cx="5857875" cy="4236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B2F7B9-F164-435B-A356-E00DDD2B0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1690688"/>
            <a:ext cx="4762500" cy="2362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5CD3E7-739D-4B32-8C9F-E68117965C23}"/>
              </a:ext>
            </a:extLst>
          </p:cNvPr>
          <p:cNvSpPr txBox="1"/>
          <p:nvPr/>
        </p:nvSpPr>
        <p:spPr>
          <a:xfrm>
            <a:off x="8533626" y="6492875"/>
            <a:ext cx="3658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latin typeface="Posterama" panose="020B0504020200020000" pitchFamily="34" charset="0"/>
                <a:cs typeface="Posterama" panose="020B0504020200020000" pitchFamily="34" charset="0"/>
              </a:rPr>
              <a:t>Tekendo</a:t>
            </a:r>
            <a:r>
              <a:rPr lang="en-US">
                <a:latin typeface="Posterama" panose="020B0504020200020000" pitchFamily="34" charset="0"/>
                <a:cs typeface="Posterama" panose="020B0504020200020000" pitchFamily="34" charset="0"/>
              </a:rPr>
              <a:t>-Ngongang, </a:t>
            </a:r>
            <a:r>
              <a:rPr lang="en-US" i="1">
                <a:latin typeface="Posterama" panose="020B0504020200020000" pitchFamily="34" charset="0"/>
                <a:cs typeface="Posterama" panose="020B0504020200020000" pitchFamily="34" charset="0"/>
              </a:rPr>
              <a:t>AJMG</a:t>
            </a:r>
            <a:r>
              <a:rPr lang="en-US">
                <a:latin typeface="Posterama" panose="020B0504020200020000" pitchFamily="34" charset="0"/>
                <a:cs typeface="Posterama" panose="020B0504020200020000" pitchFamily="34" charset="0"/>
              </a:rPr>
              <a:t> 2020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D13875-ECE2-4F83-8494-4F4A321FAE92}"/>
              </a:ext>
            </a:extLst>
          </p:cNvPr>
          <p:cNvSpPr/>
          <p:nvPr/>
        </p:nvSpPr>
        <p:spPr>
          <a:xfrm>
            <a:off x="6355080" y="4389120"/>
            <a:ext cx="49149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FD1F65-B061-4F2D-B2BC-255944003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42" y="4207776"/>
            <a:ext cx="4716403" cy="171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6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2EB8-8D8B-4311-9C8D-828FFB00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(Yet another) issue</a:t>
            </a:r>
          </a:p>
        </p:txBody>
      </p:sp>
      <p:pic>
        <p:nvPicPr>
          <p:cNvPr id="4" name="Picture 2" descr="It&amp;#39;s a math thing | Economics | Conservativeism | The Conservative Zone">
            <a:extLst>
              <a:ext uri="{FF2B5EF4-FFF2-40B4-BE49-F238E27FC236}">
                <a16:creationId xmlns:a16="http://schemas.microsoft.com/office/drawing/2014/main" id="{C537A9FD-6247-4108-A007-A9BB03B61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4" y="1488112"/>
            <a:ext cx="5061856" cy="506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129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BCD37-48DF-414B-A90D-9CC3F136B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(Yet another) issue</a:t>
            </a:r>
          </a:p>
        </p:txBody>
      </p:sp>
      <p:pic>
        <p:nvPicPr>
          <p:cNvPr id="2050" name="Picture 2" descr="figure2">
            <a:extLst>
              <a:ext uri="{FF2B5EF4-FFF2-40B4-BE49-F238E27FC236}">
                <a16:creationId xmlns:a16="http://schemas.microsoft.com/office/drawing/2014/main" id="{CAF112CD-1BC4-44F0-8264-11EC47144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106" y="1406752"/>
            <a:ext cx="8458447" cy="475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BD254A-FE80-40F3-827D-74C9A023BE96}"/>
              </a:ext>
            </a:extLst>
          </p:cNvPr>
          <p:cNvSpPr txBox="1"/>
          <p:nvPr/>
        </p:nvSpPr>
        <p:spPr>
          <a:xfrm>
            <a:off x="9077045" y="6488668"/>
            <a:ext cx="311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Posterama" panose="020B0504020200020000" pitchFamily="34" charset="0"/>
                <a:cs typeface="Posterama" panose="020B0504020200020000" pitchFamily="34" charset="0"/>
              </a:rPr>
              <a:t>DeGrave et al., </a:t>
            </a:r>
            <a:r>
              <a:rPr lang="en-US" i="1">
                <a:latin typeface="Posterama" panose="020B0504020200020000" pitchFamily="34" charset="0"/>
                <a:cs typeface="Posterama" panose="020B0504020200020000" pitchFamily="34" charset="0"/>
              </a:rPr>
              <a:t>Nature </a:t>
            </a:r>
            <a:r>
              <a:rPr lang="en-US">
                <a:latin typeface="Posterama" panose="020B0504020200020000" pitchFamily="34" charset="0"/>
                <a:cs typeface="Posterama" panose="020B0504020200020000" pitchFamily="34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548811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5CCC9CE-FB1D-4575-8D33-15EBC3163F2A}"/>
              </a:ext>
            </a:extLst>
          </p:cNvPr>
          <p:cNvGrpSpPr>
            <a:grpSpLocks noChangeAspect="1"/>
          </p:cNvGrpSpPr>
          <p:nvPr/>
        </p:nvGrpSpPr>
        <p:grpSpPr>
          <a:xfrm>
            <a:off x="4843330" y="202231"/>
            <a:ext cx="3743681" cy="6538075"/>
            <a:chOff x="6361932" y="386618"/>
            <a:chExt cx="3496423" cy="6106256"/>
          </a:xfrm>
        </p:grpSpPr>
        <p:pic>
          <p:nvPicPr>
            <p:cNvPr id="6" name="Picture 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9F86EF44-7123-4897-8CD2-898F5D041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1932" y="4618177"/>
              <a:ext cx="3496422" cy="1874697"/>
            </a:xfrm>
            <a:prstGeom prst="rect">
              <a:avLst/>
            </a:prstGeom>
          </p:spPr>
        </p:pic>
        <p:pic>
          <p:nvPicPr>
            <p:cNvPr id="7" name="Picture 6" descr="A close up of a person&#10;&#10;Description automatically generated">
              <a:extLst>
                <a:ext uri="{FF2B5EF4-FFF2-40B4-BE49-F238E27FC236}">
                  <a16:creationId xmlns:a16="http://schemas.microsoft.com/office/drawing/2014/main" id="{C600937D-56DF-4FBD-ADF2-6A9C214CB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1933" y="2472651"/>
              <a:ext cx="3496421" cy="1874696"/>
            </a:xfrm>
            <a:prstGeom prst="rect">
              <a:avLst/>
            </a:prstGeom>
          </p:spPr>
        </p:pic>
        <p:pic>
          <p:nvPicPr>
            <p:cNvPr id="8" name="Picture 7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3A4198B3-19DE-49E9-B149-938B74EFB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1932" y="386618"/>
              <a:ext cx="3496423" cy="18746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C8200E5-8D5A-4F78-B793-3753A27A2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31" y="202231"/>
            <a:ext cx="3975663" cy="21316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D61E71-F3A7-4E8A-AAA7-6F2C2C1DA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131" y="2372584"/>
            <a:ext cx="3975663" cy="2131654"/>
          </a:xfrm>
          <a:prstGeom prst="rect">
            <a:avLst/>
          </a:prstGeom>
        </p:spPr>
      </p:pic>
      <p:pic>
        <p:nvPicPr>
          <p:cNvPr id="12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ABA5CFF-9800-4835-9C15-43A4BD72EA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1" y="4589821"/>
            <a:ext cx="3975666" cy="21316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180737-3C5C-4F7D-A3A3-3854C52DB2BA}"/>
              </a:ext>
            </a:extLst>
          </p:cNvPr>
          <p:cNvSpPr txBox="1"/>
          <p:nvPr/>
        </p:nvSpPr>
        <p:spPr>
          <a:xfrm>
            <a:off x="9077045" y="6488668"/>
            <a:ext cx="3127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Posterama" panose="020B0504020200020000" pitchFamily="34" charset="0"/>
                <a:cs typeface="Posterama" panose="020B0504020200020000" pitchFamily="34" charset="0"/>
              </a:rPr>
              <a:t>Duong et al., </a:t>
            </a:r>
            <a:r>
              <a:rPr lang="en-US" i="1" err="1">
                <a:latin typeface="Posterama" panose="020B0504020200020000" pitchFamily="34" charset="0"/>
                <a:cs typeface="Posterama" panose="020B0504020200020000" pitchFamily="34" charset="0"/>
              </a:rPr>
              <a:t>medRxiv</a:t>
            </a:r>
            <a:r>
              <a:rPr lang="en-US" i="1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>
                <a:latin typeface="Posterama" panose="020B0504020200020000" pitchFamily="34" charset="0"/>
                <a:cs typeface="Posterama" panose="020B0504020200020000" pitchFamily="34" charset="0"/>
              </a:rPr>
              <a:t>2021</a:t>
            </a:r>
            <a:r>
              <a:rPr lang="en-US" i="1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endParaRPr lang="en-US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26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9CF7564-D66E-4820-BC71-137A527FC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" y="2193122"/>
            <a:ext cx="2424605" cy="1298811"/>
          </a:xfrm>
          <a:prstGeom prst="rect">
            <a:avLst/>
          </a:prstGeom>
        </p:spPr>
      </p:pic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0A6B84-9061-4A78-B4D6-0C29E1E29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98" y="2193120"/>
            <a:ext cx="2424603" cy="1298810"/>
          </a:xfrm>
          <a:prstGeom prst="rect">
            <a:avLst/>
          </a:prstGeom>
        </p:spPr>
      </p:pic>
      <p:pic>
        <p:nvPicPr>
          <p:cNvPr id="26" name="Picture 2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A784B70-0C9A-40DB-8CC3-3CEA38955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705" y="2193120"/>
            <a:ext cx="2424603" cy="1298810"/>
          </a:xfrm>
          <a:prstGeom prst="rect">
            <a:avLst/>
          </a:prstGeom>
        </p:spPr>
      </p:pic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382AFA0-7DE1-46FF-B986-161256E69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315" y="2193122"/>
            <a:ext cx="2424603" cy="1298810"/>
          </a:xfrm>
          <a:prstGeom prst="rect">
            <a:avLst/>
          </a:prstGeom>
        </p:spPr>
      </p:pic>
      <p:pic>
        <p:nvPicPr>
          <p:cNvPr id="30" name="Picture 2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35B2409-283A-43C9-86F3-5C31C6B71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918" y="2193121"/>
            <a:ext cx="2424604" cy="1298811"/>
          </a:xfrm>
          <a:prstGeom prst="rect">
            <a:avLst/>
          </a:prstGeom>
        </p:spPr>
      </p:pic>
      <p:pic>
        <p:nvPicPr>
          <p:cNvPr id="42" name="Picture 4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D7DC055-9BF8-4EC4-8CB0-72CAAF91C5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" y="3854224"/>
            <a:ext cx="2413300" cy="1292756"/>
          </a:xfrm>
          <a:prstGeom prst="rect">
            <a:avLst/>
          </a:prstGeom>
        </p:spPr>
      </p:pic>
      <p:pic>
        <p:nvPicPr>
          <p:cNvPr id="44" name="Picture 4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B36A2B6-060C-415F-9907-5B682D16A6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98" y="3857815"/>
            <a:ext cx="2424385" cy="1298693"/>
          </a:xfrm>
          <a:prstGeom prst="rect">
            <a:avLst/>
          </a:prstGeom>
        </p:spPr>
      </p:pic>
      <p:pic>
        <p:nvPicPr>
          <p:cNvPr id="46" name="Picture 4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286EEB4-C28C-4186-B633-FF2E3F5307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83" y="3848169"/>
            <a:ext cx="2413301" cy="1292757"/>
          </a:xfrm>
          <a:prstGeom prst="rect">
            <a:avLst/>
          </a:prstGeom>
        </p:spPr>
      </p:pic>
      <p:pic>
        <p:nvPicPr>
          <p:cNvPr id="48" name="Picture 4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F319FA3-AE60-4DFB-ADBF-025C74A57B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68" y="3842115"/>
            <a:ext cx="2461678" cy="1318671"/>
          </a:xfrm>
          <a:prstGeom prst="rect">
            <a:avLst/>
          </a:prstGeom>
        </p:spPr>
      </p:pic>
      <p:pic>
        <p:nvPicPr>
          <p:cNvPr id="52" name="Picture 51" descr="Graphical user interface&#10;&#10;Description automatically generated">
            <a:extLst>
              <a:ext uri="{FF2B5EF4-FFF2-40B4-BE49-F238E27FC236}">
                <a16:creationId xmlns:a16="http://schemas.microsoft.com/office/drawing/2014/main" id="{C07D27B7-0488-48F8-82FD-2A0D884557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845" y="3845141"/>
            <a:ext cx="2461677" cy="13186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AFC13E-F0F1-4821-931B-FB3C2551F5FC}"/>
              </a:ext>
            </a:extLst>
          </p:cNvPr>
          <p:cNvSpPr txBox="1"/>
          <p:nvPr/>
        </p:nvSpPr>
        <p:spPr>
          <a:xfrm>
            <a:off x="268800" y="1711020"/>
            <a:ext cx="299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osterama" panose="020B0504020200020000" pitchFamily="34" charset="0"/>
                <a:cs typeface="Posterama" panose="020B0504020200020000" pitchFamily="34" charset="0"/>
              </a:rPr>
              <a:t>22q11.2 deletion syndrome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F9F4F3-9311-493E-866B-84E0DDA6714B}"/>
              </a:ext>
            </a:extLst>
          </p:cNvPr>
          <p:cNvSpPr txBox="1"/>
          <p:nvPr/>
        </p:nvSpPr>
        <p:spPr>
          <a:xfrm>
            <a:off x="217261" y="3467185"/>
            <a:ext cx="22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osterama" panose="020B0504020200020000" pitchFamily="34" charset="0"/>
                <a:cs typeface="Posterama" panose="020B0504020200020000" pitchFamily="34" charset="0"/>
              </a:rPr>
              <a:t>Williams syndrome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E1C734-6E89-4FFD-866D-52E9A944A671}"/>
              </a:ext>
            </a:extLst>
          </p:cNvPr>
          <p:cNvSpPr txBox="1"/>
          <p:nvPr/>
        </p:nvSpPr>
        <p:spPr>
          <a:xfrm>
            <a:off x="10369065" y="6488668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osterama" panose="020B0504020200020000" pitchFamily="34" charset="0"/>
                <a:cs typeface="Posterama" panose="020B0504020200020000" pitchFamily="34" charset="0"/>
              </a:rPr>
              <a:t>[in preparation]</a:t>
            </a:r>
          </a:p>
        </p:txBody>
      </p:sp>
    </p:spTree>
    <p:extLst>
      <p:ext uri="{BB962C8B-B14F-4D97-AF65-F5344CB8AC3E}">
        <p14:creationId xmlns:p14="http://schemas.microsoft.com/office/powerpoint/2010/main" val="4093717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D0669E-7885-4003-AB7F-42E30D5C1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97" y="890010"/>
            <a:ext cx="4822247" cy="2585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AD831-6B04-488D-BCC2-3D9147A9E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97" y="3666663"/>
            <a:ext cx="4784038" cy="25650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E3BFCB-03D4-4F57-A7D3-2CBA72B71724}"/>
              </a:ext>
            </a:extLst>
          </p:cNvPr>
          <p:cNvSpPr txBox="1"/>
          <p:nvPr/>
        </p:nvSpPr>
        <p:spPr>
          <a:xfrm>
            <a:off x="10369065" y="6488668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osterama" panose="020B0504020200020000" pitchFamily="34" charset="0"/>
                <a:cs typeface="Posterama" panose="020B0504020200020000" pitchFamily="34" charset="0"/>
              </a:rPr>
              <a:t>[in preparation]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597A275-39E7-4BCE-B0F1-99A787395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51985"/>
            <a:ext cx="4163617" cy="593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5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B8E38F-A464-4C2E-9E32-EA5D7C982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139" y="2067311"/>
            <a:ext cx="6571687" cy="3696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706282-45EC-4B07-AA0C-48AB047F6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12" y="1758431"/>
            <a:ext cx="4759687" cy="3747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2C6980-70EC-42BD-A859-04D43506F4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" t="15030" r="8039" b="18250"/>
          <a:stretch/>
        </p:blipFill>
        <p:spPr>
          <a:xfrm>
            <a:off x="4929685" y="2588103"/>
            <a:ext cx="6731178" cy="291786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3DB54D4-49F7-45A4-B21C-41CCF35FC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Generative adversarial networks (GANs)</a:t>
            </a:r>
          </a:p>
        </p:txBody>
      </p:sp>
    </p:spTree>
    <p:extLst>
      <p:ext uri="{BB962C8B-B14F-4D97-AF65-F5344CB8AC3E}">
        <p14:creationId xmlns:p14="http://schemas.microsoft.com/office/powerpoint/2010/main" val="41888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9BC120-51EB-4151-AC9D-2ADA58AC6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542" y="684426"/>
            <a:ext cx="9340595" cy="563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84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B58E1-CE4A-4FEA-9703-81A356507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went to a recent talk on genomic analyses…</a:t>
            </a:r>
          </a:p>
        </p:txBody>
      </p:sp>
      <p:pic>
        <p:nvPicPr>
          <p:cNvPr id="1026" name="Picture 2" descr="Google AI Blog: DeepVariant: Highly Accurate Genomes With Deep Neural  Networks">
            <a:extLst>
              <a:ext uri="{FF2B5EF4-FFF2-40B4-BE49-F238E27FC236}">
                <a16:creationId xmlns:a16="http://schemas.microsoft.com/office/drawing/2014/main" id="{C8621706-7DA7-480E-AA1E-657406A50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418" y="1690687"/>
            <a:ext cx="7395988" cy="493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965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BC56D8C-F161-44B7-BC92-D6F00BC93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51" y="1428108"/>
            <a:ext cx="10744068" cy="438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16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uitar, bowed instrument&#10;&#10;Description automatically generated">
            <a:extLst>
              <a:ext uri="{FF2B5EF4-FFF2-40B4-BE49-F238E27FC236}">
                <a16:creationId xmlns:a16="http://schemas.microsoft.com/office/drawing/2014/main" id="{F5C047C0-793F-4333-91CC-8ADD0F463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08" y="2570481"/>
            <a:ext cx="9750175" cy="1625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B32B7A-6E1E-4333-A67E-D0838D6DA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08" y="876101"/>
            <a:ext cx="9750175" cy="1625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7DFAD8-D483-4DC3-94AA-425A79D58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08" y="4264861"/>
            <a:ext cx="9750175" cy="16250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9FBCE2-98BD-43A4-905E-268BE284D2FD}"/>
              </a:ext>
            </a:extLst>
          </p:cNvPr>
          <p:cNvSpPr txBox="1"/>
          <p:nvPr/>
        </p:nvSpPr>
        <p:spPr>
          <a:xfrm>
            <a:off x="10369065" y="6488668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Posterama" panose="020B0504020200020000" pitchFamily="34" charset="0"/>
                <a:cs typeface="Posterama" panose="020B0504020200020000" pitchFamily="34" charset="0"/>
              </a:rPr>
              <a:t>[in preparation]</a:t>
            </a:r>
          </a:p>
        </p:txBody>
      </p:sp>
    </p:spTree>
    <p:extLst>
      <p:ext uri="{BB962C8B-B14F-4D97-AF65-F5344CB8AC3E}">
        <p14:creationId xmlns:p14="http://schemas.microsoft.com/office/powerpoint/2010/main" val="545293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thing, wall, hairpiece, posing&#10;&#10;Description automatically generated">
            <a:extLst>
              <a:ext uri="{FF2B5EF4-FFF2-40B4-BE49-F238E27FC236}">
                <a16:creationId xmlns:a16="http://schemas.microsoft.com/office/drawing/2014/main" id="{84AE61CE-7F11-413B-B4A4-99C4623663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73"/>
          <a:stretch/>
        </p:blipFill>
        <p:spPr>
          <a:xfrm>
            <a:off x="5590245" y="2148154"/>
            <a:ext cx="2361140" cy="23775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96A3F6-3320-4B84-8752-46BE95B15816}"/>
              </a:ext>
            </a:extLst>
          </p:cNvPr>
          <p:cNvSpPr txBox="1"/>
          <p:nvPr/>
        </p:nvSpPr>
        <p:spPr>
          <a:xfrm>
            <a:off x="10369065" y="6488668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osterama" panose="020B0504020200020000" pitchFamily="34" charset="0"/>
                <a:cs typeface="Posterama" panose="020B0504020200020000" pitchFamily="34" charset="0"/>
              </a:rPr>
              <a:t>[in preparation]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0915B7-07AF-4928-85D5-90D898E86F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41" b="14734"/>
          <a:stretch/>
        </p:blipFill>
        <p:spPr>
          <a:xfrm>
            <a:off x="2947989" y="2179194"/>
            <a:ext cx="2497615" cy="2346551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26A8BCF-F55E-44E9-BDB1-F0396804D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ones are fake?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C333765-2349-4DF8-9F66-FBF752B84E0E}"/>
              </a:ext>
            </a:extLst>
          </p:cNvPr>
          <p:cNvSpPr/>
          <p:nvPr/>
        </p:nvSpPr>
        <p:spPr>
          <a:xfrm rot="16200000">
            <a:off x="1349297" y="4782912"/>
            <a:ext cx="557561" cy="434897"/>
          </a:xfrm>
          <a:prstGeom prst="rightArrow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7F72448-A585-4840-8CC0-A822B44ED581}"/>
              </a:ext>
            </a:extLst>
          </p:cNvPr>
          <p:cNvSpPr/>
          <p:nvPr/>
        </p:nvSpPr>
        <p:spPr>
          <a:xfrm rot="16200000">
            <a:off x="6492034" y="4782912"/>
            <a:ext cx="557561" cy="434897"/>
          </a:xfrm>
          <a:prstGeom prst="rightArrow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484BD7-506A-4B01-AF43-2AD5652933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040" t="527" r="22078" b="52387"/>
          <a:stretch/>
        </p:blipFill>
        <p:spPr>
          <a:xfrm>
            <a:off x="8096026" y="2148154"/>
            <a:ext cx="1741190" cy="2377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F7E572-A574-4AC0-A3E1-6D9D4E5B9C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67" t="6375" r="27180" b="21697"/>
          <a:stretch/>
        </p:blipFill>
        <p:spPr>
          <a:xfrm>
            <a:off x="9981857" y="2148154"/>
            <a:ext cx="1931836" cy="24038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19F228-07D2-46A0-9D7C-09ED5F1F6D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52"/>
          <a:stretch/>
        </p:blipFill>
        <p:spPr>
          <a:xfrm>
            <a:off x="438913" y="2182115"/>
            <a:ext cx="2364436" cy="234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7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C984E3-677E-413E-BC93-514314CB9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019" y="688255"/>
            <a:ext cx="8235961" cy="54814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7E0C96-A927-48DB-971A-50C48EDC36B2}"/>
              </a:ext>
            </a:extLst>
          </p:cNvPr>
          <p:cNvSpPr txBox="1"/>
          <p:nvPr/>
        </p:nvSpPr>
        <p:spPr>
          <a:xfrm>
            <a:off x="10026022" y="6488668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osterama" panose="020B0504020200020000" pitchFamily="34" charset="0"/>
                <a:cs typeface="Posterama" panose="020B0504020200020000" pitchFamily="34" charset="0"/>
              </a:rPr>
              <a:t>www.nytimes.com</a:t>
            </a:r>
          </a:p>
        </p:txBody>
      </p:sp>
    </p:spTree>
    <p:extLst>
      <p:ext uri="{BB962C8B-B14F-4D97-AF65-F5344CB8AC3E}">
        <p14:creationId xmlns:p14="http://schemas.microsoft.com/office/powerpoint/2010/main" val="29839636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317463-C0CB-4712-AA27-AC209CFF6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06" y="2901003"/>
            <a:ext cx="11615929" cy="10559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714EE6-8556-43CE-8D11-CEB7DE20CCB5}"/>
              </a:ext>
            </a:extLst>
          </p:cNvPr>
          <p:cNvSpPr txBox="1"/>
          <p:nvPr/>
        </p:nvSpPr>
        <p:spPr>
          <a:xfrm>
            <a:off x="10369065" y="6488668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osterama" panose="020B0504020200020000" pitchFamily="34" charset="0"/>
                <a:cs typeface="Posterama" panose="020B0504020200020000" pitchFamily="34" charset="0"/>
              </a:rPr>
              <a:t>[in preparation]</a:t>
            </a:r>
          </a:p>
        </p:txBody>
      </p:sp>
    </p:spTree>
    <p:extLst>
      <p:ext uri="{BB962C8B-B14F-4D97-AF65-F5344CB8AC3E}">
        <p14:creationId xmlns:p14="http://schemas.microsoft.com/office/powerpoint/2010/main" val="40986742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9B902-57A2-4A72-8931-663E8951F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GANs to improve classifiers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44097A-BC81-4D90-A0C7-B44154D11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132" y="1261709"/>
            <a:ext cx="5593735" cy="5399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51BE51-3006-4DD1-B78A-CB1B300A452C}"/>
              </a:ext>
            </a:extLst>
          </p:cNvPr>
          <p:cNvSpPr txBox="1"/>
          <p:nvPr/>
        </p:nvSpPr>
        <p:spPr>
          <a:xfrm>
            <a:off x="9189255" y="6484490"/>
            <a:ext cx="3002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Posterama" panose="020B0504020200020000" pitchFamily="34" charset="0"/>
                <a:cs typeface="Posterama" panose="020B0504020200020000" pitchFamily="34" charset="0"/>
              </a:rPr>
              <a:t>Finlayson et al., </a:t>
            </a:r>
            <a:r>
              <a:rPr lang="en-US" i="1" err="1">
                <a:latin typeface="Posterama" panose="020B0504020200020000" pitchFamily="34" charset="0"/>
                <a:cs typeface="Posterama" panose="020B0504020200020000" pitchFamily="34" charset="0"/>
              </a:rPr>
              <a:t>arXiv</a:t>
            </a:r>
            <a:r>
              <a:rPr lang="en-US" i="1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>
                <a:latin typeface="Posterama" panose="020B0504020200020000" pitchFamily="34" charset="0"/>
                <a:cs typeface="Posterama" panose="020B0504020200020000" pitchFamily="34" charset="0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1732498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D315A-D575-45F5-8849-D1CF51ED6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recommendation…</a:t>
            </a:r>
          </a:p>
        </p:txBody>
      </p:sp>
      <p:pic>
        <p:nvPicPr>
          <p:cNvPr id="2050" name="Picture 2" descr="AI Humor | BLACK BOX PARADOX">
            <a:extLst>
              <a:ext uri="{FF2B5EF4-FFF2-40B4-BE49-F238E27FC236}">
                <a16:creationId xmlns:a16="http://schemas.microsoft.com/office/drawing/2014/main" id="{276E7582-8BB1-4632-8241-E3F89DE12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325" y="2808698"/>
            <a:ext cx="8572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50FA1A3-8F91-41DA-9784-C9FCC04BD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75" y="2027434"/>
            <a:ext cx="2728046" cy="422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40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73FD4-E9D5-4BB4-92B0-66DE49867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5A128-49CD-4161-9A1B-F3913B77C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David Adams</a:t>
            </a:r>
          </a:p>
          <a:p>
            <a:r>
              <a:rPr lang="en-US" dirty="0"/>
              <a:t>Michelle Dwyer</a:t>
            </a:r>
          </a:p>
          <a:p>
            <a:r>
              <a:rPr lang="en-US" dirty="0"/>
              <a:t>Dat Duong</a:t>
            </a:r>
          </a:p>
          <a:p>
            <a:r>
              <a:rPr lang="en-US" dirty="0"/>
              <a:t>Bill Gahl</a:t>
            </a:r>
          </a:p>
          <a:p>
            <a:r>
              <a:rPr lang="en-US" dirty="0"/>
              <a:t>Suzanna Hanchard</a:t>
            </a:r>
          </a:p>
          <a:p>
            <a:r>
              <a:rPr lang="en-US" dirty="0"/>
              <a:t>Ping Hu</a:t>
            </a:r>
          </a:p>
          <a:p>
            <a:r>
              <a:rPr lang="en-US" dirty="0"/>
              <a:t>Rob Hufnagel</a:t>
            </a:r>
          </a:p>
          <a:p>
            <a:r>
              <a:rPr lang="en-US" dirty="0"/>
              <a:t>Simon Liu</a:t>
            </a:r>
          </a:p>
          <a:p>
            <a:r>
              <a:rPr lang="en-US" dirty="0"/>
              <a:t>Ellen Macnamara</a:t>
            </a:r>
          </a:p>
          <a:p>
            <a:r>
              <a:rPr lang="en-US" dirty="0"/>
              <a:t>Volha Malechka</a:t>
            </a:r>
          </a:p>
          <a:p>
            <a:r>
              <a:rPr lang="en-US" dirty="0"/>
              <a:t>Cedrik Ngongang</a:t>
            </a:r>
          </a:p>
          <a:p>
            <a:r>
              <a:rPr lang="en-US" dirty="0"/>
              <a:t>Nick Singh-Miller</a:t>
            </a:r>
          </a:p>
          <a:p>
            <a:r>
              <a:rPr lang="en-US" dirty="0"/>
              <a:t>Rebekah Waikel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10AF4A-A0A4-43B3-967B-C14E78CA3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148" y="151088"/>
            <a:ext cx="8179243" cy="3633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69107C-1053-45F6-94EB-0DC21AEC8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199" y="3682233"/>
            <a:ext cx="3658761" cy="294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78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8F947E-68AE-427B-8851-8FC132B15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91" y="1077686"/>
            <a:ext cx="11172617" cy="470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08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D6D04-B4FC-4402-9EC0-44D796F10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 the basic/translational side…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C8CE56-D2F3-4DED-A9DD-963DAEFA8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00379"/>
            <a:ext cx="3699808" cy="5114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0BB16-46DB-4BC6-B40F-8F2D09D15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162"/>
          <a:stretch/>
        </p:blipFill>
        <p:spPr>
          <a:xfrm>
            <a:off x="4807657" y="2085605"/>
            <a:ext cx="6999058" cy="36098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2112AB-4431-4DBA-9998-51263112A4B8}"/>
              </a:ext>
            </a:extLst>
          </p:cNvPr>
          <p:cNvSpPr/>
          <p:nvPr/>
        </p:nvSpPr>
        <p:spPr>
          <a:xfrm>
            <a:off x="6897189" y="3213463"/>
            <a:ext cx="4310742" cy="16589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0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F23DC3-53CC-4238-8CB1-FC9F3F415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74" y="540615"/>
            <a:ext cx="7420927" cy="5776770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1FB16C7C-4FFD-4D4B-AD8B-4EA5AD227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701" y="783767"/>
            <a:ext cx="3988668" cy="529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399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1B43-DA68-4C76-921E-DC1457C7A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first definitions</a:t>
            </a:r>
          </a:p>
        </p:txBody>
      </p:sp>
      <p:pic>
        <p:nvPicPr>
          <p:cNvPr id="2050" name="Picture 2" descr="Deep Learning: The Latest Trend In AI And ML | Qubole">
            <a:extLst>
              <a:ext uri="{FF2B5EF4-FFF2-40B4-BE49-F238E27FC236}">
                <a16:creationId xmlns:a16="http://schemas.microsoft.com/office/drawing/2014/main" id="{8040C0F4-6B7D-42E5-A501-B3D2A2263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291" y="1521905"/>
            <a:ext cx="5307418" cy="513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777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rtificial Intelligence vs. Machine Learning vs. Deep Learning | Towards  Data Science">
            <a:extLst>
              <a:ext uri="{FF2B5EF4-FFF2-40B4-BE49-F238E27FC236}">
                <a16:creationId xmlns:a16="http://schemas.microsoft.com/office/drawing/2014/main" id="{F8F4C444-6F71-4B95-83B4-3BE93AF46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91" y="853945"/>
            <a:ext cx="10300218" cy="515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44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B3678915-9F16-45DD-8484-58659CCC3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064" y="874773"/>
            <a:ext cx="7994911" cy="2694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70BCFA-FD88-4B46-A8E8-3C95C3F269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76" b="66914"/>
          <a:stretch/>
        </p:blipFill>
        <p:spPr>
          <a:xfrm>
            <a:off x="1063395" y="3832909"/>
            <a:ext cx="9602009" cy="223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8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224</Words>
  <Application>Microsoft Office PowerPoint</Application>
  <PresentationFormat>Widescreen</PresentationFormat>
  <Paragraphs>51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Posterama</vt:lpstr>
      <vt:lpstr>Office Theme</vt:lpstr>
      <vt:lpstr>Artificial Intelligence (whatever that means) advances in diagnosing and treating rare diseases</vt:lpstr>
      <vt:lpstr>PowerPoint Presentation</vt:lpstr>
      <vt:lpstr>I went to a recent talk on genomic analyses…</vt:lpstr>
      <vt:lpstr>PowerPoint Presentation</vt:lpstr>
      <vt:lpstr>On the basic/translational side…</vt:lpstr>
      <vt:lpstr>PowerPoint Presentation</vt:lpstr>
      <vt:lpstr>Some first definitions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Deep learning studies of genetic conditions (n = 135) </vt:lpstr>
      <vt:lpstr>PowerPoint Presentation</vt:lpstr>
      <vt:lpstr>PowerPoint Presentation</vt:lpstr>
      <vt:lpstr>Regulatory questions</vt:lpstr>
      <vt:lpstr>PowerPoint Presentation</vt:lpstr>
      <vt:lpstr>PowerPoint Presentation</vt:lpstr>
      <vt:lpstr>Paper success ≠ real life</vt:lpstr>
      <vt:lpstr>PowerPoint Presentation</vt:lpstr>
      <vt:lpstr>The importance of diversity…</vt:lpstr>
      <vt:lpstr>(Yet another) issue</vt:lpstr>
      <vt:lpstr>(Yet another) issue</vt:lpstr>
      <vt:lpstr>PowerPoint Presentation</vt:lpstr>
      <vt:lpstr>PowerPoint Presentation</vt:lpstr>
      <vt:lpstr>PowerPoint Presentation</vt:lpstr>
      <vt:lpstr>Generative adversarial networks (GANs)</vt:lpstr>
      <vt:lpstr>PowerPoint Presentation</vt:lpstr>
      <vt:lpstr>PowerPoint Presentation</vt:lpstr>
      <vt:lpstr>PowerPoint Presentation</vt:lpstr>
      <vt:lpstr>Which ones are fake?</vt:lpstr>
      <vt:lpstr>PowerPoint Presentation</vt:lpstr>
      <vt:lpstr>PowerPoint Presentation</vt:lpstr>
      <vt:lpstr>Using GANs to improve classifiers</vt:lpstr>
      <vt:lpstr>A recommendation…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Solomon, Ben (NIH/NHGRI) [E]</dc:creator>
  <cp:lastModifiedBy>Chris Adams</cp:lastModifiedBy>
  <cp:revision>3</cp:revision>
  <dcterms:created xsi:type="dcterms:W3CDTF">2021-07-07T17:24:58Z</dcterms:created>
  <dcterms:modified xsi:type="dcterms:W3CDTF">2021-09-12T21:40:11Z</dcterms:modified>
</cp:coreProperties>
</file>