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4" r:id="rId1"/>
  </p:sldMasterIdLst>
  <p:notesMasterIdLst>
    <p:notesMasterId r:id="rId26"/>
  </p:notesMasterIdLst>
  <p:sldIdLst>
    <p:sldId id="256" r:id="rId2"/>
    <p:sldId id="257" r:id="rId3"/>
    <p:sldId id="258" r:id="rId4"/>
    <p:sldId id="259" r:id="rId5"/>
    <p:sldId id="260" r:id="rId6"/>
    <p:sldId id="261" r:id="rId7"/>
    <p:sldId id="277" r:id="rId8"/>
    <p:sldId id="262" r:id="rId9"/>
    <p:sldId id="263" r:id="rId10"/>
    <p:sldId id="264" r:id="rId11"/>
    <p:sldId id="265" r:id="rId12"/>
    <p:sldId id="279" r:id="rId13"/>
    <p:sldId id="266" r:id="rId14"/>
    <p:sldId id="278" r:id="rId15"/>
    <p:sldId id="267" r:id="rId16"/>
    <p:sldId id="268" r:id="rId17"/>
    <p:sldId id="269" r:id="rId18"/>
    <p:sldId id="270" r:id="rId19"/>
    <p:sldId id="271" r:id="rId20"/>
    <p:sldId id="272" r:id="rId21"/>
    <p:sldId id="273" r:id="rId22"/>
    <p:sldId id="274" r:id="rId23"/>
    <p:sldId id="275" r:id="rId24"/>
    <p:sldId id="276" r:id="rId25"/>
  </p:sldIdLst>
  <p:sldSz cx="9144000" cy="5143500" type="screen16x9"/>
  <p:notesSz cx="6858000" cy="9144000"/>
  <p:embeddedFontLst>
    <p:embeddedFont>
      <p:font typeface="Gill Sans" panose="020B0502020104020203" pitchFamily="34" charset="-79"/>
      <p:regular r:id="rId27"/>
      <p:bold r:id="rId28"/>
    </p:embeddedFont>
    <p:embeddedFont>
      <p:font typeface="Helvetica Neue" panose="02000503000000020004"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3FF249-8476-4142-BD69-485C3180504C}">
  <a:tblStyle styleId="{5F3FF249-8476-4142-BD69-485C3180504C}"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6"/>
    <p:restoredTop sz="94663"/>
  </p:normalViewPr>
  <p:slideViewPr>
    <p:cSldViewPr snapToGrid="0">
      <p:cViewPr varScale="1">
        <p:scale>
          <a:sx n="174" d="100"/>
          <a:sy n="174" d="100"/>
        </p:scale>
        <p:origin x="90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bb563367d_1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bb563367d_1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b95f4bdcc_0_713:notes"/>
          <p:cNvSpPr txBox="1">
            <a:spLocks noGrp="1"/>
          </p:cNvSpPr>
          <p:nvPr>
            <p:ph type="body" idx="1"/>
          </p:nvPr>
        </p:nvSpPr>
        <p:spPr>
          <a:xfrm>
            <a:off x="685800" y="3954162"/>
            <a:ext cx="5486400" cy="450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geb95f4bdcc_0_713: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eb95f4bdcc_0_723: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eb95f4bdcc_0_723:notes"/>
          <p:cNvSpPr txBox="1">
            <a:spLocks noGrp="1"/>
          </p:cNvSpPr>
          <p:nvPr>
            <p:ph type="body" idx="1"/>
          </p:nvPr>
        </p:nvSpPr>
        <p:spPr>
          <a:xfrm>
            <a:off x="685800" y="3954162"/>
            <a:ext cx="5486400" cy="4503900"/>
          </a:xfrm>
          <a:prstGeom prst="rect">
            <a:avLst/>
          </a:prstGeom>
          <a:noFill/>
          <a:ln>
            <a:noFill/>
          </a:ln>
        </p:spPr>
        <p:txBody>
          <a:bodyPr spcFirstLastPara="1" wrap="square" lIns="91425" tIns="45700" rIns="91425" bIns="45700" anchor="t" anchorCtr="0">
            <a:noAutofit/>
          </a:bodyPr>
          <a:lstStyle/>
          <a:p>
            <a:pPr marL="171450" marR="0" lvl="0" indent="-95250" algn="l" rtl="0">
              <a:lnSpc>
                <a:spcPct val="95000"/>
              </a:lnSpc>
              <a:spcBef>
                <a:spcPts val="0"/>
              </a:spcBef>
              <a:spcAft>
                <a:spcPts val="0"/>
              </a:spcAft>
              <a:buClr>
                <a:schemeClr val="lt2"/>
              </a:buClr>
              <a:buSzPts val="1200"/>
              <a:buFont typeface="Arial"/>
              <a:buNone/>
            </a:pPr>
            <a:endParaRPr sz="1200" b="0" i="0" u="none" strike="noStrike" cap="none">
              <a:solidFill>
                <a:schemeClr val="lt2"/>
              </a:solidFill>
              <a:latin typeface="Helvetica Neue"/>
              <a:ea typeface="Helvetica Neue"/>
              <a:cs typeface="Helvetica Neue"/>
              <a:sym typeface="Helvetica Neue"/>
            </a:endParaRPr>
          </a:p>
        </p:txBody>
      </p:sp>
      <p:sp>
        <p:nvSpPr>
          <p:cNvPr id="423" name="Google Shape;423;geb95f4bdcc_0_723:notes"/>
          <p:cNvSpPr txBox="1">
            <a:spLocks noGrp="1"/>
          </p:cNvSpPr>
          <p:nvPr>
            <p:ph type="sldNum" idx="12"/>
          </p:nvPr>
        </p:nvSpPr>
        <p:spPr>
          <a:xfrm>
            <a:off x="6172199" y="8774721"/>
            <a:ext cx="684300" cy="3324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100">
                <a:solidFill>
                  <a:schemeClr val="dk1"/>
                </a:solidFill>
                <a:latin typeface="Helvetica Neue"/>
                <a:ea typeface="Helvetica Neue"/>
                <a:cs typeface="Helvetica Neue"/>
                <a:sym typeface="Helvetica Neue"/>
              </a:rPr>
              <a:t>11</a:t>
            </a:fld>
            <a:endParaRPr sz="11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eb95f4bdcc_0_723: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eb95f4bdcc_0_723:notes"/>
          <p:cNvSpPr txBox="1">
            <a:spLocks noGrp="1"/>
          </p:cNvSpPr>
          <p:nvPr>
            <p:ph type="body" idx="1"/>
          </p:nvPr>
        </p:nvSpPr>
        <p:spPr>
          <a:xfrm>
            <a:off x="685800" y="3954162"/>
            <a:ext cx="5486400" cy="4503900"/>
          </a:xfrm>
          <a:prstGeom prst="rect">
            <a:avLst/>
          </a:prstGeom>
          <a:noFill/>
          <a:ln>
            <a:noFill/>
          </a:ln>
        </p:spPr>
        <p:txBody>
          <a:bodyPr spcFirstLastPara="1" wrap="square" lIns="91425" tIns="45700" rIns="91425" bIns="45700" anchor="t" anchorCtr="0">
            <a:noAutofit/>
          </a:bodyPr>
          <a:lstStyle/>
          <a:p>
            <a:pPr marL="171450" marR="0" lvl="0" indent="-95250" algn="l" rtl="0">
              <a:lnSpc>
                <a:spcPct val="95000"/>
              </a:lnSpc>
              <a:spcBef>
                <a:spcPts val="0"/>
              </a:spcBef>
              <a:spcAft>
                <a:spcPts val="0"/>
              </a:spcAft>
              <a:buClr>
                <a:schemeClr val="lt2"/>
              </a:buClr>
              <a:buSzPts val="1200"/>
              <a:buFont typeface="Arial"/>
              <a:buNone/>
            </a:pPr>
            <a:endParaRPr sz="1200" b="0" i="0" u="none" strike="noStrike" cap="none">
              <a:solidFill>
                <a:schemeClr val="lt2"/>
              </a:solidFill>
              <a:latin typeface="Helvetica Neue"/>
              <a:ea typeface="Helvetica Neue"/>
              <a:cs typeface="Helvetica Neue"/>
              <a:sym typeface="Helvetica Neue"/>
            </a:endParaRPr>
          </a:p>
        </p:txBody>
      </p:sp>
      <p:sp>
        <p:nvSpPr>
          <p:cNvPr id="423" name="Google Shape;423;geb95f4bdcc_0_723:notes"/>
          <p:cNvSpPr txBox="1">
            <a:spLocks noGrp="1"/>
          </p:cNvSpPr>
          <p:nvPr>
            <p:ph type="sldNum" idx="12"/>
          </p:nvPr>
        </p:nvSpPr>
        <p:spPr>
          <a:xfrm>
            <a:off x="6172199" y="8774721"/>
            <a:ext cx="684300" cy="3324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100">
                <a:solidFill>
                  <a:schemeClr val="dk1"/>
                </a:solidFill>
                <a:latin typeface="Helvetica Neue"/>
                <a:ea typeface="Helvetica Neue"/>
                <a:cs typeface="Helvetica Neue"/>
                <a:sym typeface="Helvetica Neue"/>
              </a:rPr>
              <a:t>12</a:t>
            </a:fld>
            <a:endParaRPr sz="110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8525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eb5bd9c7a9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eb5bd9c7a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b95f4bdcc_0_1758: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eb95f4bdcc_0_1758:notes"/>
          <p:cNvSpPr txBox="1">
            <a:spLocks noGrp="1"/>
          </p:cNvSpPr>
          <p:nvPr>
            <p:ph type="body" idx="1"/>
          </p:nvPr>
        </p:nvSpPr>
        <p:spPr>
          <a:xfrm>
            <a:off x="685800" y="3954162"/>
            <a:ext cx="5486400" cy="4503900"/>
          </a:xfrm>
          <a:prstGeom prst="rect">
            <a:avLst/>
          </a:prstGeom>
          <a:noFill/>
          <a:ln>
            <a:noFill/>
          </a:ln>
        </p:spPr>
        <p:txBody>
          <a:bodyPr spcFirstLastPara="1" wrap="square" lIns="91425" tIns="45700" rIns="91425" bIns="45700" anchor="t" anchorCtr="0">
            <a:noAutofit/>
          </a:bodyPr>
          <a:lstStyle/>
          <a:p>
            <a:pPr marL="171450" marR="0" lvl="0" indent="-95250" algn="l" rtl="0">
              <a:lnSpc>
                <a:spcPct val="95000"/>
              </a:lnSpc>
              <a:spcBef>
                <a:spcPts val="0"/>
              </a:spcBef>
              <a:spcAft>
                <a:spcPts val="0"/>
              </a:spcAft>
              <a:buClr>
                <a:schemeClr val="lt2"/>
              </a:buClr>
              <a:buSzPts val="1200"/>
              <a:buFont typeface="Arial"/>
              <a:buNone/>
            </a:pPr>
            <a:endParaRPr sz="1200" b="0" i="0" u="none" strike="noStrike" cap="none">
              <a:solidFill>
                <a:schemeClr val="lt2"/>
              </a:solidFill>
              <a:latin typeface="Helvetica Neue"/>
              <a:ea typeface="Helvetica Neue"/>
              <a:cs typeface="Helvetica Neue"/>
              <a:sym typeface="Helvetica Neue"/>
            </a:endParaRPr>
          </a:p>
        </p:txBody>
      </p:sp>
      <p:sp>
        <p:nvSpPr>
          <p:cNvPr id="389" name="Google Shape;389;geb95f4bdcc_0_1758:notes"/>
          <p:cNvSpPr txBox="1">
            <a:spLocks noGrp="1"/>
          </p:cNvSpPr>
          <p:nvPr>
            <p:ph type="sldNum" idx="12"/>
          </p:nvPr>
        </p:nvSpPr>
        <p:spPr>
          <a:xfrm>
            <a:off x="6172199" y="8774721"/>
            <a:ext cx="684300" cy="3324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100">
                <a:solidFill>
                  <a:schemeClr val="dk1"/>
                </a:solidFill>
                <a:latin typeface="Helvetica Neue"/>
                <a:ea typeface="Helvetica Neue"/>
                <a:cs typeface="Helvetica Neue"/>
                <a:sym typeface="Helvetica Neue"/>
              </a:rPr>
              <a:t>14</a:t>
            </a:fld>
            <a:endParaRPr sz="110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25486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eb5bd9c7a9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eb5bd9c7a9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eb5bd9c7a9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eb5bd9c7a9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eb5bd9c7a9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eb5bd9c7a9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eb5bd9c7a9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eb5bd9c7a9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b5bd9c7a9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b5bd9c7a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b5bd9c7a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b5bd9c7a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eb5bd9c7a9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eb5bd9c7a9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b5bd9c7a9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eb5bd9c7a9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ee5b81a92b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ee5b81a92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ee5b81a92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ee5b81a92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eec32ba39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eec32ba39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b5bd9c7a9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eb5bd9c7a9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eb95f4bdcc_0_1417: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eb95f4bdcc_0_1417:notes"/>
          <p:cNvSpPr txBox="1">
            <a:spLocks noGrp="1"/>
          </p:cNvSpPr>
          <p:nvPr>
            <p:ph type="body" idx="1"/>
          </p:nvPr>
        </p:nvSpPr>
        <p:spPr>
          <a:xfrm>
            <a:off x="685800" y="3954162"/>
            <a:ext cx="5486400" cy="4503900"/>
          </a:xfrm>
          <a:prstGeom prst="rect">
            <a:avLst/>
          </a:prstGeom>
          <a:noFill/>
          <a:ln>
            <a:noFill/>
          </a:ln>
        </p:spPr>
        <p:txBody>
          <a:bodyPr spcFirstLastPara="1" wrap="square" lIns="91425" tIns="45700" rIns="91425" bIns="45700" anchor="t" anchorCtr="0">
            <a:noAutofit/>
          </a:bodyPr>
          <a:lstStyle/>
          <a:p>
            <a:pPr marL="171450" marR="0" lvl="0" indent="-95250" algn="l" rtl="0">
              <a:lnSpc>
                <a:spcPct val="95000"/>
              </a:lnSpc>
              <a:spcBef>
                <a:spcPts val="0"/>
              </a:spcBef>
              <a:spcAft>
                <a:spcPts val="0"/>
              </a:spcAft>
              <a:buClr>
                <a:schemeClr val="lt2"/>
              </a:buClr>
              <a:buSzPts val="1200"/>
              <a:buFont typeface="Arial"/>
              <a:buNone/>
            </a:pPr>
            <a:endParaRPr sz="1200" b="0" i="0" u="none" strike="noStrike" cap="none">
              <a:solidFill>
                <a:schemeClr val="lt2"/>
              </a:solidFill>
              <a:latin typeface="Helvetica Neue"/>
              <a:ea typeface="Helvetica Neue"/>
              <a:cs typeface="Helvetica Neue"/>
              <a:sym typeface="Helvetica Neue"/>
            </a:endParaRPr>
          </a:p>
        </p:txBody>
      </p:sp>
      <p:sp>
        <p:nvSpPr>
          <p:cNvPr id="366" name="Google Shape;366;geb95f4bdcc_0_1417:notes"/>
          <p:cNvSpPr txBox="1">
            <a:spLocks noGrp="1"/>
          </p:cNvSpPr>
          <p:nvPr>
            <p:ph type="sldNum" idx="12"/>
          </p:nvPr>
        </p:nvSpPr>
        <p:spPr>
          <a:xfrm>
            <a:off x="6172199" y="8774721"/>
            <a:ext cx="684300" cy="3324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100">
                <a:solidFill>
                  <a:schemeClr val="dk1"/>
                </a:solidFill>
                <a:latin typeface="Helvetica Neue"/>
                <a:ea typeface="Helvetica Neue"/>
                <a:cs typeface="Helvetica Neue"/>
                <a:sym typeface="Helvetica Neue"/>
              </a:rPr>
              <a:t>4</a:t>
            </a:fld>
            <a:endParaRPr sz="11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b95f4bdcc_0_1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eb95f4bdcc_0_1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b95f4bdcc_0_1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eb95f4bdcc_0_1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b95f4bdcc_0_1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eb95f4bdcc_0_1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109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b95f4bdcc_0_1758: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eb95f4bdcc_0_1758:notes"/>
          <p:cNvSpPr txBox="1">
            <a:spLocks noGrp="1"/>
          </p:cNvSpPr>
          <p:nvPr>
            <p:ph type="body" idx="1"/>
          </p:nvPr>
        </p:nvSpPr>
        <p:spPr>
          <a:xfrm>
            <a:off x="685800" y="3954162"/>
            <a:ext cx="5486400" cy="4503900"/>
          </a:xfrm>
          <a:prstGeom prst="rect">
            <a:avLst/>
          </a:prstGeom>
          <a:noFill/>
          <a:ln>
            <a:noFill/>
          </a:ln>
        </p:spPr>
        <p:txBody>
          <a:bodyPr spcFirstLastPara="1" wrap="square" lIns="91425" tIns="45700" rIns="91425" bIns="45700" anchor="t" anchorCtr="0">
            <a:noAutofit/>
          </a:bodyPr>
          <a:lstStyle/>
          <a:p>
            <a:pPr marL="171450" marR="0" lvl="0" indent="-95250" algn="l" rtl="0">
              <a:lnSpc>
                <a:spcPct val="95000"/>
              </a:lnSpc>
              <a:spcBef>
                <a:spcPts val="0"/>
              </a:spcBef>
              <a:spcAft>
                <a:spcPts val="0"/>
              </a:spcAft>
              <a:buClr>
                <a:schemeClr val="lt2"/>
              </a:buClr>
              <a:buSzPts val="1200"/>
              <a:buFont typeface="Arial"/>
              <a:buNone/>
            </a:pPr>
            <a:endParaRPr sz="1200" b="0" i="0" u="none" strike="noStrike" cap="none">
              <a:solidFill>
                <a:schemeClr val="lt2"/>
              </a:solidFill>
              <a:latin typeface="Helvetica Neue"/>
              <a:ea typeface="Helvetica Neue"/>
              <a:cs typeface="Helvetica Neue"/>
              <a:sym typeface="Helvetica Neue"/>
            </a:endParaRPr>
          </a:p>
        </p:txBody>
      </p:sp>
      <p:sp>
        <p:nvSpPr>
          <p:cNvPr id="389" name="Google Shape;389;geb95f4bdcc_0_1758:notes"/>
          <p:cNvSpPr txBox="1">
            <a:spLocks noGrp="1"/>
          </p:cNvSpPr>
          <p:nvPr>
            <p:ph type="sldNum" idx="12"/>
          </p:nvPr>
        </p:nvSpPr>
        <p:spPr>
          <a:xfrm>
            <a:off x="6172199" y="8774721"/>
            <a:ext cx="684300" cy="3324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100">
                <a:solidFill>
                  <a:schemeClr val="dk1"/>
                </a:solidFill>
                <a:latin typeface="Helvetica Neue"/>
                <a:ea typeface="Helvetica Neue"/>
                <a:cs typeface="Helvetica Neue"/>
                <a:sym typeface="Helvetica Neue"/>
              </a:rPr>
              <a:t>8</a:t>
            </a:fld>
            <a:endParaRPr sz="11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b95f4bdcc_0_0:notes"/>
          <p:cNvSpPr txBox="1">
            <a:spLocks noGrp="1"/>
          </p:cNvSpPr>
          <p:nvPr>
            <p:ph type="body" idx="1"/>
          </p:nvPr>
        </p:nvSpPr>
        <p:spPr>
          <a:xfrm>
            <a:off x="685800" y="3954162"/>
            <a:ext cx="5486400" cy="450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geb95f4bdcc_0_0: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2"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35702" y="1613114"/>
            <a:ext cx="8009700" cy="6735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4100"/>
              <a:buFont typeface="Helvetica Neue"/>
              <a:buNone/>
              <a:defRPr sz="41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 name="Google Shape;13;p2"/>
          <p:cNvSpPr txBox="1">
            <a:spLocks noGrp="1"/>
          </p:cNvSpPr>
          <p:nvPr>
            <p:ph type="subTitle" idx="1"/>
          </p:nvPr>
        </p:nvSpPr>
        <p:spPr>
          <a:xfrm>
            <a:off x="335702" y="2350692"/>
            <a:ext cx="80103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50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pic>
        <p:nvPicPr>
          <p:cNvPr id="14" name="Google Shape;14;p2"/>
          <p:cNvPicPr preferRelativeResize="0"/>
          <p:nvPr/>
        </p:nvPicPr>
        <p:blipFill rotWithShape="1">
          <a:blip r:embed="rId2">
            <a:alphaModFix/>
          </a:blip>
          <a:srcRect/>
          <a:stretch/>
        </p:blipFill>
        <p:spPr>
          <a:xfrm>
            <a:off x="481802" y="251170"/>
            <a:ext cx="1071964" cy="698206"/>
          </a:xfrm>
          <a:prstGeom prst="rect">
            <a:avLst/>
          </a:prstGeom>
          <a:noFill/>
          <a:ln>
            <a:noFill/>
          </a:ln>
        </p:spPr>
      </p:pic>
      <p:pic>
        <p:nvPicPr>
          <p:cNvPr id="15" name="Google Shape;15;p2"/>
          <p:cNvPicPr preferRelativeResize="0"/>
          <p:nvPr/>
        </p:nvPicPr>
        <p:blipFill rotWithShape="1">
          <a:blip r:embed="rId3">
            <a:alphaModFix/>
          </a:blip>
          <a:srcRect/>
          <a:stretch/>
        </p:blipFill>
        <p:spPr>
          <a:xfrm>
            <a:off x="0" y="3582162"/>
            <a:ext cx="7507224" cy="15613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sic Template Quote 2 Pink">
  <p:cSld name="Basic Template Quote 2 Pink">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2926726" y="1138069"/>
            <a:ext cx="5466000" cy="1724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000"/>
              <a:buFont typeface="Helvetica Neue"/>
              <a:buNone/>
              <a:defRPr sz="30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4" name="Google Shape;54;p11"/>
          <p:cNvSpPr txBox="1">
            <a:spLocks noGrp="1"/>
          </p:cNvSpPr>
          <p:nvPr>
            <p:ph type="subTitle" idx="1"/>
          </p:nvPr>
        </p:nvSpPr>
        <p:spPr>
          <a:xfrm>
            <a:off x="2926726" y="2931505"/>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55" name="Google Shape;55;p11"/>
          <p:cNvGrpSpPr/>
          <p:nvPr/>
        </p:nvGrpSpPr>
        <p:grpSpPr>
          <a:xfrm>
            <a:off x="566057" y="948502"/>
            <a:ext cx="2026442" cy="2026441"/>
            <a:chOff x="3048" y="1369"/>
            <a:chExt cx="1500" cy="1500"/>
          </a:xfrm>
        </p:grpSpPr>
        <p:sp>
          <p:nvSpPr>
            <p:cNvPr id="56" name="Google Shape;56;p11"/>
            <p:cNvSpPr/>
            <p:nvPr/>
          </p:nvSpPr>
          <p:spPr>
            <a:xfrm>
              <a:off x="3048" y="1369"/>
              <a:ext cx="1500" cy="15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57" name="Google Shape;57;p11"/>
            <p:cNvSpPr/>
            <p:nvPr/>
          </p:nvSpPr>
          <p:spPr>
            <a:xfrm>
              <a:off x="3429" y="1749"/>
              <a:ext cx="300" cy="600"/>
            </a:xfrm>
            <a:custGeom>
              <a:avLst/>
              <a:gdLst/>
              <a:ahLst/>
              <a:cxnLst/>
              <a:rect l="l" t="t" r="r" b="b"/>
              <a:pathLst>
                <a:path w="120000" h="120000" extrusionOk="0">
                  <a:moveTo>
                    <a:pt x="0" y="75104"/>
                  </a:moveTo>
                  <a:cubicBezTo>
                    <a:pt x="0" y="53706"/>
                    <a:pt x="9931" y="36923"/>
                    <a:pt x="30620" y="24335"/>
                  </a:cubicBezTo>
                  <a:cubicBezTo>
                    <a:pt x="50482" y="12167"/>
                    <a:pt x="79448" y="3776"/>
                    <a:pt x="118344" y="0"/>
                  </a:cubicBezTo>
                  <a:cubicBezTo>
                    <a:pt x="118344" y="22237"/>
                    <a:pt x="118344" y="22237"/>
                    <a:pt x="118344" y="22237"/>
                  </a:cubicBezTo>
                  <a:cubicBezTo>
                    <a:pt x="89379" y="26853"/>
                    <a:pt x="70344" y="34825"/>
                    <a:pt x="60413" y="45734"/>
                  </a:cubicBezTo>
                  <a:cubicBezTo>
                    <a:pt x="55448" y="51608"/>
                    <a:pt x="52965" y="57902"/>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58" name="Google Shape;58;p11"/>
            <p:cNvSpPr/>
            <p:nvPr/>
          </p:nvSpPr>
          <p:spPr>
            <a:xfrm>
              <a:off x="3913" y="1749"/>
              <a:ext cx="300" cy="600"/>
            </a:xfrm>
            <a:custGeom>
              <a:avLst/>
              <a:gdLst/>
              <a:ahLst/>
              <a:cxnLst/>
              <a:rect l="l" t="t" r="r" b="b"/>
              <a:pathLst>
                <a:path w="120000" h="120000" extrusionOk="0">
                  <a:moveTo>
                    <a:pt x="0" y="75104"/>
                  </a:moveTo>
                  <a:cubicBezTo>
                    <a:pt x="0" y="53286"/>
                    <a:pt x="10758" y="36503"/>
                    <a:pt x="30620" y="24335"/>
                  </a:cubicBezTo>
                  <a:cubicBezTo>
                    <a:pt x="51310" y="12167"/>
                    <a:pt x="80275" y="3776"/>
                    <a:pt x="118344" y="0"/>
                  </a:cubicBezTo>
                  <a:cubicBezTo>
                    <a:pt x="118344" y="22237"/>
                    <a:pt x="118344" y="22237"/>
                    <a:pt x="118344" y="22237"/>
                  </a:cubicBezTo>
                  <a:cubicBezTo>
                    <a:pt x="89379" y="26853"/>
                    <a:pt x="70344" y="34825"/>
                    <a:pt x="60413" y="46153"/>
                  </a:cubicBezTo>
                  <a:cubicBezTo>
                    <a:pt x="55448" y="52447"/>
                    <a:pt x="52965" y="58321"/>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59" name="Google Shape;59;p11"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Closing Slide">
  <p:cSld name="1_Closing Slide">
    <p:spTree>
      <p:nvGrpSpPr>
        <p:cNvPr id="1" name="Shape 6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42356" y="1659636"/>
            <a:ext cx="4209600" cy="1718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4100"/>
              <a:buFont typeface="Helvetica Neue"/>
              <a:buNone/>
              <a:defRPr sz="41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3" name="Google Shape;63;p13"/>
          <p:cNvSpPr txBox="1">
            <a:spLocks noGrp="1"/>
          </p:cNvSpPr>
          <p:nvPr>
            <p:ph type="subTitle" idx="1"/>
          </p:nvPr>
        </p:nvSpPr>
        <p:spPr>
          <a:xfrm>
            <a:off x="356948" y="3528367"/>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50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pic>
        <p:nvPicPr>
          <p:cNvPr id="64" name="Google Shape;64;p13"/>
          <p:cNvPicPr preferRelativeResize="0"/>
          <p:nvPr/>
        </p:nvPicPr>
        <p:blipFill rotWithShape="1">
          <a:blip r:embed="rId2">
            <a:alphaModFix/>
          </a:blip>
          <a:srcRect/>
          <a:stretch/>
        </p:blipFill>
        <p:spPr>
          <a:xfrm>
            <a:off x="481802" y="251170"/>
            <a:ext cx="1071964" cy="698206"/>
          </a:xfrm>
          <a:prstGeom prst="rect">
            <a:avLst/>
          </a:prstGeom>
          <a:noFill/>
          <a:ln>
            <a:noFill/>
          </a:ln>
        </p:spPr>
      </p:pic>
      <p:pic>
        <p:nvPicPr>
          <p:cNvPr id="65" name="Google Shape;65;p13"/>
          <p:cNvPicPr preferRelativeResize="0"/>
          <p:nvPr/>
        </p:nvPicPr>
        <p:blipFill rotWithShape="1">
          <a:blip r:embed="rId3">
            <a:alphaModFix/>
          </a:blip>
          <a:srcRect r="8650"/>
          <a:stretch/>
        </p:blipFill>
        <p:spPr>
          <a:xfrm>
            <a:off x="4843162" y="1577751"/>
            <a:ext cx="4300838" cy="196167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Break Blue">
  <p:cSld name="Section Break Blue">
    <p:bg>
      <p:bgPr>
        <a:solidFill>
          <a:srgbClr val="53C8ED"/>
        </a:solidFill>
        <a:effectLst/>
      </p:bgPr>
    </p:bg>
    <p:spTree>
      <p:nvGrpSpPr>
        <p:cNvPr id="1" name="Shape 66"/>
        <p:cNvGrpSpPr/>
        <p:nvPr/>
      </p:nvGrpSpPr>
      <p:grpSpPr>
        <a:xfrm>
          <a:off x="0" y="0"/>
          <a:ext cx="0" cy="0"/>
          <a:chOff x="0" y="0"/>
          <a:chExt cx="0" cy="0"/>
        </a:xfrm>
      </p:grpSpPr>
      <p:sp>
        <p:nvSpPr>
          <p:cNvPr id="67" name="Google Shape;67;p14"/>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pic>
        <p:nvPicPr>
          <p:cNvPr id="68" name="Google Shape;68;p14"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69" name="Google Shape;69;p14"/>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70" name="Google Shape;70;p14"/>
          <p:cNvSpPr txBox="1">
            <a:spLocks noGrp="1"/>
          </p:cNvSpPr>
          <p:nvPr>
            <p:ph type="ctrTitle"/>
          </p:nvPr>
        </p:nvSpPr>
        <p:spPr>
          <a:xfrm>
            <a:off x="325878" y="1413711"/>
            <a:ext cx="5583900" cy="19170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4100"/>
              <a:buFont typeface="Helvetica Neue"/>
              <a:buNone/>
              <a:defRPr sz="4100" b="1"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Break Yellow">
  <p:cSld name="Section Break Yellow">
    <p:bg>
      <p:bgPr>
        <a:solidFill>
          <a:schemeClr val="accent4"/>
        </a:solidFill>
        <a:effectLst/>
      </p:bgPr>
    </p:bg>
    <p:spTree>
      <p:nvGrpSpPr>
        <p:cNvPr id="1" name="Shape 71"/>
        <p:cNvGrpSpPr/>
        <p:nvPr/>
      </p:nvGrpSpPr>
      <p:grpSpPr>
        <a:xfrm>
          <a:off x="0" y="0"/>
          <a:ext cx="0" cy="0"/>
          <a:chOff x="0" y="0"/>
          <a:chExt cx="0" cy="0"/>
        </a:xfrm>
      </p:grpSpPr>
      <p:sp>
        <p:nvSpPr>
          <p:cNvPr id="72" name="Google Shape;72;p15"/>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pic>
        <p:nvPicPr>
          <p:cNvPr id="73" name="Google Shape;73;p15"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74" name="Google Shape;74;p15"/>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75" name="Google Shape;75;p15"/>
          <p:cNvSpPr txBox="1">
            <a:spLocks noGrp="1"/>
          </p:cNvSpPr>
          <p:nvPr>
            <p:ph type="ctrTitle"/>
          </p:nvPr>
        </p:nvSpPr>
        <p:spPr>
          <a:xfrm>
            <a:off x="325878" y="1413711"/>
            <a:ext cx="5583900" cy="19170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4100"/>
              <a:buFont typeface="Helvetica Neue"/>
              <a:buNone/>
              <a:defRPr sz="4100" b="1"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Break Green">
  <p:cSld name="Section Break Green">
    <p:bg>
      <p:bgPr>
        <a:solidFill>
          <a:srgbClr val="78BE20"/>
        </a:solidFill>
        <a:effectLst/>
      </p:bgPr>
    </p:bg>
    <p:spTree>
      <p:nvGrpSpPr>
        <p:cNvPr id="1" name="Shape 76"/>
        <p:cNvGrpSpPr/>
        <p:nvPr/>
      </p:nvGrpSpPr>
      <p:grpSpPr>
        <a:xfrm>
          <a:off x="0" y="0"/>
          <a:ext cx="0" cy="0"/>
          <a:chOff x="0" y="0"/>
          <a:chExt cx="0" cy="0"/>
        </a:xfrm>
      </p:grpSpPr>
      <p:sp>
        <p:nvSpPr>
          <p:cNvPr id="77" name="Google Shape;77;p16"/>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pic>
        <p:nvPicPr>
          <p:cNvPr id="78" name="Google Shape;78;p16"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79" name="Google Shape;79;p16"/>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80" name="Google Shape;80;p16"/>
          <p:cNvSpPr txBox="1">
            <a:spLocks noGrp="1"/>
          </p:cNvSpPr>
          <p:nvPr>
            <p:ph type="ctrTitle"/>
          </p:nvPr>
        </p:nvSpPr>
        <p:spPr>
          <a:xfrm>
            <a:off x="325878" y="1413711"/>
            <a:ext cx="5583900" cy="19170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4100"/>
              <a:buFont typeface="Helvetica Neue"/>
              <a:buNone/>
              <a:defRPr sz="4100" b="1"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atement Slide Blue">
  <p:cSld name="Statement Slide Blue">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326722" y="1438685"/>
            <a:ext cx="5783400" cy="20784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300"/>
              <a:buFont typeface="Helvetica Neue"/>
              <a:buNone/>
              <a:defRPr sz="33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pic>
        <p:nvPicPr>
          <p:cNvPr id="83" name="Google Shape;83;p17"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tement Slide Yellow">
  <p:cSld name="Statement Slide Yellow">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306670" y="1438685"/>
            <a:ext cx="5783400" cy="20784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300"/>
              <a:buFont typeface="Helvetica Neue"/>
              <a:buNone/>
              <a:defRPr sz="33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pic>
        <p:nvPicPr>
          <p:cNvPr id="86" name="Google Shape;86;p18"/>
          <p:cNvPicPr preferRelativeResize="0"/>
          <p:nvPr/>
        </p:nvPicPr>
        <p:blipFill rotWithShape="1">
          <a:blip r:embed="rId2">
            <a:alphaModFix/>
          </a:blip>
          <a:srcRect/>
          <a:stretch/>
        </p:blipFill>
        <p:spPr>
          <a:xfrm>
            <a:off x="-4572" y="4528721"/>
            <a:ext cx="4325112" cy="61950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atement Slide Green">
  <p:cSld name="Statement Slide Green">
    <p:spTree>
      <p:nvGrpSpPr>
        <p:cNvPr id="1" name="Shape 87"/>
        <p:cNvGrpSpPr/>
        <p:nvPr/>
      </p:nvGrpSpPr>
      <p:grpSpPr>
        <a:xfrm>
          <a:off x="0" y="0"/>
          <a:ext cx="0" cy="0"/>
          <a:chOff x="0" y="0"/>
          <a:chExt cx="0" cy="0"/>
        </a:xfrm>
      </p:grpSpPr>
      <p:pic>
        <p:nvPicPr>
          <p:cNvPr id="88" name="Google Shape;88;p19"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
        <p:nvSpPr>
          <p:cNvPr id="89" name="Google Shape;89;p19"/>
          <p:cNvSpPr txBox="1">
            <a:spLocks noGrp="1"/>
          </p:cNvSpPr>
          <p:nvPr>
            <p:ph type="ctrTitle"/>
          </p:nvPr>
        </p:nvSpPr>
        <p:spPr>
          <a:xfrm>
            <a:off x="326722" y="1438685"/>
            <a:ext cx="5783400" cy="20784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300"/>
              <a:buFont typeface="Helvetica Neue"/>
              <a:buNone/>
              <a:defRPr sz="33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Blue">
  <p:cSld name="One Column Blue">
    <p:spTree>
      <p:nvGrpSpPr>
        <p:cNvPr id="1" name="Shape 90"/>
        <p:cNvGrpSpPr/>
        <p:nvPr/>
      </p:nvGrpSpPr>
      <p:grpSpPr>
        <a:xfrm>
          <a:off x="0" y="0"/>
          <a:ext cx="0" cy="0"/>
          <a:chOff x="0" y="0"/>
          <a:chExt cx="0" cy="0"/>
        </a:xfrm>
      </p:grpSpPr>
      <p:pic>
        <p:nvPicPr>
          <p:cNvPr id="91" name="Google Shape;91;p20"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sp>
        <p:nvSpPr>
          <p:cNvPr id="92" name="Google Shape;92;p20"/>
          <p:cNvSpPr txBox="1">
            <a:spLocks noGrp="1"/>
          </p:cNvSpPr>
          <p:nvPr>
            <p:ph type="body" idx="1"/>
          </p:nvPr>
        </p:nvSpPr>
        <p:spPr>
          <a:xfrm>
            <a:off x="342900" y="1150942"/>
            <a:ext cx="8174700" cy="2626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93" name="Google Shape;93;p20"/>
          <p:cNvSpPr txBox="1">
            <a:spLocks noGrp="1"/>
          </p:cNvSpPr>
          <p:nvPr>
            <p:ph type="title"/>
          </p:nvPr>
        </p:nvSpPr>
        <p:spPr>
          <a:xfrm>
            <a:off x="342700" y="439931"/>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4" name="Google Shape;94;p20"/>
          <p:cNvSpPr txBox="1">
            <a:spLocks noGrp="1"/>
          </p:cNvSpPr>
          <p:nvPr>
            <p:ph type="body" idx="2"/>
          </p:nvPr>
        </p:nvSpPr>
        <p:spPr>
          <a:xfrm>
            <a:off x="342900" y="3786950"/>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tement Slide Pink">
  <p:cSld name="Statement Slide Pink">
    <p:spTree>
      <p:nvGrpSpPr>
        <p:cNvPr id="1" name="Shape 16"/>
        <p:cNvGrpSpPr/>
        <p:nvPr/>
      </p:nvGrpSpPr>
      <p:grpSpPr>
        <a:xfrm>
          <a:off x="0" y="0"/>
          <a:ext cx="0" cy="0"/>
          <a:chOff x="0" y="0"/>
          <a:chExt cx="0" cy="0"/>
        </a:xfrm>
      </p:grpSpPr>
      <p:pic>
        <p:nvPicPr>
          <p:cNvPr id="17" name="Google Shape;17;p3"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
        <p:nvSpPr>
          <p:cNvPr id="18" name="Google Shape;18;p3"/>
          <p:cNvSpPr txBox="1">
            <a:spLocks noGrp="1"/>
          </p:cNvSpPr>
          <p:nvPr>
            <p:ph type="ctrTitle"/>
          </p:nvPr>
        </p:nvSpPr>
        <p:spPr>
          <a:xfrm>
            <a:off x="316696" y="1438685"/>
            <a:ext cx="5783400" cy="20784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300"/>
              <a:buFont typeface="Helvetica Neue"/>
              <a:buNone/>
              <a:defRPr sz="33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Yellow">
  <p:cSld name="One Column Yellow">
    <p:spTree>
      <p:nvGrpSpPr>
        <p:cNvPr id="1" name="Shape 95"/>
        <p:cNvGrpSpPr/>
        <p:nvPr/>
      </p:nvGrpSpPr>
      <p:grpSpPr>
        <a:xfrm>
          <a:off x="0" y="0"/>
          <a:ext cx="0" cy="0"/>
          <a:chOff x="0" y="0"/>
          <a:chExt cx="0" cy="0"/>
        </a:xfrm>
      </p:grpSpPr>
      <p:pic>
        <p:nvPicPr>
          <p:cNvPr id="96" name="Google Shape;96;p21"/>
          <p:cNvPicPr preferRelativeResize="0"/>
          <p:nvPr/>
        </p:nvPicPr>
        <p:blipFill rotWithShape="1">
          <a:blip r:embed="rId2">
            <a:alphaModFix/>
          </a:blip>
          <a:srcRect/>
          <a:stretch/>
        </p:blipFill>
        <p:spPr>
          <a:xfrm>
            <a:off x="-4572" y="4528721"/>
            <a:ext cx="4325112" cy="619506"/>
          </a:xfrm>
          <a:prstGeom prst="rect">
            <a:avLst/>
          </a:prstGeom>
          <a:noFill/>
          <a:ln>
            <a:noFill/>
          </a:ln>
        </p:spPr>
      </p:pic>
      <p:sp>
        <p:nvSpPr>
          <p:cNvPr id="97" name="Google Shape;97;p21"/>
          <p:cNvSpPr txBox="1">
            <a:spLocks noGrp="1"/>
          </p:cNvSpPr>
          <p:nvPr>
            <p:ph type="body" idx="1"/>
          </p:nvPr>
        </p:nvSpPr>
        <p:spPr>
          <a:xfrm>
            <a:off x="342900" y="1150942"/>
            <a:ext cx="8174700" cy="2626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98" name="Google Shape;98;p21"/>
          <p:cNvSpPr txBox="1">
            <a:spLocks noGrp="1"/>
          </p:cNvSpPr>
          <p:nvPr>
            <p:ph type="title"/>
          </p:nvPr>
        </p:nvSpPr>
        <p:spPr>
          <a:xfrm>
            <a:off x="342700" y="439931"/>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9" name="Google Shape;99;p21"/>
          <p:cNvSpPr txBox="1">
            <a:spLocks noGrp="1"/>
          </p:cNvSpPr>
          <p:nvPr>
            <p:ph type="body" idx="2"/>
          </p:nvPr>
        </p:nvSpPr>
        <p:spPr>
          <a:xfrm>
            <a:off x="342900" y="3786950"/>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Green">
  <p:cSld name="One Column Green">
    <p:spTree>
      <p:nvGrpSpPr>
        <p:cNvPr id="1" name="Shape 100"/>
        <p:cNvGrpSpPr/>
        <p:nvPr/>
      </p:nvGrpSpPr>
      <p:grpSpPr>
        <a:xfrm>
          <a:off x="0" y="0"/>
          <a:ext cx="0" cy="0"/>
          <a:chOff x="0" y="0"/>
          <a:chExt cx="0" cy="0"/>
        </a:xfrm>
      </p:grpSpPr>
      <p:sp>
        <p:nvSpPr>
          <p:cNvPr id="101" name="Google Shape;101;p22"/>
          <p:cNvSpPr txBox="1">
            <a:spLocks noGrp="1"/>
          </p:cNvSpPr>
          <p:nvPr>
            <p:ph type="body" idx="1"/>
          </p:nvPr>
        </p:nvSpPr>
        <p:spPr>
          <a:xfrm>
            <a:off x="342900" y="1150941"/>
            <a:ext cx="8174700" cy="2626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02" name="Google Shape;102;p22"/>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3" name="Google Shape;103;p22"/>
          <p:cNvSpPr txBox="1">
            <a:spLocks noGrp="1"/>
          </p:cNvSpPr>
          <p:nvPr>
            <p:ph type="body" idx="2"/>
          </p:nvPr>
        </p:nvSpPr>
        <p:spPr>
          <a:xfrm>
            <a:off x="342900" y="3776924"/>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04" name="Google Shape;104;p22"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105"/>
        <p:cNvGrpSpPr/>
        <p:nvPr/>
      </p:nvGrpSpPr>
      <p:grpSpPr>
        <a:xfrm>
          <a:off x="0" y="0"/>
          <a:ext cx="0" cy="0"/>
          <a:chOff x="0" y="0"/>
          <a:chExt cx="0" cy="0"/>
        </a:xfrm>
      </p:grpSpPr>
      <p:sp>
        <p:nvSpPr>
          <p:cNvPr id="106" name="Google Shape;106;p23"/>
          <p:cNvSpPr txBox="1">
            <a:spLocks noGrp="1"/>
          </p:cNvSpPr>
          <p:nvPr>
            <p:ph type="body" idx="1"/>
          </p:nvPr>
        </p:nvSpPr>
        <p:spPr>
          <a:xfrm>
            <a:off x="342900" y="1150940"/>
            <a:ext cx="3975600" cy="26268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07" name="Google Shape;107;p23"/>
          <p:cNvSpPr txBox="1">
            <a:spLocks noGrp="1"/>
          </p:cNvSpPr>
          <p:nvPr>
            <p:ph type="title"/>
          </p:nvPr>
        </p:nvSpPr>
        <p:spPr>
          <a:xfrm>
            <a:off x="342700" y="439929"/>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8" name="Google Shape;108;p23"/>
          <p:cNvSpPr txBox="1">
            <a:spLocks noGrp="1"/>
          </p:cNvSpPr>
          <p:nvPr>
            <p:ph type="body" idx="2"/>
          </p:nvPr>
        </p:nvSpPr>
        <p:spPr>
          <a:xfrm>
            <a:off x="4612738" y="1150940"/>
            <a:ext cx="3975600" cy="26268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09" name="Google Shape;109;p23"/>
          <p:cNvSpPr txBox="1">
            <a:spLocks noGrp="1"/>
          </p:cNvSpPr>
          <p:nvPr>
            <p:ph type="body" idx="3"/>
          </p:nvPr>
        </p:nvSpPr>
        <p:spPr>
          <a:xfrm>
            <a:off x="342900" y="3776923"/>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10" name="Google Shape;110;p23"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
  <p:cSld name="Three Column">
    <p:spTree>
      <p:nvGrpSpPr>
        <p:cNvPr id="1" name="Shape 111"/>
        <p:cNvGrpSpPr/>
        <p:nvPr/>
      </p:nvGrpSpPr>
      <p:grpSpPr>
        <a:xfrm>
          <a:off x="0" y="0"/>
          <a:ext cx="0" cy="0"/>
          <a:chOff x="0" y="0"/>
          <a:chExt cx="0" cy="0"/>
        </a:xfrm>
      </p:grpSpPr>
      <p:sp>
        <p:nvSpPr>
          <p:cNvPr id="112" name="Google Shape;112;p24"/>
          <p:cNvSpPr txBox="1">
            <a:spLocks noGrp="1"/>
          </p:cNvSpPr>
          <p:nvPr>
            <p:ph type="body" idx="1"/>
          </p:nvPr>
        </p:nvSpPr>
        <p:spPr>
          <a:xfrm>
            <a:off x="397218" y="1212052"/>
            <a:ext cx="2705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13" name="Google Shape;113;p24"/>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4" name="Google Shape;114;p24"/>
          <p:cNvSpPr txBox="1">
            <a:spLocks noGrp="1"/>
          </p:cNvSpPr>
          <p:nvPr>
            <p:ph type="body" idx="2"/>
          </p:nvPr>
        </p:nvSpPr>
        <p:spPr>
          <a:xfrm>
            <a:off x="3223315" y="1212052"/>
            <a:ext cx="2705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15" name="Google Shape;115;p24"/>
          <p:cNvSpPr txBox="1">
            <a:spLocks noGrp="1"/>
          </p:cNvSpPr>
          <p:nvPr>
            <p:ph type="body" idx="3"/>
          </p:nvPr>
        </p:nvSpPr>
        <p:spPr>
          <a:xfrm>
            <a:off x="6049412" y="1212052"/>
            <a:ext cx="2705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16" name="Google Shape;116;p24"/>
          <p:cNvSpPr txBox="1">
            <a:spLocks noGrp="1"/>
          </p:cNvSpPr>
          <p:nvPr>
            <p:ph type="body" idx="4"/>
          </p:nvPr>
        </p:nvSpPr>
        <p:spPr>
          <a:xfrm>
            <a:off x="342900" y="3776924"/>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17" name="Google Shape;117;p24"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our Column">
  <p:cSld name="Four Column">
    <p:spTree>
      <p:nvGrpSpPr>
        <p:cNvPr id="1" name="Shape 118"/>
        <p:cNvGrpSpPr/>
        <p:nvPr/>
      </p:nvGrpSpPr>
      <p:grpSpPr>
        <a:xfrm>
          <a:off x="0" y="0"/>
          <a:ext cx="0" cy="0"/>
          <a:chOff x="0" y="0"/>
          <a:chExt cx="0" cy="0"/>
        </a:xfrm>
      </p:grpSpPr>
      <p:sp>
        <p:nvSpPr>
          <p:cNvPr id="119" name="Google Shape;119;p25"/>
          <p:cNvSpPr txBox="1">
            <a:spLocks noGrp="1"/>
          </p:cNvSpPr>
          <p:nvPr>
            <p:ph type="body" idx="1"/>
          </p:nvPr>
        </p:nvSpPr>
        <p:spPr>
          <a:xfrm>
            <a:off x="397219" y="1212053"/>
            <a:ext cx="1973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20" name="Google Shape;120;p25"/>
          <p:cNvSpPr txBox="1">
            <a:spLocks noGrp="1"/>
          </p:cNvSpPr>
          <p:nvPr>
            <p:ph type="title"/>
          </p:nvPr>
        </p:nvSpPr>
        <p:spPr>
          <a:xfrm>
            <a:off x="342700" y="439931"/>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1" name="Google Shape;121;p25"/>
          <p:cNvSpPr txBox="1">
            <a:spLocks noGrp="1"/>
          </p:cNvSpPr>
          <p:nvPr>
            <p:ph type="body" idx="2"/>
          </p:nvPr>
        </p:nvSpPr>
        <p:spPr>
          <a:xfrm>
            <a:off x="2522143" y="1212053"/>
            <a:ext cx="1973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22" name="Google Shape;122;p25"/>
          <p:cNvSpPr txBox="1">
            <a:spLocks noGrp="1"/>
          </p:cNvSpPr>
          <p:nvPr>
            <p:ph type="body" idx="3"/>
          </p:nvPr>
        </p:nvSpPr>
        <p:spPr>
          <a:xfrm>
            <a:off x="4647067" y="1212053"/>
            <a:ext cx="1973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23" name="Google Shape;123;p25"/>
          <p:cNvSpPr txBox="1">
            <a:spLocks noGrp="1"/>
          </p:cNvSpPr>
          <p:nvPr>
            <p:ph type="body" idx="4"/>
          </p:nvPr>
        </p:nvSpPr>
        <p:spPr>
          <a:xfrm>
            <a:off x="6771990" y="1212053"/>
            <a:ext cx="1973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24" name="Google Shape;124;p25"/>
          <p:cNvSpPr txBox="1">
            <a:spLocks noGrp="1"/>
          </p:cNvSpPr>
          <p:nvPr>
            <p:ph type="body" idx="5"/>
          </p:nvPr>
        </p:nvSpPr>
        <p:spPr>
          <a:xfrm>
            <a:off x="342900" y="3776924"/>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25" name="Google Shape;125;p25"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and 2 Column">
  <p:cSld name="Text and 2 Column">
    <p:spTree>
      <p:nvGrpSpPr>
        <p:cNvPr id="1" name="Shape 126"/>
        <p:cNvGrpSpPr/>
        <p:nvPr/>
      </p:nvGrpSpPr>
      <p:grpSpPr>
        <a:xfrm>
          <a:off x="0" y="0"/>
          <a:ext cx="0" cy="0"/>
          <a:chOff x="0" y="0"/>
          <a:chExt cx="0" cy="0"/>
        </a:xfrm>
      </p:grpSpPr>
      <p:sp>
        <p:nvSpPr>
          <p:cNvPr id="127" name="Google Shape;127;p26"/>
          <p:cNvSpPr txBox="1">
            <a:spLocks noGrp="1"/>
          </p:cNvSpPr>
          <p:nvPr>
            <p:ph type="body" idx="1"/>
          </p:nvPr>
        </p:nvSpPr>
        <p:spPr>
          <a:xfrm>
            <a:off x="342900" y="1827279"/>
            <a:ext cx="2964000" cy="1950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28" name="Google Shape;128;p26"/>
          <p:cNvSpPr txBox="1">
            <a:spLocks noGrp="1"/>
          </p:cNvSpPr>
          <p:nvPr>
            <p:ph type="title"/>
          </p:nvPr>
        </p:nvSpPr>
        <p:spPr>
          <a:xfrm>
            <a:off x="342700" y="439929"/>
            <a:ext cx="2964000" cy="1350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9" name="Google Shape;129;p26"/>
          <p:cNvSpPr txBox="1">
            <a:spLocks noGrp="1"/>
          </p:cNvSpPr>
          <p:nvPr>
            <p:ph type="body" idx="2"/>
          </p:nvPr>
        </p:nvSpPr>
        <p:spPr>
          <a:xfrm>
            <a:off x="3486550" y="442031"/>
            <a:ext cx="2542800" cy="31857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30" name="Google Shape;130;p26"/>
          <p:cNvSpPr txBox="1">
            <a:spLocks noGrp="1"/>
          </p:cNvSpPr>
          <p:nvPr>
            <p:ph type="body" idx="3"/>
          </p:nvPr>
        </p:nvSpPr>
        <p:spPr>
          <a:xfrm>
            <a:off x="6186887" y="442031"/>
            <a:ext cx="2542800" cy="31857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31" name="Google Shape;131;p26"/>
          <p:cNvSpPr txBox="1">
            <a:spLocks noGrp="1"/>
          </p:cNvSpPr>
          <p:nvPr>
            <p:ph type="body" idx="4"/>
          </p:nvPr>
        </p:nvSpPr>
        <p:spPr>
          <a:xfrm>
            <a:off x="342900" y="3786950"/>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32" name="Google Shape;132;p26"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sic Template with Graphic 2">
  <p:cSld name="Basic Template with Graphic 2">
    <p:spTree>
      <p:nvGrpSpPr>
        <p:cNvPr id="1" name="Shape 133"/>
        <p:cNvGrpSpPr/>
        <p:nvPr/>
      </p:nvGrpSpPr>
      <p:grpSpPr>
        <a:xfrm>
          <a:off x="0" y="0"/>
          <a:ext cx="0" cy="0"/>
          <a:chOff x="0" y="0"/>
          <a:chExt cx="0" cy="0"/>
        </a:xfrm>
      </p:grpSpPr>
      <p:pic>
        <p:nvPicPr>
          <p:cNvPr id="134" name="Google Shape;134;p27"/>
          <p:cNvPicPr preferRelativeResize="0"/>
          <p:nvPr/>
        </p:nvPicPr>
        <p:blipFill rotWithShape="1">
          <a:blip r:embed="rId2">
            <a:alphaModFix/>
          </a:blip>
          <a:srcRect/>
          <a:stretch/>
        </p:blipFill>
        <p:spPr>
          <a:xfrm>
            <a:off x="-4572" y="4528721"/>
            <a:ext cx="4325112" cy="619506"/>
          </a:xfrm>
          <a:prstGeom prst="rect">
            <a:avLst/>
          </a:prstGeom>
          <a:noFill/>
          <a:ln>
            <a:noFill/>
          </a:ln>
        </p:spPr>
      </p:pic>
      <p:sp>
        <p:nvSpPr>
          <p:cNvPr id="135" name="Google Shape;135;p27"/>
          <p:cNvSpPr txBox="1">
            <a:spLocks noGrp="1"/>
          </p:cNvSpPr>
          <p:nvPr>
            <p:ph type="title"/>
          </p:nvPr>
        </p:nvSpPr>
        <p:spPr>
          <a:xfrm>
            <a:off x="342701" y="439929"/>
            <a:ext cx="4834800" cy="9852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6" name="Google Shape;136;p27"/>
          <p:cNvSpPr txBox="1">
            <a:spLocks noGrp="1"/>
          </p:cNvSpPr>
          <p:nvPr>
            <p:ph type="body" idx="1"/>
          </p:nvPr>
        </p:nvSpPr>
        <p:spPr>
          <a:xfrm>
            <a:off x="342900" y="1515271"/>
            <a:ext cx="4834800" cy="19896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37" name="Google Shape;137;p27"/>
          <p:cNvSpPr txBox="1">
            <a:spLocks noGrp="1"/>
          </p:cNvSpPr>
          <p:nvPr>
            <p:ph type="body" idx="2"/>
          </p:nvPr>
        </p:nvSpPr>
        <p:spPr>
          <a:xfrm>
            <a:off x="342900" y="3776923"/>
            <a:ext cx="48348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sic Template Graph Style 1">
  <p:cSld name="Basic Template Graph Style 1">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342701" y="439930"/>
            <a:ext cx="3183000" cy="978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0" name="Google Shape;140;p28"/>
          <p:cNvSpPr txBox="1">
            <a:spLocks noGrp="1"/>
          </p:cNvSpPr>
          <p:nvPr>
            <p:ph type="body" idx="1"/>
          </p:nvPr>
        </p:nvSpPr>
        <p:spPr>
          <a:xfrm>
            <a:off x="342898" y="1143990"/>
            <a:ext cx="3183000" cy="22707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41" name="Google Shape;141;p28"/>
          <p:cNvSpPr txBox="1">
            <a:spLocks noGrp="1"/>
          </p:cNvSpPr>
          <p:nvPr>
            <p:ph type="body" idx="2"/>
          </p:nvPr>
        </p:nvSpPr>
        <p:spPr>
          <a:xfrm>
            <a:off x="3729038" y="447425"/>
            <a:ext cx="5022000" cy="29766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42" name="Google Shape;142;p28"/>
          <p:cNvSpPr txBox="1">
            <a:spLocks noGrp="1"/>
          </p:cNvSpPr>
          <p:nvPr>
            <p:ph type="body" idx="3"/>
          </p:nvPr>
        </p:nvSpPr>
        <p:spPr>
          <a:xfrm>
            <a:off x="342900" y="3776924"/>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43" name="Google Shape;143;p28"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sic Template Graph Style 2">
  <p:cSld name="Basic Template Graph Style 2">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342701" y="439930"/>
            <a:ext cx="3183000" cy="978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6" name="Google Shape;146;p29"/>
          <p:cNvSpPr txBox="1">
            <a:spLocks noGrp="1"/>
          </p:cNvSpPr>
          <p:nvPr>
            <p:ph type="body" idx="1"/>
          </p:nvPr>
        </p:nvSpPr>
        <p:spPr>
          <a:xfrm>
            <a:off x="342898" y="1143990"/>
            <a:ext cx="3183000" cy="22707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47" name="Google Shape;147;p29"/>
          <p:cNvSpPr txBox="1">
            <a:spLocks noGrp="1"/>
          </p:cNvSpPr>
          <p:nvPr>
            <p:ph type="body" idx="2"/>
          </p:nvPr>
        </p:nvSpPr>
        <p:spPr>
          <a:xfrm>
            <a:off x="3729038" y="447425"/>
            <a:ext cx="5022000" cy="29766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48" name="Google Shape;148;p29"/>
          <p:cNvSpPr txBox="1">
            <a:spLocks noGrp="1"/>
          </p:cNvSpPr>
          <p:nvPr>
            <p:ph type="body" idx="3"/>
          </p:nvPr>
        </p:nvSpPr>
        <p:spPr>
          <a:xfrm>
            <a:off x="342900" y="3776924"/>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49" name="Google Shape;149;p29"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sic Template Sidebar Pink">
  <p:cSld name="Basic Template Sidebar Pink">
    <p:spTree>
      <p:nvGrpSpPr>
        <p:cNvPr id="1" name="Shape 150"/>
        <p:cNvGrpSpPr/>
        <p:nvPr/>
      </p:nvGrpSpPr>
      <p:grpSpPr>
        <a:xfrm>
          <a:off x="0" y="0"/>
          <a:ext cx="0" cy="0"/>
          <a:chOff x="0" y="0"/>
          <a:chExt cx="0" cy="0"/>
        </a:xfrm>
      </p:grpSpPr>
      <p:sp>
        <p:nvSpPr>
          <p:cNvPr id="151" name="Google Shape;151;p30"/>
          <p:cNvSpPr/>
          <p:nvPr/>
        </p:nvSpPr>
        <p:spPr>
          <a:xfrm>
            <a:off x="5477608" y="0"/>
            <a:ext cx="36663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rgbClr val="D50F67"/>
              </a:solidFill>
              <a:latin typeface="Helvetica Neue"/>
              <a:ea typeface="Helvetica Neue"/>
              <a:cs typeface="Helvetica Neue"/>
              <a:sym typeface="Helvetica Neue"/>
            </a:endParaRPr>
          </a:p>
        </p:txBody>
      </p:sp>
      <p:sp>
        <p:nvSpPr>
          <p:cNvPr id="152" name="Google Shape;152;p30"/>
          <p:cNvSpPr txBox="1">
            <a:spLocks noGrp="1"/>
          </p:cNvSpPr>
          <p:nvPr>
            <p:ph type="title"/>
          </p:nvPr>
        </p:nvSpPr>
        <p:spPr>
          <a:xfrm>
            <a:off x="342701" y="439929"/>
            <a:ext cx="50295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3" name="Google Shape;153;p30"/>
          <p:cNvSpPr txBox="1">
            <a:spLocks noGrp="1"/>
          </p:cNvSpPr>
          <p:nvPr>
            <p:ph type="body" idx="1"/>
          </p:nvPr>
        </p:nvSpPr>
        <p:spPr>
          <a:xfrm>
            <a:off x="342900" y="1511426"/>
            <a:ext cx="5027100" cy="23961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54" name="Google Shape;154;p30"/>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55" name="Google Shape;155;p30"/>
          <p:cNvSpPr txBox="1">
            <a:spLocks noGrp="1"/>
          </p:cNvSpPr>
          <p:nvPr>
            <p:ph type="body" idx="2"/>
          </p:nvPr>
        </p:nvSpPr>
        <p:spPr>
          <a:xfrm>
            <a:off x="5705933" y="451221"/>
            <a:ext cx="3076500" cy="42411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100000"/>
              </a:lnSpc>
              <a:spcBef>
                <a:spcPts val="800"/>
              </a:spcBef>
              <a:spcAft>
                <a:spcPts val="0"/>
              </a:spcAft>
              <a:buClr>
                <a:schemeClr val="lt1"/>
              </a:buClr>
              <a:buSzPts val="2100"/>
              <a:buFont typeface="Arial"/>
              <a:buChar char="•"/>
              <a:defRPr sz="2100" b="1" i="0" u="none" strike="noStrike" cap="none">
                <a:solidFill>
                  <a:schemeClr val="lt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56" name="Google Shape;156;p30"/>
          <p:cNvSpPr txBox="1">
            <a:spLocks noGrp="1"/>
          </p:cNvSpPr>
          <p:nvPr>
            <p:ph type="body" idx="3"/>
          </p:nvPr>
        </p:nvSpPr>
        <p:spPr>
          <a:xfrm>
            <a:off x="342900" y="3921036"/>
            <a:ext cx="5027100" cy="3111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57" name="Google Shape;157;p30"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158" name="Google Shape;158;p30"/>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59" name="Google Shape;159;p30"/>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Pink">
  <p:cSld name="One Column Pink">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342900" y="1150942"/>
            <a:ext cx="8174700" cy="2626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1" name="Google Shape;21;p4"/>
          <p:cNvSpPr txBox="1">
            <a:spLocks noGrp="1"/>
          </p:cNvSpPr>
          <p:nvPr>
            <p:ph type="title"/>
          </p:nvPr>
        </p:nvSpPr>
        <p:spPr>
          <a:xfrm>
            <a:off x="342700" y="439931"/>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2" name="Google Shape;22;p4"/>
          <p:cNvSpPr txBox="1">
            <a:spLocks noGrp="1"/>
          </p:cNvSpPr>
          <p:nvPr>
            <p:ph type="body" idx="2"/>
          </p:nvPr>
        </p:nvSpPr>
        <p:spPr>
          <a:xfrm>
            <a:off x="342900" y="3786950"/>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3" name="Google Shape;23;p4"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ic Template Sidebar Blue">
  <p:cSld name="Basic Template Sidebar Blue">
    <p:spTree>
      <p:nvGrpSpPr>
        <p:cNvPr id="1" name="Shape 160"/>
        <p:cNvGrpSpPr/>
        <p:nvPr/>
      </p:nvGrpSpPr>
      <p:grpSpPr>
        <a:xfrm>
          <a:off x="0" y="0"/>
          <a:ext cx="0" cy="0"/>
          <a:chOff x="0" y="0"/>
          <a:chExt cx="0" cy="0"/>
        </a:xfrm>
      </p:grpSpPr>
      <p:sp>
        <p:nvSpPr>
          <p:cNvPr id="161" name="Google Shape;161;p31"/>
          <p:cNvSpPr/>
          <p:nvPr/>
        </p:nvSpPr>
        <p:spPr>
          <a:xfrm>
            <a:off x="5477608" y="0"/>
            <a:ext cx="3666300" cy="5143500"/>
          </a:xfrm>
          <a:prstGeom prst="rect">
            <a:avLst/>
          </a:prstGeom>
          <a:solidFill>
            <a:srgbClr val="53C8E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chemeClr val="lt1"/>
              </a:solidFill>
              <a:latin typeface="Helvetica Neue"/>
              <a:ea typeface="Helvetica Neue"/>
              <a:cs typeface="Helvetica Neue"/>
              <a:sym typeface="Helvetica Neue"/>
            </a:endParaRPr>
          </a:p>
        </p:txBody>
      </p:sp>
      <p:sp>
        <p:nvSpPr>
          <p:cNvPr id="162" name="Google Shape;162;p31"/>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63" name="Google Shape;163;p31"/>
          <p:cNvSpPr txBox="1">
            <a:spLocks noGrp="1"/>
          </p:cNvSpPr>
          <p:nvPr>
            <p:ph type="body" idx="1"/>
          </p:nvPr>
        </p:nvSpPr>
        <p:spPr>
          <a:xfrm>
            <a:off x="5705933" y="451221"/>
            <a:ext cx="3076500" cy="42411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100000"/>
              </a:lnSpc>
              <a:spcBef>
                <a:spcPts val="800"/>
              </a:spcBef>
              <a:spcAft>
                <a:spcPts val="0"/>
              </a:spcAft>
              <a:buClr>
                <a:schemeClr val="lt1"/>
              </a:buClr>
              <a:buSzPts val="2100"/>
              <a:buFont typeface="Arial"/>
              <a:buChar char="•"/>
              <a:defRPr sz="2100" b="1" i="0" u="none" strike="noStrike" cap="none">
                <a:solidFill>
                  <a:schemeClr val="lt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64" name="Google Shape;164;p31"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165" name="Google Shape;165;p31"/>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66" name="Google Shape;166;p31"/>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167" name="Google Shape;167;p31"/>
          <p:cNvSpPr txBox="1">
            <a:spLocks noGrp="1"/>
          </p:cNvSpPr>
          <p:nvPr>
            <p:ph type="title"/>
          </p:nvPr>
        </p:nvSpPr>
        <p:spPr>
          <a:xfrm>
            <a:off x="342701" y="439929"/>
            <a:ext cx="50295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8" name="Google Shape;168;p31"/>
          <p:cNvSpPr txBox="1">
            <a:spLocks noGrp="1"/>
          </p:cNvSpPr>
          <p:nvPr>
            <p:ph type="body" idx="2"/>
          </p:nvPr>
        </p:nvSpPr>
        <p:spPr>
          <a:xfrm>
            <a:off x="342900" y="1511426"/>
            <a:ext cx="5027100" cy="23961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69" name="Google Shape;169;p31"/>
          <p:cNvSpPr txBox="1">
            <a:spLocks noGrp="1"/>
          </p:cNvSpPr>
          <p:nvPr>
            <p:ph type="body" idx="3"/>
          </p:nvPr>
        </p:nvSpPr>
        <p:spPr>
          <a:xfrm>
            <a:off x="342900" y="3921037"/>
            <a:ext cx="5027100" cy="3111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sic Template Sidebar Yellow">
  <p:cSld name="Basic Template Sidebar Yellow">
    <p:spTree>
      <p:nvGrpSpPr>
        <p:cNvPr id="1" name="Shape 170"/>
        <p:cNvGrpSpPr/>
        <p:nvPr/>
      </p:nvGrpSpPr>
      <p:grpSpPr>
        <a:xfrm>
          <a:off x="0" y="0"/>
          <a:ext cx="0" cy="0"/>
          <a:chOff x="0" y="0"/>
          <a:chExt cx="0" cy="0"/>
        </a:xfrm>
      </p:grpSpPr>
      <p:sp>
        <p:nvSpPr>
          <p:cNvPr id="171" name="Google Shape;171;p32"/>
          <p:cNvSpPr/>
          <p:nvPr/>
        </p:nvSpPr>
        <p:spPr>
          <a:xfrm>
            <a:off x="5477608" y="0"/>
            <a:ext cx="3666300" cy="5143500"/>
          </a:xfrm>
          <a:prstGeom prst="rect">
            <a:avLst/>
          </a:prstGeom>
          <a:solidFill>
            <a:srgbClr val="FF6A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rgbClr val="FF6A13"/>
              </a:solidFill>
              <a:latin typeface="Helvetica Neue"/>
              <a:ea typeface="Helvetica Neue"/>
              <a:cs typeface="Helvetica Neue"/>
              <a:sym typeface="Helvetica Neue"/>
            </a:endParaRPr>
          </a:p>
        </p:txBody>
      </p:sp>
      <p:sp>
        <p:nvSpPr>
          <p:cNvPr id="172" name="Google Shape;172;p32"/>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73" name="Google Shape;173;p32"/>
          <p:cNvSpPr txBox="1">
            <a:spLocks noGrp="1"/>
          </p:cNvSpPr>
          <p:nvPr>
            <p:ph type="body" idx="1"/>
          </p:nvPr>
        </p:nvSpPr>
        <p:spPr>
          <a:xfrm>
            <a:off x="5705933" y="451221"/>
            <a:ext cx="3076500" cy="42411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100000"/>
              </a:lnSpc>
              <a:spcBef>
                <a:spcPts val="800"/>
              </a:spcBef>
              <a:spcAft>
                <a:spcPts val="0"/>
              </a:spcAft>
              <a:buClr>
                <a:schemeClr val="lt1"/>
              </a:buClr>
              <a:buSzPts val="2100"/>
              <a:buFont typeface="Arial"/>
              <a:buChar char="•"/>
              <a:defRPr sz="2100" b="1" i="0" u="none" strike="noStrike" cap="none">
                <a:solidFill>
                  <a:schemeClr val="lt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74" name="Google Shape;174;p32"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175" name="Google Shape;175;p32"/>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76" name="Google Shape;176;p32"/>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177" name="Google Shape;177;p32"/>
          <p:cNvSpPr txBox="1">
            <a:spLocks noGrp="1"/>
          </p:cNvSpPr>
          <p:nvPr>
            <p:ph type="title"/>
          </p:nvPr>
        </p:nvSpPr>
        <p:spPr>
          <a:xfrm>
            <a:off x="342701" y="439929"/>
            <a:ext cx="50295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78" name="Google Shape;178;p32"/>
          <p:cNvSpPr txBox="1">
            <a:spLocks noGrp="1"/>
          </p:cNvSpPr>
          <p:nvPr>
            <p:ph type="body" idx="2"/>
          </p:nvPr>
        </p:nvSpPr>
        <p:spPr>
          <a:xfrm>
            <a:off x="342900" y="1511426"/>
            <a:ext cx="5027100" cy="23961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79" name="Google Shape;179;p32"/>
          <p:cNvSpPr txBox="1">
            <a:spLocks noGrp="1"/>
          </p:cNvSpPr>
          <p:nvPr>
            <p:ph type="body" idx="3"/>
          </p:nvPr>
        </p:nvSpPr>
        <p:spPr>
          <a:xfrm>
            <a:off x="342900" y="3921037"/>
            <a:ext cx="5027100" cy="3111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sic Template Sidebar Green">
  <p:cSld name="Basic Template Sidebar Green">
    <p:spTree>
      <p:nvGrpSpPr>
        <p:cNvPr id="1" name="Shape 180"/>
        <p:cNvGrpSpPr/>
        <p:nvPr/>
      </p:nvGrpSpPr>
      <p:grpSpPr>
        <a:xfrm>
          <a:off x="0" y="0"/>
          <a:ext cx="0" cy="0"/>
          <a:chOff x="0" y="0"/>
          <a:chExt cx="0" cy="0"/>
        </a:xfrm>
      </p:grpSpPr>
      <p:sp>
        <p:nvSpPr>
          <p:cNvPr id="181" name="Google Shape;181;p33"/>
          <p:cNvSpPr/>
          <p:nvPr/>
        </p:nvSpPr>
        <p:spPr>
          <a:xfrm>
            <a:off x="5477608" y="0"/>
            <a:ext cx="3666300" cy="5143500"/>
          </a:xfrm>
          <a:prstGeom prst="rect">
            <a:avLst/>
          </a:prstGeom>
          <a:solidFill>
            <a:srgbClr val="78BE2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chemeClr val="lt1"/>
              </a:solidFill>
              <a:latin typeface="Helvetica Neue"/>
              <a:ea typeface="Helvetica Neue"/>
              <a:cs typeface="Helvetica Neue"/>
              <a:sym typeface="Helvetica Neue"/>
            </a:endParaRPr>
          </a:p>
        </p:txBody>
      </p:sp>
      <p:sp>
        <p:nvSpPr>
          <p:cNvPr id="182" name="Google Shape;182;p33"/>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83" name="Google Shape;183;p33"/>
          <p:cNvSpPr txBox="1">
            <a:spLocks noGrp="1"/>
          </p:cNvSpPr>
          <p:nvPr>
            <p:ph type="body" idx="1"/>
          </p:nvPr>
        </p:nvSpPr>
        <p:spPr>
          <a:xfrm>
            <a:off x="5705933" y="451221"/>
            <a:ext cx="3076500" cy="42411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100000"/>
              </a:lnSpc>
              <a:spcBef>
                <a:spcPts val="800"/>
              </a:spcBef>
              <a:spcAft>
                <a:spcPts val="0"/>
              </a:spcAft>
              <a:buClr>
                <a:schemeClr val="lt1"/>
              </a:buClr>
              <a:buSzPts val="2100"/>
              <a:buFont typeface="Arial"/>
              <a:buChar char="•"/>
              <a:defRPr sz="2100" b="1" i="0" u="none" strike="noStrike" cap="none">
                <a:solidFill>
                  <a:schemeClr val="lt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84" name="Google Shape;184;p33"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185" name="Google Shape;185;p33"/>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86" name="Google Shape;186;p33"/>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187" name="Google Shape;187;p33"/>
          <p:cNvSpPr txBox="1">
            <a:spLocks noGrp="1"/>
          </p:cNvSpPr>
          <p:nvPr>
            <p:ph type="title"/>
          </p:nvPr>
        </p:nvSpPr>
        <p:spPr>
          <a:xfrm>
            <a:off x="342701" y="439929"/>
            <a:ext cx="50295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88" name="Google Shape;188;p33"/>
          <p:cNvSpPr txBox="1">
            <a:spLocks noGrp="1"/>
          </p:cNvSpPr>
          <p:nvPr>
            <p:ph type="body" idx="2"/>
          </p:nvPr>
        </p:nvSpPr>
        <p:spPr>
          <a:xfrm>
            <a:off x="342900" y="1511426"/>
            <a:ext cx="5027100" cy="23961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89" name="Google Shape;189;p33"/>
          <p:cNvSpPr txBox="1">
            <a:spLocks noGrp="1"/>
          </p:cNvSpPr>
          <p:nvPr>
            <p:ph type="body" idx="3"/>
          </p:nvPr>
        </p:nvSpPr>
        <p:spPr>
          <a:xfrm>
            <a:off x="342900" y="3921037"/>
            <a:ext cx="5027100" cy="3111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asic Template Quote 1 Pink">
  <p:cSld name="Basic Template Quote 1 Pink">
    <p:spTree>
      <p:nvGrpSpPr>
        <p:cNvPr id="1" name="Shape 190"/>
        <p:cNvGrpSpPr/>
        <p:nvPr/>
      </p:nvGrpSpPr>
      <p:grpSpPr>
        <a:xfrm>
          <a:off x="0" y="0"/>
          <a:ext cx="0" cy="0"/>
          <a:chOff x="0" y="0"/>
          <a:chExt cx="0" cy="0"/>
        </a:xfrm>
      </p:grpSpPr>
      <p:pic>
        <p:nvPicPr>
          <p:cNvPr id="191" name="Google Shape;191;p34"/>
          <p:cNvPicPr preferRelativeResize="0"/>
          <p:nvPr/>
        </p:nvPicPr>
        <p:blipFill rotWithShape="1">
          <a:blip r:embed="rId2">
            <a:alphaModFix/>
          </a:blip>
          <a:srcRect l="16521" t="18901" r="6347" b="16100"/>
          <a:stretch/>
        </p:blipFill>
        <p:spPr>
          <a:xfrm>
            <a:off x="0" y="0"/>
            <a:ext cx="9144000" cy="5143500"/>
          </a:xfrm>
          <a:prstGeom prst="rect">
            <a:avLst/>
          </a:prstGeom>
          <a:noFill/>
          <a:ln>
            <a:noFill/>
          </a:ln>
        </p:spPr>
      </p:pic>
      <p:sp>
        <p:nvSpPr>
          <p:cNvPr id="192" name="Google Shape;192;p34"/>
          <p:cNvSpPr/>
          <p:nvPr/>
        </p:nvSpPr>
        <p:spPr>
          <a:xfrm>
            <a:off x="0" y="0"/>
            <a:ext cx="9144000" cy="5143500"/>
          </a:xfrm>
          <a:prstGeom prst="rect">
            <a:avLst/>
          </a:prstGeom>
          <a:solidFill>
            <a:srgbClr val="333435">
              <a:alpha val="8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chemeClr val="lt1"/>
              </a:solidFill>
              <a:latin typeface="Helvetica Neue"/>
              <a:ea typeface="Helvetica Neue"/>
              <a:cs typeface="Helvetica Neue"/>
              <a:sym typeface="Helvetica Neue"/>
            </a:endParaRPr>
          </a:p>
        </p:txBody>
      </p:sp>
      <p:sp>
        <p:nvSpPr>
          <p:cNvPr id="193" name="Google Shape;193;p34"/>
          <p:cNvSpPr txBox="1">
            <a:spLocks noGrp="1"/>
          </p:cNvSpPr>
          <p:nvPr>
            <p:ph type="title"/>
          </p:nvPr>
        </p:nvSpPr>
        <p:spPr>
          <a:xfrm>
            <a:off x="298740" y="1621197"/>
            <a:ext cx="66822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3200"/>
              <a:buFont typeface="Helvetica Neue"/>
              <a:buNone/>
              <a:defRPr sz="3200" b="0"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94" name="Google Shape;194;p34"/>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95" name="Google Shape;195;p34"/>
          <p:cNvSpPr txBox="1">
            <a:spLocks noGrp="1"/>
          </p:cNvSpPr>
          <p:nvPr>
            <p:ph type="subTitle" idx="1"/>
          </p:nvPr>
        </p:nvSpPr>
        <p:spPr>
          <a:xfrm>
            <a:off x="317614" y="3083291"/>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196" name="Google Shape;196;p34"/>
          <p:cNvGrpSpPr/>
          <p:nvPr/>
        </p:nvGrpSpPr>
        <p:grpSpPr>
          <a:xfrm>
            <a:off x="329154" y="962557"/>
            <a:ext cx="406321" cy="406320"/>
            <a:chOff x="2858" y="-424"/>
            <a:chExt cx="300" cy="300"/>
          </a:xfrm>
        </p:grpSpPr>
        <p:sp>
          <p:nvSpPr>
            <p:cNvPr id="197" name="Google Shape;197;p34"/>
            <p:cNvSpPr/>
            <p:nvPr/>
          </p:nvSpPr>
          <p:spPr>
            <a:xfrm>
              <a:off x="2858" y="-424"/>
              <a:ext cx="300" cy="3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198" name="Google Shape;198;p34"/>
            <p:cNvSpPr/>
            <p:nvPr/>
          </p:nvSpPr>
          <p:spPr>
            <a:xfrm>
              <a:off x="2955" y="-313"/>
              <a:ext cx="0" cy="0"/>
            </a:xfrm>
            <a:custGeom>
              <a:avLst/>
              <a:gdLst/>
              <a:ahLst/>
              <a:cxnLst/>
              <a:rect l="l" t="t" r="r" b="b"/>
              <a:pathLst>
                <a:path w="120000" h="120000" extrusionOk="0">
                  <a:moveTo>
                    <a:pt x="0" y="75000"/>
                  </a:moveTo>
                  <a:cubicBezTo>
                    <a:pt x="0" y="54000"/>
                    <a:pt x="4444" y="36000"/>
                    <a:pt x="11111" y="24000"/>
                  </a:cubicBezTo>
                  <a:cubicBezTo>
                    <a:pt x="20000" y="12000"/>
                    <a:pt x="31111" y="6000"/>
                    <a:pt x="44444" y="0"/>
                  </a:cubicBezTo>
                  <a:cubicBezTo>
                    <a:pt x="44444" y="24000"/>
                    <a:pt x="44444" y="24000"/>
                    <a:pt x="44444" y="24000"/>
                  </a:cubicBezTo>
                  <a:cubicBezTo>
                    <a:pt x="33333" y="27000"/>
                    <a:pt x="26666" y="36000"/>
                    <a:pt x="22222" y="45000"/>
                  </a:cubicBezTo>
                  <a:cubicBezTo>
                    <a:pt x="22222" y="51000"/>
                    <a:pt x="20000" y="57000"/>
                    <a:pt x="20000" y="63000"/>
                  </a:cubicBezTo>
                  <a:cubicBezTo>
                    <a:pt x="44444" y="63000"/>
                    <a:pt x="44444" y="63000"/>
                    <a:pt x="44444" y="63000"/>
                  </a:cubicBezTo>
                  <a:cubicBezTo>
                    <a:pt x="44444" y="120000"/>
                    <a:pt x="44444" y="120000"/>
                    <a:pt x="44444" y="120000"/>
                  </a:cubicBezTo>
                  <a:cubicBezTo>
                    <a:pt x="0" y="120000"/>
                    <a:pt x="0" y="120000"/>
                    <a:pt x="0" y="120000"/>
                  </a:cubicBezTo>
                  <a:lnTo>
                    <a:pt x="0" y="75000"/>
                  </a:lnTo>
                  <a:close/>
                  <a:moveTo>
                    <a:pt x="75555" y="75000"/>
                  </a:moveTo>
                  <a:cubicBezTo>
                    <a:pt x="75555" y="54000"/>
                    <a:pt x="77777" y="36000"/>
                    <a:pt x="86666" y="24000"/>
                  </a:cubicBezTo>
                  <a:cubicBezTo>
                    <a:pt x="93333" y="12000"/>
                    <a:pt x="104444" y="6000"/>
                    <a:pt x="117777" y="0"/>
                  </a:cubicBezTo>
                  <a:cubicBezTo>
                    <a:pt x="117777" y="24000"/>
                    <a:pt x="117777" y="24000"/>
                    <a:pt x="117777" y="24000"/>
                  </a:cubicBezTo>
                  <a:cubicBezTo>
                    <a:pt x="108888" y="27000"/>
                    <a:pt x="100000" y="36000"/>
                    <a:pt x="97777" y="48000"/>
                  </a:cubicBezTo>
                  <a:cubicBezTo>
                    <a:pt x="95555" y="54000"/>
                    <a:pt x="93333" y="57000"/>
                    <a:pt x="95555" y="63000"/>
                  </a:cubicBezTo>
                  <a:cubicBezTo>
                    <a:pt x="120000" y="63000"/>
                    <a:pt x="120000" y="63000"/>
                    <a:pt x="120000" y="63000"/>
                  </a:cubicBezTo>
                  <a:cubicBezTo>
                    <a:pt x="120000" y="120000"/>
                    <a:pt x="120000" y="120000"/>
                    <a:pt x="120000" y="120000"/>
                  </a:cubicBezTo>
                  <a:cubicBezTo>
                    <a:pt x="75555" y="120000"/>
                    <a:pt x="75555" y="120000"/>
                    <a:pt x="75555" y="120000"/>
                  </a:cubicBezTo>
                  <a:lnTo>
                    <a:pt x="75555" y="7500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199" name="Google Shape;199;p34" descr="C:\_Projects\Daily Projects\100416\P14754\PNgs\23andMe_ko.png"/>
          <p:cNvPicPr preferRelativeResize="0"/>
          <p:nvPr/>
        </p:nvPicPr>
        <p:blipFill rotWithShape="1">
          <a:blip r:embed="rId3">
            <a:alphaModFix/>
          </a:blip>
          <a:srcRect/>
          <a:stretch/>
        </p:blipFill>
        <p:spPr>
          <a:xfrm>
            <a:off x="7790113" y="4762082"/>
            <a:ext cx="799505" cy="279246"/>
          </a:xfrm>
          <a:prstGeom prst="rect">
            <a:avLst/>
          </a:prstGeom>
          <a:noFill/>
          <a:ln>
            <a:noFill/>
          </a:ln>
        </p:spPr>
      </p:pic>
      <p:sp>
        <p:nvSpPr>
          <p:cNvPr id="200" name="Google Shape;200;p34"/>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01" name="Google Shape;201;p34"/>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asic Template Quote 1 Blue">
  <p:cSld name="Basic Template Quote 1 Blue">
    <p:spTree>
      <p:nvGrpSpPr>
        <p:cNvPr id="1" name="Shape 202"/>
        <p:cNvGrpSpPr/>
        <p:nvPr/>
      </p:nvGrpSpPr>
      <p:grpSpPr>
        <a:xfrm>
          <a:off x="0" y="0"/>
          <a:ext cx="0" cy="0"/>
          <a:chOff x="0" y="0"/>
          <a:chExt cx="0" cy="0"/>
        </a:xfrm>
      </p:grpSpPr>
      <p:pic>
        <p:nvPicPr>
          <p:cNvPr id="203" name="Google Shape;203;p35"/>
          <p:cNvPicPr preferRelativeResize="0"/>
          <p:nvPr/>
        </p:nvPicPr>
        <p:blipFill rotWithShape="1">
          <a:blip r:embed="rId2">
            <a:alphaModFix/>
          </a:blip>
          <a:srcRect l="16521" t="18901" r="6347" b="16100"/>
          <a:stretch/>
        </p:blipFill>
        <p:spPr>
          <a:xfrm>
            <a:off x="0" y="0"/>
            <a:ext cx="9144000" cy="5143500"/>
          </a:xfrm>
          <a:prstGeom prst="rect">
            <a:avLst/>
          </a:prstGeom>
          <a:noFill/>
          <a:ln>
            <a:noFill/>
          </a:ln>
        </p:spPr>
      </p:pic>
      <p:sp>
        <p:nvSpPr>
          <p:cNvPr id="204" name="Google Shape;204;p35"/>
          <p:cNvSpPr/>
          <p:nvPr/>
        </p:nvSpPr>
        <p:spPr>
          <a:xfrm>
            <a:off x="0" y="0"/>
            <a:ext cx="9144000" cy="5143500"/>
          </a:xfrm>
          <a:prstGeom prst="rect">
            <a:avLst/>
          </a:prstGeom>
          <a:solidFill>
            <a:srgbClr val="333435">
              <a:alpha val="8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chemeClr val="lt1"/>
              </a:solidFill>
              <a:latin typeface="Helvetica Neue"/>
              <a:ea typeface="Helvetica Neue"/>
              <a:cs typeface="Helvetica Neue"/>
              <a:sym typeface="Helvetica Neue"/>
            </a:endParaRPr>
          </a:p>
        </p:txBody>
      </p:sp>
      <p:sp>
        <p:nvSpPr>
          <p:cNvPr id="205" name="Google Shape;205;p35"/>
          <p:cNvSpPr txBox="1">
            <a:spLocks noGrp="1"/>
          </p:cNvSpPr>
          <p:nvPr>
            <p:ph type="title"/>
          </p:nvPr>
        </p:nvSpPr>
        <p:spPr>
          <a:xfrm>
            <a:off x="298740" y="1621198"/>
            <a:ext cx="66822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3200"/>
              <a:buFont typeface="Helvetica Neue"/>
              <a:buNone/>
              <a:defRPr sz="3200" b="0"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6" name="Google Shape;206;p35"/>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07" name="Google Shape;207;p35"/>
          <p:cNvSpPr txBox="1">
            <a:spLocks noGrp="1"/>
          </p:cNvSpPr>
          <p:nvPr>
            <p:ph type="subTitle" idx="1"/>
          </p:nvPr>
        </p:nvSpPr>
        <p:spPr>
          <a:xfrm>
            <a:off x="317614" y="3083290"/>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208" name="Google Shape;208;p35"/>
          <p:cNvGrpSpPr/>
          <p:nvPr/>
        </p:nvGrpSpPr>
        <p:grpSpPr>
          <a:xfrm>
            <a:off x="329154" y="962557"/>
            <a:ext cx="406321" cy="406320"/>
            <a:chOff x="2858" y="-424"/>
            <a:chExt cx="300" cy="300"/>
          </a:xfrm>
        </p:grpSpPr>
        <p:sp>
          <p:nvSpPr>
            <p:cNvPr id="209" name="Google Shape;209;p35"/>
            <p:cNvSpPr/>
            <p:nvPr/>
          </p:nvSpPr>
          <p:spPr>
            <a:xfrm>
              <a:off x="2858" y="-424"/>
              <a:ext cx="300" cy="300"/>
            </a:xfrm>
            <a:prstGeom prst="ellipse">
              <a:avLst/>
            </a:prstGeom>
            <a:solidFill>
              <a:srgbClr val="53C8E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10" name="Google Shape;210;p35"/>
            <p:cNvSpPr/>
            <p:nvPr/>
          </p:nvSpPr>
          <p:spPr>
            <a:xfrm>
              <a:off x="2955" y="-313"/>
              <a:ext cx="0" cy="0"/>
            </a:xfrm>
            <a:custGeom>
              <a:avLst/>
              <a:gdLst/>
              <a:ahLst/>
              <a:cxnLst/>
              <a:rect l="l" t="t" r="r" b="b"/>
              <a:pathLst>
                <a:path w="120000" h="120000" extrusionOk="0">
                  <a:moveTo>
                    <a:pt x="0" y="75000"/>
                  </a:moveTo>
                  <a:cubicBezTo>
                    <a:pt x="0" y="54000"/>
                    <a:pt x="4444" y="36000"/>
                    <a:pt x="11111" y="24000"/>
                  </a:cubicBezTo>
                  <a:cubicBezTo>
                    <a:pt x="20000" y="12000"/>
                    <a:pt x="31111" y="6000"/>
                    <a:pt x="44444" y="0"/>
                  </a:cubicBezTo>
                  <a:cubicBezTo>
                    <a:pt x="44444" y="24000"/>
                    <a:pt x="44444" y="24000"/>
                    <a:pt x="44444" y="24000"/>
                  </a:cubicBezTo>
                  <a:cubicBezTo>
                    <a:pt x="33333" y="27000"/>
                    <a:pt x="26666" y="36000"/>
                    <a:pt x="22222" y="45000"/>
                  </a:cubicBezTo>
                  <a:cubicBezTo>
                    <a:pt x="22222" y="51000"/>
                    <a:pt x="20000" y="57000"/>
                    <a:pt x="20000" y="63000"/>
                  </a:cubicBezTo>
                  <a:cubicBezTo>
                    <a:pt x="44444" y="63000"/>
                    <a:pt x="44444" y="63000"/>
                    <a:pt x="44444" y="63000"/>
                  </a:cubicBezTo>
                  <a:cubicBezTo>
                    <a:pt x="44444" y="120000"/>
                    <a:pt x="44444" y="120000"/>
                    <a:pt x="44444" y="120000"/>
                  </a:cubicBezTo>
                  <a:cubicBezTo>
                    <a:pt x="0" y="120000"/>
                    <a:pt x="0" y="120000"/>
                    <a:pt x="0" y="120000"/>
                  </a:cubicBezTo>
                  <a:lnTo>
                    <a:pt x="0" y="75000"/>
                  </a:lnTo>
                  <a:close/>
                  <a:moveTo>
                    <a:pt x="75555" y="75000"/>
                  </a:moveTo>
                  <a:cubicBezTo>
                    <a:pt x="75555" y="54000"/>
                    <a:pt x="77777" y="36000"/>
                    <a:pt x="86666" y="24000"/>
                  </a:cubicBezTo>
                  <a:cubicBezTo>
                    <a:pt x="93333" y="12000"/>
                    <a:pt x="104444" y="6000"/>
                    <a:pt x="117777" y="0"/>
                  </a:cubicBezTo>
                  <a:cubicBezTo>
                    <a:pt x="117777" y="24000"/>
                    <a:pt x="117777" y="24000"/>
                    <a:pt x="117777" y="24000"/>
                  </a:cubicBezTo>
                  <a:cubicBezTo>
                    <a:pt x="108888" y="27000"/>
                    <a:pt x="100000" y="36000"/>
                    <a:pt x="97777" y="48000"/>
                  </a:cubicBezTo>
                  <a:cubicBezTo>
                    <a:pt x="95555" y="54000"/>
                    <a:pt x="93333" y="57000"/>
                    <a:pt x="95555" y="63000"/>
                  </a:cubicBezTo>
                  <a:cubicBezTo>
                    <a:pt x="120000" y="63000"/>
                    <a:pt x="120000" y="63000"/>
                    <a:pt x="120000" y="63000"/>
                  </a:cubicBezTo>
                  <a:cubicBezTo>
                    <a:pt x="120000" y="120000"/>
                    <a:pt x="120000" y="120000"/>
                    <a:pt x="120000" y="120000"/>
                  </a:cubicBezTo>
                  <a:cubicBezTo>
                    <a:pt x="75555" y="120000"/>
                    <a:pt x="75555" y="120000"/>
                    <a:pt x="75555" y="120000"/>
                  </a:cubicBezTo>
                  <a:lnTo>
                    <a:pt x="75555" y="7500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211" name="Google Shape;211;p35" descr="C:\_Projects\Daily Projects\100416\P14754\PNgs\23andMe_ko.png"/>
          <p:cNvPicPr preferRelativeResize="0"/>
          <p:nvPr/>
        </p:nvPicPr>
        <p:blipFill rotWithShape="1">
          <a:blip r:embed="rId3">
            <a:alphaModFix/>
          </a:blip>
          <a:srcRect/>
          <a:stretch/>
        </p:blipFill>
        <p:spPr>
          <a:xfrm>
            <a:off x="7790113" y="4762082"/>
            <a:ext cx="799505" cy="279246"/>
          </a:xfrm>
          <a:prstGeom prst="rect">
            <a:avLst/>
          </a:prstGeom>
          <a:noFill/>
          <a:ln>
            <a:noFill/>
          </a:ln>
        </p:spPr>
      </p:pic>
      <p:sp>
        <p:nvSpPr>
          <p:cNvPr id="212" name="Google Shape;212;p35"/>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13" name="Google Shape;213;p35"/>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asic Template Quote 1 Yellow">
  <p:cSld name="Basic Template Quote 1 Yellow">
    <p:spTree>
      <p:nvGrpSpPr>
        <p:cNvPr id="1" name="Shape 214"/>
        <p:cNvGrpSpPr/>
        <p:nvPr/>
      </p:nvGrpSpPr>
      <p:grpSpPr>
        <a:xfrm>
          <a:off x="0" y="0"/>
          <a:ext cx="0" cy="0"/>
          <a:chOff x="0" y="0"/>
          <a:chExt cx="0" cy="0"/>
        </a:xfrm>
      </p:grpSpPr>
      <p:pic>
        <p:nvPicPr>
          <p:cNvPr id="215" name="Google Shape;215;p36"/>
          <p:cNvPicPr preferRelativeResize="0"/>
          <p:nvPr/>
        </p:nvPicPr>
        <p:blipFill rotWithShape="1">
          <a:blip r:embed="rId2">
            <a:alphaModFix/>
          </a:blip>
          <a:srcRect l="16521" t="18901" r="6347" b="16100"/>
          <a:stretch/>
        </p:blipFill>
        <p:spPr>
          <a:xfrm>
            <a:off x="0" y="0"/>
            <a:ext cx="9144000" cy="5143500"/>
          </a:xfrm>
          <a:prstGeom prst="rect">
            <a:avLst/>
          </a:prstGeom>
          <a:noFill/>
          <a:ln>
            <a:noFill/>
          </a:ln>
        </p:spPr>
      </p:pic>
      <p:sp>
        <p:nvSpPr>
          <p:cNvPr id="216" name="Google Shape;216;p36"/>
          <p:cNvSpPr/>
          <p:nvPr/>
        </p:nvSpPr>
        <p:spPr>
          <a:xfrm>
            <a:off x="0" y="0"/>
            <a:ext cx="9144000" cy="5143500"/>
          </a:xfrm>
          <a:prstGeom prst="rect">
            <a:avLst/>
          </a:prstGeom>
          <a:solidFill>
            <a:srgbClr val="333435">
              <a:alpha val="8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chemeClr val="lt1"/>
              </a:solidFill>
              <a:latin typeface="Helvetica Neue"/>
              <a:ea typeface="Helvetica Neue"/>
              <a:cs typeface="Helvetica Neue"/>
              <a:sym typeface="Helvetica Neue"/>
            </a:endParaRPr>
          </a:p>
        </p:txBody>
      </p:sp>
      <p:sp>
        <p:nvSpPr>
          <p:cNvPr id="217" name="Google Shape;217;p36"/>
          <p:cNvSpPr txBox="1">
            <a:spLocks noGrp="1"/>
          </p:cNvSpPr>
          <p:nvPr>
            <p:ph type="title"/>
          </p:nvPr>
        </p:nvSpPr>
        <p:spPr>
          <a:xfrm>
            <a:off x="298740" y="1621198"/>
            <a:ext cx="66822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3200"/>
              <a:buFont typeface="Helvetica Neue"/>
              <a:buNone/>
              <a:defRPr sz="3200" b="0"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18" name="Google Shape;218;p36"/>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19" name="Google Shape;219;p36"/>
          <p:cNvSpPr txBox="1">
            <a:spLocks noGrp="1"/>
          </p:cNvSpPr>
          <p:nvPr>
            <p:ph type="subTitle" idx="1"/>
          </p:nvPr>
        </p:nvSpPr>
        <p:spPr>
          <a:xfrm>
            <a:off x="317614" y="3083290"/>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220" name="Google Shape;220;p36"/>
          <p:cNvGrpSpPr/>
          <p:nvPr/>
        </p:nvGrpSpPr>
        <p:grpSpPr>
          <a:xfrm>
            <a:off x="329154" y="962557"/>
            <a:ext cx="406321" cy="406320"/>
            <a:chOff x="2858" y="-424"/>
            <a:chExt cx="300" cy="300"/>
          </a:xfrm>
        </p:grpSpPr>
        <p:sp>
          <p:nvSpPr>
            <p:cNvPr id="221" name="Google Shape;221;p36"/>
            <p:cNvSpPr/>
            <p:nvPr/>
          </p:nvSpPr>
          <p:spPr>
            <a:xfrm>
              <a:off x="2858" y="-424"/>
              <a:ext cx="300" cy="300"/>
            </a:xfrm>
            <a:prstGeom prst="ellipse">
              <a:avLst/>
            </a:prstGeom>
            <a:solidFill>
              <a:srgbClr val="FF6A1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22" name="Google Shape;222;p36"/>
            <p:cNvSpPr/>
            <p:nvPr/>
          </p:nvSpPr>
          <p:spPr>
            <a:xfrm>
              <a:off x="2955" y="-313"/>
              <a:ext cx="0" cy="0"/>
            </a:xfrm>
            <a:custGeom>
              <a:avLst/>
              <a:gdLst/>
              <a:ahLst/>
              <a:cxnLst/>
              <a:rect l="l" t="t" r="r" b="b"/>
              <a:pathLst>
                <a:path w="120000" h="120000" extrusionOk="0">
                  <a:moveTo>
                    <a:pt x="0" y="75000"/>
                  </a:moveTo>
                  <a:cubicBezTo>
                    <a:pt x="0" y="54000"/>
                    <a:pt x="4444" y="36000"/>
                    <a:pt x="11111" y="24000"/>
                  </a:cubicBezTo>
                  <a:cubicBezTo>
                    <a:pt x="20000" y="12000"/>
                    <a:pt x="31111" y="6000"/>
                    <a:pt x="44444" y="0"/>
                  </a:cubicBezTo>
                  <a:cubicBezTo>
                    <a:pt x="44444" y="24000"/>
                    <a:pt x="44444" y="24000"/>
                    <a:pt x="44444" y="24000"/>
                  </a:cubicBezTo>
                  <a:cubicBezTo>
                    <a:pt x="33333" y="27000"/>
                    <a:pt x="26666" y="36000"/>
                    <a:pt x="22222" y="45000"/>
                  </a:cubicBezTo>
                  <a:cubicBezTo>
                    <a:pt x="22222" y="51000"/>
                    <a:pt x="20000" y="57000"/>
                    <a:pt x="20000" y="63000"/>
                  </a:cubicBezTo>
                  <a:cubicBezTo>
                    <a:pt x="44444" y="63000"/>
                    <a:pt x="44444" y="63000"/>
                    <a:pt x="44444" y="63000"/>
                  </a:cubicBezTo>
                  <a:cubicBezTo>
                    <a:pt x="44444" y="120000"/>
                    <a:pt x="44444" y="120000"/>
                    <a:pt x="44444" y="120000"/>
                  </a:cubicBezTo>
                  <a:cubicBezTo>
                    <a:pt x="0" y="120000"/>
                    <a:pt x="0" y="120000"/>
                    <a:pt x="0" y="120000"/>
                  </a:cubicBezTo>
                  <a:lnTo>
                    <a:pt x="0" y="75000"/>
                  </a:lnTo>
                  <a:close/>
                  <a:moveTo>
                    <a:pt x="75555" y="75000"/>
                  </a:moveTo>
                  <a:cubicBezTo>
                    <a:pt x="75555" y="54000"/>
                    <a:pt x="77777" y="36000"/>
                    <a:pt x="86666" y="24000"/>
                  </a:cubicBezTo>
                  <a:cubicBezTo>
                    <a:pt x="93333" y="12000"/>
                    <a:pt x="104444" y="6000"/>
                    <a:pt x="117777" y="0"/>
                  </a:cubicBezTo>
                  <a:cubicBezTo>
                    <a:pt x="117777" y="24000"/>
                    <a:pt x="117777" y="24000"/>
                    <a:pt x="117777" y="24000"/>
                  </a:cubicBezTo>
                  <a:cubicBezTo>
                    <a:pt x="108888" y="27000"/>
                    <a:pt x="100000" y="36000"/>
                    <a:pt x="97777" y="48000"/>
                  </a:cubicBezTo>
                  <a:cubicBezTo>
                    <a:pt x="95555" y="54000"/>
                    <a:pt x="93333" y="57000"/>
                    <a:pt x="95555" y="63000"/>
                  </a:cubicBezTo>
                  <a:cubicBezTo>
                    <a:pt x="120000" y="63000"/>
                    <a:pt x="120000" y="63000"/>
                    <a:pt x="120000" y="63000"/>
                  </a:cubicBezTo>
                  <a:cubicBezTo>
                    <a:pt x="120000" y="120000"/>
                    <a:pt x="120000" y="120000"/>
                    <a:pt x="120000" y="120000"/>
                  </a:cubicBezTo>
                  <a:cubicBezTo>
                    <a:pt x="75555" y="120000"/>
                    <a:pt x="75555" y="120000"/>
                    <a:pt x="75555" y="120000"/>
                  </a:cubicBezTo>
                  <a:lnTo>
                    <a:pt x="75555" y="7500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223" name="Google Shape;223;p36" descr="C:\_Projects\Daily Projects\100416\P14754\PNgs\23andMe_ko.png"/>
          <p:cNvPicPr preferRelativeResize="0"/>
          <p:nvPr/>
        </p:nvPicPr>
        <p:blipFill rotWithShape="1">
          <a:blip r:embed="rId3">
            <a:alphaModFix/>
          </a:blip>
          <a:srcRect/>
          <a:stretch/>
        </p:blipFill>
        <p:spPr>
          <a:xfrm>
            <a:off x="7790113" y="4762082"/>
            <a:ext cx="799505" cy="279246"/>
          </a:xfrm>
          <a:prstGeom prst="rect">
            <a:avLst/>
          </a:prstGeom>
          <a:noFill/>
          <a:ln>
            <a:noFill/>
          </a:ln>
        </p:spPr>
      </p:pic>
      <p:sp>
        <p:nvSpPr>
          <p:cNvPr id="224" name="Google Shape;224;p36"/>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25" name="Google Shape;225;p36"/>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asic Template Quote 1 Green">
  <p:cSld name="Basic Template Quote 1 Green">
    <p:spTree>
      <p:nvGrpSpPr>
        <p:cNvPr id="1" name="Shape 226"/>
        <p:cNvGrpSpPr/>
        <p:nvPr/>
      </p:nvGrpSpPr>
      <p:grpSpPr>
        <a:xfrm>
          <a:off x="0" y="0"/>
          <a:ext cx="0" cy="0"/>
          <a:chOff x="0" y="0"/>
          <a:chExt cx="0" cy="0"/>
        </a:xfrm>
      </p:grpSpPr>
      <p:pic>
        <p:nvPicPr>
          <p:cNvPr id="227" name="Google Shape;227;p37"/>
          <p:cNvPicPr preferRelativeResize="0"/>
          <p:nvPr/>
        </p:nvPicPr>
        <p:blipFill rotWithShape="1">
          <a:blip r:embed="rId2">
            <a:alphaModFix/>
          </a:blip>
          <a:srcRect l="16521" t="18901" r="6347" b="16100"/>
          <a:stretch/>
        </p:blipFill>
        <p:spPr>
          <a:xfrm>
            <a:off x="0" y="0"/>
            <a:ext cx="9144000" cy="5143500"/>
          </a:xfrm>
          <a:prstGeom prst="rect">
            <a:avLst/>
          </a:prstGeom>
          <a:noFill/>
          <a:ln>
            <a:noFill/>
          </a:ln>
        </p:spPr>
      </p:pic>
      <p:sp>
        <p:nvSpPr>
          <p:cNvPr id="228" name="Google Shape;228;p37"/>
          <p:cNvSpPr/>
          <p:nvPr/>
        </p:nvSpPr>
        <p:spPr>
          <a:xfrm>
            <a:off x="0" y="0"/>
            <a:ext cx="9144000" cy="5143500"/>
          </a:xfrm>
          <a:prstGeom prst="rect">
            <a:avLst/>
          </a:prstGeom>
          <a:solidFill>
            <a:srgbClr val="333435">
              <a:alpha val="8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chemeClr val="lt1"/>
              </a:solidFill>
              <a:latin typeface="Helvetica Neue"/>
              <a:ea typeface="Helvetica Neue"/>
              <a:cs typeface="Helvetica Neue"/>
              <a:sym typeface="Helvetica Neue"/>
            </a:endParaRPr>
          </a:p>
        </p:txBody>
      </p:sp>
      <p:sp>
        <p:nvSpPr>
          <p:cNvPr id="229" name="Google Shape;229;p37"/>
          <p:cNvSpPr txBox="1">
            <a:spLocks noGrp="1"/>
          </p:cNvSpPr>
          <p:nvPr>
            <p:ph type="title"/>
          </p:nvPr>
        </p:nvSpPr>
        <p:spPr>
          <a:xfrm>
            <a:off x="298740" y="1621198"/>
            <a:ext cx="66822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3200"/>
              <a:buFont typeface="Helvetica Neue"/>
              <a:buNone/>
              <a:defRPr sz="3200" b="0"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30" name="Google Shape;230;p37"/>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31" name="Google Shape;231;p37"/>
          <p:cNvSpPr txBox="1">
            <a:spLocks noGrp="1"/>
          </p:cNvSpPr>
          <p:nvPr>
            <p:ph type="subTitle" idx="1"/>
          </p:nvPr>
        </p:nvSpPr>
        <p:spPr>
          <a:xfrm>
            <a:off x="317614" y="3083290"/>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232" name="Google Shape;232;p37"/>
          <p:cNvGrpSpPr/>
          <p:nvPr/>
        </p:nvGrpSpPr>
        <p:grpSpPr>
          <a:xfrm>
            <a:off x="329154" y="962557"/>
            <a:ext cx="406321" cy="406320"/>
            <a:chOff x="2858" y="-424"/>
            <a:chExt cx="300" cy="300"/>
          </a:xfrm>
        </p:grpSpPr>
        <p:sp>
          <p:nvSpPr>
            <p:cNvPr id="233" name="Google Shape;233;p37"/>
            <p:cNvSpPr/>
            <p:nvPr/>
          </p:nvSpPr>
          <p:spPr>
            <a:xfrm>
              <a:off x="2858" y="-424"/>
              <a:ext cx="300" cy="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78BE20"/>
                </a:solidFill>
                <a:latin typeface="Helvetica Neue"/>
                <a:ea typeface="Helvetica Neue"/>
                <a:cs typeface="Helvetica Neue"/>
                <a:sym typeface="Helvetica Neue"/>
              </a:endParaRPr>
            </a:p>
          </p:txBody>
        </p:sp>
        <p:sp>
          <p:nvSpPr>
            <p:cNvPr id="234" name="Google Shape;234;p37"/>
            <p:cNvSpPr/>
            <p:nvPr/>
          </p:nvSpPr>
          <p:spPr>
            <a:xfrm>
              <a:off x="2955" y="-313"/>
              <a:ext cx="0" cy="0"/>
            </a:xfrm>
            <a:custGeom>
              <a:avLst/>
              <a:gdLst/>
              <a:ahLst/>
              <a:cxnLst/>
              <a:rect l="l" t="t" r="r" b="b"/>
              <a:pathLst>
                <a:path w="120000" h="120000" extrusionOk="0">
                  <a:moveTo>
                    <a:pt x="0" y="75000"/>
                  </a:moveTo>
                  <a:cubicBezTo>
                    <a:pt x="0" y="54000"/>
                    <a:pt x="4444" y="36000"/>
                    <a:pt x="11111" y="24000"/>
                  </a:cubicBezTo>
                  <a:cubicBezTo>
                    <a:pt x="20000" y="12000"/>
                    <a:pt x="31111" y="6000"/>
                    <a:pt x="44444" y="0"/>
                  </a:cubicBezTo>
                  <a:cubicBezTo>
                    <a:pt x="44444" y="24000"/>
                    <a:pt x="44444" y="24000"/>
                    <a:pt x="44444" y="24000"/>
                  </a:cubicBezTo>
                  <a:cubicBezTo>
                    <a:pt x="33333" y="27000"/>
                    <a:pt x="26666" y="36000"/>
                    <a:pt x="22222" y="45000"/>
                  </a:cubicBezTo>
                  <a:cubicBezTo>
                    <a:pt x="22222" y="51000"/>
                    <a:pt x="20000" y="57000"/>
                    <a:pt x="20000" y="63000"/>
                  </a:cubicBezTo>
                  <a:cubicBezTo>
                    <a:pt x="44444" y="63000"/>
                    <a:pt x="44444" y="63000"/>
                    <a:pt x="44444" y="63000"/>
                  </a:cubicBezTo>
                  <a:cubicBezTo>
                    <a:pt x="44444" y="120000"/>
                    <a:pt x="44444" y="120000"/>
                    <a:pt x="44444" y="120000"/>
                  </a:cubicBezTo>
                  <a:cubicBezTo>
                    <a:pt x="0" y="120000"/>
                    <a:pt x="0" y="120000"/>
                    <a:pt x="0" y="120000"/>
                  </a:cubicBezTo>
                  <a:lnTo>
                    <a:pt x="0" y="75000"/>
                  </a:lnTo>
                  <a:close/>
                  <a:moveTo>
                    <a:pt x="75555" y="75000"/>
                  </a:moveTo>
                  <a:cubicBezTo>
                    <a:pt x="75555" y="54000"/>
                    <a:pt x="77777" y="36000"/>
                    <a:pt x="86666" y="24000"/>
                  </a:cubicBezTo>
                  <a:cubicBezTo>
                    <a:pt x="93333" y="12000"/>
                    <a:pt x="104444" y="6000"/>
                    <a:pt x="117777" y="0"/>
                  </a:cubicBezTo>
                  <a:cubicBezTo>
                    <a:pt x="117777" y="24000"/>
                    <a:pt x="117777" y="24000"/>
                    <a:pt x="117777" y="24000"/>
                  </a:cubicBezTo>
                  <a:cubicBezTo>
                    <a:pt x="108888" y="27000"/>
                    <a:pt x="100000" y="36000"/>
                    <a:pt x="97777" y="48000"/>
                  </a:cubicBezTo>
                  <a:cubicBezTo>
                    <a:pt x="95555" y="54000"/>
                    <a:pt x="93333" y="57000"/>
                    <a:pt x="95555" y="63000"/>
                  </a:cubicBezTo>
                  <a:cubicBezTo>
                    <a:pt x="120000" y="63000"/>
                    <a:pt x="120000" y="63000"/>
                    <a:pt x="120000" y="63000"/>
                  </a:cubicBezTo>
                  <a:cubicBezTo>
                    <a:pt x="120000" y="120000"/>
                    <a:pt x="120000" y="120000"/>
                    <a:pt x="120000" y="120000"/>
                  </a:cubicBezTo>
                  <a:cubicBezTo>
                    <a:pt x="75555" y="120000"/>
                    <a:pt x="75555" y="120000"/>
                    <a:pt x="75555" y="120000"/>
                  </a:cubicBezTo>
                  <a:lnTo>
                    <a:pt x="75555" y="7500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235" name="Google Shape;235;p37" descr="C:\_Projects\Daily Projects\100416\P14754\PNgs\23andMe_ko.png"/>
          <p:cNvPicPr preferRelativeResize="0"/>
          <p:nvPr/>
        </p:nvPicPr>
        <p:blipFill rotWithShape="1">
          <a:blip r:embed="rId3">
            <a:alphaModFix/>
          </a:blip>
          <a:srcRect/>
          <a:stretch/>
        </p:blipFill>
        <p:spPr>
          <a:xfrm>
            <a:off x="7790113" y="4762082"/>
            <a:ext cx="799505" cy="279246"/>
          </a:xfrm>
          <a:prstGeom prst="rect">
            <a:avLst/>
          </a:prstGeom>
          <a:noFill/>
          <a:ln>
            <a:noFill/>
          </a:ln>
        </p:spPr>
      </p:pic>
      <p:sp>
        <p:nvSpPr>
          <p:cNvPr id="236" name="Google Shape;236;p37"/>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37" name="Google Shape;237;p37"/>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sic Template Quote 2 Blue">
  <p:cSld name="Basic Template Quote 2 Blue">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2926726" y="1138069"/>
            <a:ext cx="5466000" cy="1724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000"/>
              <a:buFont typeface="Helvetica Neue"/>
              <a:buNone/>
              <a:defRPr sz="30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0" name="Google Shape;240;p38"/>
          <p:cNvSpPr txBox="1">
            <a:spLocks noGrp="1"/>
          </p:cNvSpPr>
          <p:nvPr>
            <p:ph type="subTitle" idx="1"/>
          </p:nvPr>
        </p:nvSpPr>
        <p:spPr>
          <a:xfrm>
            <a:off x="2926726" y="2931505"/>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241" name="Google Shape;241;p38"/>
          <p:cNvGrpSpPr/>
          <p:nvPr/>
        </p:nvGrpSpPr>
        <p:grpSpPr>
          <a:xfrm>
            <a:off x="566057" y="948502"/>
            <a:ext cx="2026442" cy="2026441"/>
            <a:chOff x="3048" y="1369"/>
            <a:chExt cx="1500" cy="1500"/>
          </a:xfrm>
        </p:grpSpPr>
        <p:sp>
          <p:nvSpPr>
            <p:cNvPr id="242" name="Google Shape;242;p38"/>
            <p:cNvSpPr/>
            <p:nvPr/>
          </p:nvSpPr>
          <p:spPr>
            <a:xfrm>
              <a:off x="3048" y="1369"/>
              <a:ext cx="1500" cy="1500"/>
            </a:xfrm>
            <a:prstGeom prst="ellipse">
              <a:avLst/>
            </a:prstGeom>
            <a:solidFill>
              <a:srgbClr val="71C5E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43" name="Google Shape;243;p38"/>
            <p:cNvSpPr/>
            <p:nvPr/>
          </p:nvSpPr>
          <p:spPr>
            <a:xfrm>
              <a:off x="3429" y="1749"/>
              <a:ext cx="300" cy="600"/>
            </a:xfrm>
            <a:custGeom>
              <a:avLst/>
              <a:gdLst/>
              <a:ahLst/>
              <a:cxnLst/>
              <a:rect l="l" t="t" r="r" b="b"/>
              <a:pathLst>
                <a:path w="120000" h="120000" extrusionOk="0">
                  <a:moveTo>
                    <a:pt x="0" y="75104"/>
                  </a:moveTo>
                  <a:cubicBezTo>
                    <a:pt x="0" y="53706"/>
                    <a:pt x="9931" y="36923"/>
                    <a:pt x="30620" y="24335"/>
                  </a:cubicBezTo>
                  <a:cubicBezTo>
                    <a:pt x="50482" y="12167"/>
                    <a:pt x="79448" y="3776"/>
                    <a:pt x="118344" y="0"/>
                  </a:cubicBezTo>
                  <a:cubicBezTo>
                    <a:pt x="118344" y="22237"/>
                    <a:pt x="118344" y="22237"/>
                    <a:pt x="118344" y="22237"/>
                  </a:cubicBezTo>
                  <a:cubicBezTo>
                    <a:pt x="89379" y="26853"/>
                    <a:pt x="70344" y="34825"/>
                    <a:pt x="60413" y="45734"/>
                  </a:cubicBezTo>
                  <a:cubicBezTo>
                    <a:pt x="55448" y="51608"/>
                    <a:pt x="52965" y="57902"/>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44" name="Google Shape;244;p38"/>
            <p:cNvSpPr/>
            <p:nvPr/>
          </p:nvSpPr>
          <p:spPr>
            <a:xfrm>
              <a:off x="3913" y="1749"/>
              <a:ext cx="300" cy="600"/>
            </a:xfrm>
            <a:custGeom>
              <a:avLst/>
              <a:gdLst/>
              <a:ahLst/>
              <a:cxnLst/>
              <a:rect l="l" t="t" r="r" b="b"/>
              <a:pathLst>
                <a:path w="120000" h="120000" extrusionOk="0">
                  <a:moveTo>
                    <a:pt x="0" y="75104"/>
                  </a:moveTo>
                  <a:cubicBezTo>
                    <a:pt x="0" y="53286"/>
                    <a:pt x="10758" y="36503"/>
                    <a:pt x="30620" y="24335"/>
                  </a:cubicBezTo>
                  <a:cubicBezTo>
                    <a:pt x="51310" y="12167"/>
                    <a:pt x="80275" y="3776"/>
                    <a:pt x="118344" y="0"/>
                  </a:cubicBezTo>
                  <a:cubicBezTo>
                    <a:pt x="118344" y="22237"/>
                    <a:pt x="118344" y="22237"/>
                    <a:pt x="118344" y="22237"/>
                  </a:cubicBezTo>
                  <a:cubicBezTo>
                    <a:pt x="89379" y="26853"/>
                    <a:pt x="70344" y="34825"/>
                    <a:pt x="60413" y="46153"/>
                  </a:cubicBezTo>
                  <a:cubicBezTo>
                    <a:pt x="55448" y="52447"/>
                    <a:pt x="52965" y="58321"/>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245" name="Google Shape;245;p38"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Basic Template Quote 2 Blue">
  <p:cSld name="1_Basic Template Quote 2 Blue">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2926726" y="1138069"/>
            <a:ext cx="5466000" cy="1724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000"/>
              <a:buFont typeface="Helvetica Neue"/>
              <a:buNone/>
              <a:defRPr sz="30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8" name="Google Shape;248;p39"/>
          <p:cNvSpPr txBox="1">
            <a:spLocks noGrp="1"/>
          </p:cNvSpPr>
          <p:nvPr>
            <p:ph type="subTitle" idx="1"/>
          </p:nvPr>
        </p:nvSpPr>
        <p:spPr>
          <a:xfrm>
            <a:off x="2926726" y="2931505"/>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249" name="Google Shape;249;p39"/>
          <p:cNvGrpSpPr/>
          <p:nvPr/>
        </p:nvGrpSpPr>
        <p:grpSpPr>
          <a:xfrm>
            <a:off x="566057" y="948502"/>
            <a:ext cx="2026442" cy="2026441"/>
            <a:chOff x="3048" y="1369"/>
            <a:chExt cx="1500" cy="1500"/>
          </a:xfrm>
        </p:grpSpPr>
        <p:sp>
          <p:nvSpPr>
            <p:cNvPr id="250" name="Google Shape;250;p39"/>
            <p:cNvSpPr/>
            <p:nvPr/>
          </p:nvSpPr>
          <p:spPr>
            <a:xfrm>
              <a:off x="3048" y="1369"/>
              <a:ext cx="1500" cy="1500"/>
            </a:xfrm>
            <a:prstGeom prst="ellipse">
              <a:avLst/>
            </a:prstGeom>
            <a:solidFill>
              <a:srgbClr val="FF6A1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51" name="Google Shape;251;p39"/>
            <p:cNvSpPr/>
            <p:nvPr/>
          </p:nvSpPr>
          <p:spPr>
            <a:xfrm>
              <a:off x="3429" y="1749"/>
              <a:ext cx="300" cy="600"/>
            </a:xfrm>
            <a:custGeom>
              <a:avLst/>
              <a:gdLst/>
              <a:ahLst/>
              <a:cxnLst/>
              <a:rect l="l" t="t" r="r" b="b"/>
              <a:pathLst>
                <a:path w="120000" h="120000" extrusionOk="0">
                  <a:moveTo>
                    <a:pt x="0" y="75104"/>
                  </a:moveTo>
                  <a:cubicBezTo>
                    <a:pt x="0" y="53706"/>
                    <a:pt x="9931" y="36923"/>
                    <a:pt x="30620" y="24335"/>
                  </a:cubicBezTo>
                  <a:cubicBezTo>
                    <a:pt x="50482" y="12167"/>
                    <a:pt x="79448" y="3776"/>
                    <a:pt x="118344" y="0"/>
                  </a:cubicBezTo>
                  <a:cubicBezTo>
                    <a:pt x="118344" y="22237"/>
                    <a:pt x="118344" y="22237"/>
                    <a:pt x="118344" y="22237"/>
                  </a:cubicBezTo>
                  <a:cubicBezTo>
                    <a:pt x="89379" y="26853"/>
                    <a:pt x="70344" y="34825"/>
                    <a:pt x="60413" y="45734"/>
                  </a:cubicBezTo>
                  <a:cubicBezTo>
                    <a:pt x="55448" y="51608"/>
                    <a:pt x="52965" y="57902"/>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52" name="Google Shape;252;p39"/>
            <p:cNvSpPr/>
            <p:nvPr/>
          </p:nvSpPr>
          <p:spPr>
            <a:xfrm>
              <a:off x="3913" y="1749"/>
              <a:ext cx="300" cy="600"/>
            </a:xfrm>
            <a:custGeom>
              <a:avLst/>
              <a:gdLst/>
              <a:ahLst/>
              <a:cxnLst/>
              <a:rect l="l" t="t" r="r" b="b"/>
              <a:pathLst>
                <a:path w="120000" h="120000" extrusionOk="0">
                  <a:moveTo>
                    <a:pt x="0" y="75104"/>
                  </a:moveTo>
                  <a:cubicBezTo>
                    <a:pt x="0" y="53286"/>
                    <a:pt x="10758" y="36503"/>
                    <a:pt x="30620" y="24335"/>
                  </a:cubicBezTo>
                  <a:cubicBezTo>
                    <a:pt x="51310" y="12167"/>
                    <a:pt x="80275" y="3776"/>
                    <a:pt x="118344" y="0"/>
                  </a:cubicBezTo>
                  <a:cubicBezTo>
                    <a:pt x="118344" y="22237"/>
                    <a:pt x="118344" y="22237"/>
                    <a:pt x="118344" y="22237"/>
                  </a:cubicBezTo>
                  <a:cubicBezTo>
                    <a:pt x="89379" y="26853"/>
                    <a:pt x="70344" y="34825"/>
                    <a:pt x="60413" y="46153"/>
                  </a:cubicBezTo>
                  <a:cubicBezTo>
                    <a:pt x="55448" y="52447"/>
                    <a:pt x="52965" y="58321"/>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253" name="Google Shape;253;p39"/>
          <p:cNvPicPr preferRelativeResize="0"/>
          <p:nvPr/>
        </p:nvPicPr>
        <p:blipFill rotWithShape="1">
          <a:blip r:embed="rId2">
            <a:alphaModFix/>
          </a:blip>
          <a:srcRect/>
          <a:stretch/>
        </p:blipFill>
        <p:spPr>
          <a:xfrm>
            <a:off x="-4572" y="4528721"/>
            <a:ext cx="4325112" cy="61950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sic Template Quote 2 Green">
  <p:cSld name="Basic Template Quote 2 Green">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2926726" y="1138069"/>
            <a:ext cx="5466000" cy="1724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000"/>
              <a:buFont typeface="Helvetica Neue"/>
              <a:buNone/>
              <a:defRPr sz="30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56" name="Google Shape;256;p40"/>
          <p:cNvSpPr txBox="1">
            <a:spLocks noGrp="1"/>
          </p:cNvSpPr>
          <p:nvPr>
            <p:ph type="subTitle" idx="1"/>
          </p:nvPr>
        </p:nvSpPr>
        <p:spPr>
          <a:xfrm>
            <a:off x="2926726" y="2931505"/>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257" name="Google Shape;257;p40"/>
          <p:cNvGrpSpPr/>
          <p:nvPr/>
        </p:nvGrpSpPr>
        <p:grpSpPr>
          <a:xfrm>
            <a:off x="566057" y="948502"/>
            <a:ext cx="2026442" cy="2026441"/>
            <a:chOff x="3048" y="1369"/>
            <a:chExt cx="1500" cy="1500"/>
          </a:xfrm>
        </p:grpSpPr>
        <p:sp>
          <p:nvSpPr>
            <p:cNvPr id="258" name="Google Shape;258;p40"/>
            <p:cNvSpPr/>
            <p:nvPr/>
          </p:nvSpPr>
          <p:spPr>
            <a:xfrm>
              <a:off x="3048" y="1369"/>
              <a:ext cx="1500" cy="1500"/>
            </a:xfrm>
            <a:prstGeom prst="ellipse">
              <a:avLst/>
            </a:prstGeom>
            <a:solidFill>
              <a:srgbClr val="78BE2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59" name="Google Shape;259;p40"/>
            <p:cNvSpPr/>
            <p:nvPr/>
          </p:nvSpPr>
          <p:spPr>
            <a:xfrm>
              <a:off x="3429" y="1749"/>
              <a:ext cx="300" cy="600"/>
            </a:xfrm>
            <a:custGeom>
              <a:avLst/>
              <a:gdLst/>
              <a:ahLst/>
              <a:cxnLst/>
              <a:rect l="l" t="t" r="r" b="b"/>
              <a:pathLst>
                <a:path w="120000" h="120000" extrusionOk="0">
                  <a:moveTo>
                    <a:pt x="0" y="75104"/>
                  </a:moveTo>
                  <a:cubicBezTo>
                    <a:pt x="0" y="53706"/>
                    <a:pt x="9931" y="36923"/>
                    <a:pt x="30620" y="24335"/>
                  </a:cubicBezTo>
                  <a:cubicBezTo>
                    <a:pt x="50482" y="12167"/>
                    <a:pt x="79448" y="3776"/>
                    <a:pt x="118344" y="0"/>
                  </a:cubicBezTo>
                  <a:cubicBezTo>
                    <a:pt x="118344" y="22237"/>
                    <a:pt x="118344" y="22237"/>
                    <a:pt x="118344" y="22237"/>
                  </a:cubicBezTo>
                  <a:cubicBezTo>
                    <a:pt x="89379" y="26853"/>
                    <a:pt x="70344" y="34825"/>
                    <a:pt x="60413" y="45734"/>
                  </a:cubicBezTo>
                  <a:cubicBezTo>
                    <a:pt x="55448" y="51608"/>
                    <a:pt x="52965" y="57902"/>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60" name="Google Shape;260;p40"/>
            <p:cNvSpPr/>
            <p:nvPr/>
          </p:nvSpPr>
          <p:spPr>
            <a:xfrm>
              <a:off x="3913" y="1749"/>
              <a:ext cx="300" cy="600"/>
            </a:xfrm>
            <a:custGeom>
              <a:avLst/>
              <a:gdLst/>
              <a:ahLst/>
              <a:cxnLst/>
              <a:rect l="l" t="t" r="r" b="b"/>
              <a:pathLst>
                <a:path w="120000" h="120000" extrusionOk="0">
                  <a:moveTo>
                    <a:pt x="0" y="75104"/>
                  </a:moveTo>
                  <a:cubicBezTo>
                    <a:pt x="0" y="53286"/>
                    <a:pt x="10758" y="36503"/>
                    <a:pt x="30620" y="24335"/>
                  </a:cubicBezTo>
                  <a:cubicBezTo>
                    <a:pt x="51310" y="12167"/>
                    <a:pt x="80275" y="3776"/>
                    <a:pt x="118344" y="0"/>
                  </a:cubicBezTo>
                  <a:cubicBezTo>
                    <a:pt x="118344" y="22237"/>
                    <a:pt x="118344" y="22237"/>
                    <a:pt x="118344" y="22237"/>
                  </a:cubicBezTo>
                  <a:cubicBezTo>
                    <a:pt x="89379" y="26853"/>
                    <a:pt x="70344" y="34825"/>
                    <a:pt x="60413" y="46153"/>
                  </a:cubicBezTo>
                  <a:cubicBezTo>
                    <a:pt x="55448" y="52447"/>
                    <a:pt x="52965" y="58321"/>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261" name="Google Shape;261;p40"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ic Template Multiple Graphs">
  <p:cSld name="Basic Template Multiple Graph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42701" y="439929"/>
            <a:ext cx="81747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6" name="Google Shape;26;p5"/>
          <p:cNvSpPr txBox="1">
            <a:spLocks noGrp="1"/>
          </p:cNvSpPr>
          <p:nvPr>
            <p:ph type="body" idx="1"/>
          </p:nvPr>
        </p:nvSpPr>
        <p:spPr>
          <a:xfrm>
            <a:off x="342900" y="1150941"/>
            <a:ext cx="8174700" cy="2756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7" name="Google Shape;27;p5"/>
          <p:cNvSpPr txBox="1">
            <a:spLocks noGrp="1"/>
          </p:cNvSpPr>
          <p:nvPr>
            <p:ph type="body" idx="2"/>
          </p:nvPr>
        </p:nvSpPr>
        <p:spPr>
          <a:xfrm>
            <a:off x="342900" y="3971168"/>
            <a:ext cx="8174700" cy="3111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sic Template Photo 1 Pink">
  <p:cSld name="Basic Template Photo 1 Pink">
    <p:spTree>
      <p:nvGrpSpPr>
        <p:cNvPr id="1" name="Shape 262"/>
        <p:cNvGrpSpPr/>
        <p:nvPr/>
      </p:nvGrpSpPr>
      <p:grpSpPr>
        <a:xfrm>
          <a:off x="0" y="0"/>
          <a:ext cx="0" cy="0"/>
          <a:chOff x="0" y="0"/>
          <a:chExt cx="0" cy="0"/>
        </a:xfrm>
      </p:grpSpPr>
      <p:sp>
        <p:nvSpPr>
          <p:cNvPr id="263" name="Google Shape;263;p41"/>
          <p:cNvSpPr txBox="1">
            <a:spLocks noGrp="1"/>
          </p:cNvSpPr>
          <p:nvPr>
            <p:ph type="body" idx="1"/>
          </p:nvPr>
        </p:nvSpPr>
        <p:spPr>
          <a:xfrm>
            <a:off x="342900" y="1493501"/>
            <a:ext cx="4229100" cy="2217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64" name="Google Shape;264;p41"/>
          <p:cNvSpPr>
            <a:spLocks noGrp="1"/>
          </p:cNvSpPr>
          <p:nvPr>
            <p:ph type="pic" idx="2"/>
          </p:nvPr>
        </p:nvSpPr>
        <p:spPr>
          <a:xfrm>
            <a:off x="4920338" y="468086"/>
            <a:ext cx="3668700" cy="3668400"/>
          </a:xfrm>
          <a:prstGeom prst="ellipse">
            <a:avLst/>
          </a:prstGeom>
          <a:noFill/>
          <a:ln w="190500" cap="flat" cmpd="sng">
            <a:solidFill>
              <a:srgbClr val="F2F2F2"/>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800"/>
              </a:spcBef>
              <a:spcAft>
                <a:spcPts val="0"/>
              </a:spcAft>
              <a:buClr>
                <a:schemeClr val="lt2"/>
              </a:buClr>
              <a:buSzPts val="2100"/>
              <a:buFont typeface="Arial"/>
              <a:buNone/>
              <a:defRPr sz="2100" b="0" i="0" u="none" strike="noStrike" cap="none">
                <a:solidFill>
                  <a:schemeClr val="lt2"/>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65" name="Google Shape;265;p41"/>
          <p:cNvSpPr txBox="1">
            <a:spLocks noGrp="1"/>
          </p:cNvSpPr>
          <p:nvPr>
            <p:ph type="title"/>
          </p:nvPr>
        </p:nvSpPr>
        <p:spPr>
          <a:xfrm>
            <a:off x="342701" y="439929"/>
            <a:ext cx="4229400" cy="9648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66" name="Google Shape;266;p41"/>
          <p:cNvSpPr txBox="1">
            <a:spLocks noGrp="1"/>
          </p:cNvSpPr>
          <p:nvPr>
            <p:ph type="body" idx="3"/>
          </p:nvPr>
        </p:nvSpPr>
        <p:spPr>
          <a:xfrm>
            <a:off x="342900" y="3776924"/>
            <a:ext cx="42312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67" name="Google Shape;267;p41"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sic Template Photo 1 Blue">
  <p:cSld name="Basic Template Photo 1 Blue">
    <p:spTree>
      <p:nvGrpSpPr>
        <p:cNvPr id="1" name="Shape 268"/>
        <p:cNvGrpSpPr/>
        <p:nvPr/>
      </p:nvGrpSpPr>
      <p:grpSpPr>
        <a:xfrm>
          <a:off x="0" y="0"/>
          <a:ext cx="0" cy="0"/>
          <a:chOff x="0" y="0"/>
          <a:chExt cx="0" cy="0"/>
        </a:xfrm>
      </p:grpSpPr>
      <p:sp>
        <p:nvSpPr>
          <p:cNvPr id="269" name="Google Shape;269;p42"/>
          <p:cNvSpPr txBox="1">
            <a:spLocks noGrp="1"/>
          </p:cNvSpPr>
          <p:nvPr>
            <p:ph type="body" idx="1"/>
          </p:nvPr>
        </p:nvSpPr>
        <p:spPr>
          <a:xfrm>
            <a:off x="342900" y="1493501"/>
            <a:ext cx="4229100" cy="2217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70" name="Google Shape;270;p42"/>
          <p:cNvSpPr>
            <a:spLocks noGrp="1"/>
          </p:cNvSpPr>
          <p:nvPr>
            <p:ph type="pic" idx="2"/>
          </p:nvPr>
        </p:nvSpPr>
        <p:spPr>
          <a:xfrm>
            <a:off x="4920338" y="468086"/>
            <a:ext cx="3668700" cy="3668400"/>
          </a:xfrm>
          <a:prstGeom prst="ellipse">
            <a:avLst/>
          </a:prstGeom>
          <a:noFill/>
          <a:ln w="190500" cap="flat" cmpd="sng">
            <a:solidFill>
              <a:srgbClr val="F2F2F2"/>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800"/>
              </a:spcBef>
              <a:spcAft>
                <a:spcPts val="0"/>
              </a:spcAft>
              <a:buClr>
                <a:schemeClr val="lt2"/>
              </a:buClr>
              <a:buSzPts val="2100"/>
              <a:buFont typeface="Arial"/>
              <a:buNone/>
              <a:defRPr sz="2100" b="0" i="0" u="none" strike="noStrike" cap="none">
                <a:solidFill>
                  <a:schemeClr val="lt2"/>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71" name="Google Shape;271;p42"/>
          <p:cNvSpPr txBox="1">
            <a:spLocks noGrp="1"/>
          </p:cNvSpPr>
          <p:nvPr>
            <p:ph type="title"/>
          </p:nvPr>
        </p:nvSpPr>
        <p:spPr>
          <a:xfrm>
            <a:off x="342701" y="439929"/>
            <a:ext cx="4229400" cy="9648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72" name="Google Shape;272;p42"/>
          <p:cNvSpPr txBox="1">
            <a:spLocks noGrp="1"/>
          </p:cNvSpPr>
          <p:nvPr>
            <p:ph type="body" idx="3"/>
          </p:nvPr>
        </p:nvSpPr>
        <p:spPr>
          <a:xfrm>
            <a:off x="342900" y="3776924"/>
            <a:ext cx="42312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73" name="Google Shape;273;p42"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sic Template Photo 1 Yellow">
  <p:cSld name="Basic Template Photo 1 Yellow">
    <p:spTree>
      <p:nvGrpSpPr>
        <p:cNvPr id="1" name="Shape 274"/>
        <p:cNvGrpSpPr/>
        <p:nvPr/>
      </p:nvGrpSpPr>
      <p:grpSpPr>
        <a:xfrm>
          <a:off x="0" y="0"/>
          <a:ext cx="0" cy="0"/>
          <a:chOff x="0" y="0"/>
          <a:chExt cx="0" cy="0"/>
        </a:xfrm>
      </p:grpSpPr>
      <p:sp>
        <p:nvSpPr>
          <p:cNvPr id="275" name="Google Shape;275;p43"/>
          <p:cNvSpPr txBox="1">
            <a:spLocks noGrp="1"/>
          </p:cNvSpPr>
          <p:nvPr>
            <p:ph type="body" idx="1"/>
          </p:nvPr>
        </p:nvSpPr>
        <p:spPr>
          <a:xfrm>
            <a:off x="342900" y="1493500"/>
            <a:ext cx="4229100" cy="2217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76" name="Google Shape;276;p43"/>
          <p:cNvSpPr>
            <a:spLocks noGrp="1"/>
          </p:cNvSpPr>
          <p:nvPr>
            <p:ph type="pic" idx="2"/>
          </p:nvPr>
        </p:nvSpPr>
        <p:spPr>
          <a:xfrm>
            <a:off x="4920338" y="468086"/>
            <a:ext cx="3668700" cy="3668400"/>
          </a:xfrm>
          <a:prstGeom prst="ellipse">
            <a:avLst/>
          </a:prstGeom>
          <a:noFill/>
          <a:ln w="190500" cap="flat" cmpd="sng">
            <a:solidFill>
              <a:srgbClr val="F2F2F2"/>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800"/>
              </a:spcBef>
              <a:spcAft>
                <a:spcPts val="0"/>
              </a:spcAft>
              <a:buClr>
                <a:schemeClr val="lt2"/>
              </a:buClr>
              <a:buSzPts val="2100"/>
              <a:buFont typeface="Arial"/>
              <a:buNone/>
              <a:defRPr sz="2100" b="0" i="0" u="none" strike="noStrike" cap="none">
                <a:solidFill>
                  <a:schemeClr val="lt2"/>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77" name="Google Shape;277;p43"/>
          <p:cNvSpPr txBox="1">
            <a:spLocks noGrp="1"/>
          </p:cNvSpPr>
          <p:nvPr>
            <p:ph type="title"/>
          </p:nvPr>
        </p:nvSpPr>
        <p:spPr>
          <a:xfrm>
            <a:off x="342701" y="439928"/>
            <a:ext cx="4229400" cy="9648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78" name="Google Shape;278;p43"/>
          <p:cNvSpPr txBox="1">
            <a:spLocks noGrp="1"/>
          </p:cNvSpPr>
          <p:nvPr>
            <p:ph type="body" idx="3"/>
          </p:nvPr>
        </p:nvSpPr>
        <p:spPr>
          <a:xfrm>
            <a:off x="342900" y="3776923"/>
            <a:ext cx="42312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79" name="Google Shape;279;p43"/>
          <p:cNvPicPr preferRelativeResize="0"/>
          <p:nvPr/>
        </p:nvPicPr>
        <p:blipFill rotWithShape="1">
          <a:blip r:embed="rId2">
            <a:alphaModFix/>
          </a:blip>
          <a:srcRect/>
          <a:stretch/>
        </p:blipFill>
        <p:spPr>
          <a:xfrm>
            <a:off x="-4572" y="4528721"/>
            <a:ext cx="4325112" cy="61950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sic Template Photo 1 Green">
  <p:cSld name="Basic Template Photo 1 Green">
    <p:spTree>
      <p:nvGrpSpPr>
        <p:cNvPr id="1" name="Shape 280"/>
        <p:cNvGrpSpPr/>
        <p:nvPr/>
      </p:nvGrpSpPr>
      <p:grpSpPr>
        <a:xfrm>
          <a:off x="0" y="0"/>
          <a:ext cx="0" cy="0"/>
          <a:chOff x="0" y="0"/>
          <a:chExt cx="0" cy="0"/>
        </a:xfrm>
      </p:grpSpPr>
      <p:sp>
        <p:nvSpPr>
          <p:cNvPr id="281" name="Google Shape;281;p44"/>
          <p:cNvSpPr txBox="1">
            <a:spLocks noGrp="1"/>
          </p:cNvSpPr>
          <p:nvPr>
            <p:ph type="body" idx="1"/>
          </p:nvPr>
        </p:nvSpPr>
        <p:spPr>
          <a:xfrm>
            <a:off x="342900" y="1493501"/>
            <a:ext cx="4229100" cy="2217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82" name="Google Shape;282;p44"/>
          <p:cNvSpPr>
            <a:spLocks noGrp="1"/>
          </p:cNvSpPr>
          <p:nvPr>
            <p:ph type="pic" idx="2"/>
          </p:nvPr>
        </p:nvSpPr>
        <p:spPr>
          <a:xfrm>
            <a:off x="4920338" y="468086"/>
            <a:ext cx="3668700" cy="3668400"/>
          </a:xfrm>
          <a:prstGeom prst="ellipse">
            <a:avLst/>
          </a:prstGeom>
          <a:noFill/>
          <a:ln w="190500" cap="flat" cmpd="sng">
            <a:solidFill>
              <a:srgbClr val="F2F2F2"/>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800"/>
              </a:spcBef>
              <a:spcAft>
                <a:spcPts val="0"/>
              </a:spcAft>
              <a:buClr>
                <a:schemeClr val="lt2"/>
              </a:buClr>
              <a:buSzPts val="2100"/>
              <a:buFont typeface="Arial"/>
              <a:buNone/>
              <a:defRPr sz="2100" b="0" i="0" u="none" strike="noStrike" cap="none">
                <a:solidFill>
                  <a:schemeClr val="lt2"/>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83" name="Google Shape;283;p44"/>
          <p:cNvSpPr txBox="1">
            <a:spLocks noGrp="1"/>
          </p:cNvSpPr>
          <p:nvPr>
            <p:ph type="title"/>
          </p:nvPr>
        </p:nvSpPr>
        <p:spPr>
          <a:xfrm>
            <a:off x="342701" y="439929"/>
            <a:ext cx="4229400" cy="9648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84" name="Google Shape;284;p44"/>
          <p:cNvSpPr txBox="1">
            <a:spLocks noGrp="1"/>
          </p:cNvSpPr>
          <p:nvPr>
            <p:ph type="body" idx="3"/>
          </p:nvPr>
        </p:nvSpPr>
        <p:spPr>
          <a:xfrm>
            <a:off x="342900" y="3776924"/>
            <a:ext cx="42312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85" name="Google Shape;285;p44"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sic Template Reference 1 Pink">
  <p:cSld name="Basic Template Reference 1 Pink">
    <p:spTree>
      <p:nvGrpSpPr>
        <p:cNvPr id="1" name="Shape 286"/>
        <p:cNvGrpSpPr/>
        <p:nvPr/>
      </p:nvGrpSpPr>
      <p:grpSpPr>
        <a:xfrm>
          <a:off x="0" y="0"/>
          <a:ext cx="0" cy="0"/>
          <a:chOff x="0" y="0"/>
          <a:chExt cx="0" cy="0"/>
        </a:xfrm>
      </p:grpSpPr>
      <p:sp>
        <p:nvSpPr>
          <p:cNvPr id="287" name="Google Shape;287;p45"/>
          <p:cNvSpPr txBox="1">
            <a:spLocks noGrp="1"/>
          </p:cNvSpPr>
          <p:nvPr>
            <p:ph type="body" idx="1"/>
          </p:nvPr>
        </p:nvSpPr>
        <p:spPr>
          <a:xfrm>
            <a:off x="342900" y="1150940"/>
            <a:ext cx="60984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accent6"/>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88" name="Google Shape;288;p45"/>
          <p:cNvSpPr txBox="1">
            <a:spLocks noGrp="1"/>
          </p:cNvSpPr>
          <p:nvPr>
            <p:ph type="title"/>
          </p:nvPr>
        </p:nvSpPr>
        <p:spPr>
          <a:xfrm>
            <a:off x="342700" y="439929"/>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89" name="Google Shape;289;p45"/>
          <p:cNvSpPr txBox="1">
            <a:spLocks noGrp="1"/>
          </p:cNvSpPr>
          <p:nvPr>
            <p:ph type="body" idx="2"/>
          </p:nvPr>
        </p:nvSpPr>
        <p:spPr>
          <a:xfrm>
            <a:off x="342900" y="3776923"/>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90" name="Google Shape;290;p45"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sic Template Reference 1 Blue">
  <p:cSld name="Basic Template Reference 1 Blue">
    <p:spTree>
      <p:nvGrpSpPr>
        <p:cNvPr id="1" name="Shape 291"/>
        <p:cNvGrpSpPr/>
        <p:nvPr/>
      </p:nvGrpSpPr>
      <p:grpSpPr>
        <a:xfrm>
          <a:off x="0" y="0"/>
          <a:ext cx="0" cy="0"/>
          <a:chOff x="0" y="0"/>
          <a:chExt cx="0" cy="0"/>
        </a:xfrm>
      </p:grpSpPr>
      <p:sp>
        <p:nvSpPr>
          <p:cNvPr id="292" name="Google Shape;292;p46"/>
          <p:cNvSpPr txBox="1">
            <a:spLocks noGrp="1"/>
          </p:cNvSpPr>
          <p:nvPr>
            <p:ph type="body" idx="1"/>
          </p:nvPr>
        </p:nvSpPr>
        <p:spPr>
          <a:xfrm>
            <a:off x="342900" y="1150941"/>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rgbClr val="53C8ED"/>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93" name="Google Shape;293;p46"/>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4" name="Google Shape;294;p46"/>
          <p:cNvSpPr txBox="1">
            <a:spLocks noGrp="1"/>
          </p:cNvSpPr>
          <p:nvPr>
            <p:ph type="body" idx="2"/>
          </p:nvPr>
        </p:nvSpPr>
        <p:spPr>
          <a:xfrm>
            <a:off x="342900" y="3776924"/>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95" name="Google Shape;295;p46"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sic Template Reference 1 Yellow">
  <p:cSld name="Basic Template Reference 1 Yellow">
    <p:spTree>
      <p:nvGrpSpPr>
        <p:cNvPr id="1" name="Shape 296"/>
        <p:cNvGrpSpPr/>
        <p:nvPr/>
      </p:nvGrpSpPr>
      <p:grpSpPr>
        <a:xfrm>
          <a:off x="0" y="0"/>
          <a:ext cx="0" cy="0"/>
          <a:chOff x="0" y="0"/>
          <a:chExt cx="0" cy="0"/>
        </a:xfrm>
      </p:grpSpPr>
      <p:sp>
        <p:nvSpPr>
          <p:cNvPr id="297" name="Google Shape;297;p47"/>
          <p:cNvSpPr txBox="1">
            <a:spLocks noGrp="1"/>
          </p:cNvSpPr>
          <p:nvPr>
            <p:ph type="body" idx="1"/>
          </p:nvPr>
        </p:nvSpPr>
        <p:spPr>
          <a:xfrm>
            <a:off x="342900" y="1150941"/>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accent4"/>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98" name="Google Shape;298;p47"/>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9" name="Google Shape;299;p47"/>
          <p:cNvSpPr txBox="1">
            <a:spLocks noGrp="1"/>
          </p:cNvSpPr>
          <p:nvPr>
            <p:ph type="body" idx="2"/>
          </p:nvPr>
        </p:nvSpPr>
        <p:spPr>
          <a:xfrm>
            <a:off x="342900" y="3776924"/>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300" name="Google Shape;300;p47"/>
          <p:cNvPicPr preferRelativeResize="0"/>
          <p:nvPr/>
        </p:nvPicPr>
        <p:blipFill rotWithShape="1">
          <a:blip r:embed="rId2">
            <a:alphaModFix/>
          </a:blip>
          <a:srcRect/>
          <a:stretch/>
        </p:blipFill>
        <p:spPr>
          <a:xfrm>
            <a:off x="-4572" y="4528721"/>
            <a:ext cx="4325112" cy="61950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sic Template Reference 1 Green">
  <p:cSld name="Basic Template Reference 1 Green">
    <p:spTree>
      <p:nvGrpSpPr>
        <p:cNvPr id="1" name="Shape 301"/>
        <p:cNvGrpSpPr/>
        <p:nvPr/>
      </p:nvGrpSpPr>
      <p:grpSpPr>
        <a:xfrm>
          <a:off x="0" y="0"/>
          <a:ext cx="0" cy="0"/>
          <a:chOff x="0" y="0"/>
          <a:chExt cx="0" cy="0"/>
        </a:xfrm>
      </p:grpSpPr>
      <p:sp>
        <p:nvSpPr>
          <p:cNvPr id="302" name="Google Shape;302;p48"/>
          <p:cNvSpPr txBox="1">
            <a:spLocks noGrp="1"/>
          </p:cNvSpPr>
          <p:nvPr>
            <p:ph type="body" idx="1"/>
          </p:nvPr>
        </p:nvSpPr>
        <p:spPr>
          <a:xfrm>
            <a:off x="342900" y="1150941"/>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rgbClr val="78BE20"/>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03" name="Google Shape;303;p48"/>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04" name="Google Shape;304;p48"/>
          <p:cNvSpPr txBox="1">
            <a:spLocks noGrp="1"/>
          </p:cNvSpPr>
          <p:nvPr>
            <p:ph type="body" idx="2"/>
          </p:nvPr>
        </p:nvSpPr>
        <p:spPr>
          <a:xfrm>
            <a:off x="342900" y="3776924"/>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305" name="Google Shape;305;p48"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sic Template Reference 2/3 Blue">
  <p:cSld name="Basic Template Reference 2/3 Blue">
    <p:spTree>
      <p:nvGrpSpPr>
        <p:cNvPr id="1" name="Shape 306"/>
        <p:cNvGrpSpPr/>
        <p:nvPr/>
      </p:nvGrpSpPr>
      <p:grpSpPr>
        <a:xfrm>
          <a:off x="0" y="0"/>
          <a:ext cx="0" cy="0"/>
          <a:chOff x="0" y="0"/>
          <a:chExt cx="0" cy="0"/>
        </a:xfrm>
      </p:grpSpPr>
      <p:sp>
        <p:nvSpPr>
          <p:cNvPr id="307" name="Google Shape;307;p49"/>
          <p:cNvSpPr txBox="1">
            <a:spLocks noGrp="1"/>
          </p:cNvSpPr>
          <p:nvPr>
            <p:ph type="body" idx="1"/>
          </p:nvPr>
        </p:nvSpPr>
        <p:spPr>
          <a:xfrm>
            <a:off x="342900" y="1150940"/>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rgbClr val="53C8ED"/>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08" name="Google Shape;308;p49"/>
          <p:cNvSpPr txBox="1">
            <a:spLocks noGrp="1"/>
          </p:cNvSpPr>
          <p:nvPr>
            <p:ph type="title"/>
          </p:nvPr>
        </p:nvSpPr>
        <p:spPr>
          <a:xfrm>
            <a:off x="342700" y="439929"/>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09" name="Google Shape;309;p49"/>
          <p:cNvSpPr txBox="1">
            <a:spLocks noGrp="1"/>
          </p:cNvSpPr>
          <p:nvPr>
            <p:ph type="body" idx="2"/>
          </p:nvPr>
        </p:nvSpPr>
        <p:spPr>
          <a:xfrm>
            <a:off x="342900" y="3776923"/>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10" name="Google Shape;310;p49"/>
          <p:cNvSpPr txBox="1">
            <a:spLocks noGrp="1"/>
          </p:cNvSpPr>
          <p:nvPr>
            <p:ph type="body" idx="3"/>
          </p:nvPr>
        </p:nvSpPr>
        <p:spPr>
          <a:xfrm>
            <a:off x="6790645" y="1166671"/>
            <a:ext cx="2081400" cy="26268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90000"/>
              </a:lnSpc>
              <a:spcBef>
                <a:spcPts val="8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1pPr>
            <a:lvl2pPr marL="914400" marR="0" lvl="1"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2pPr>
            <a:lvl3pPr marL="1371600" marR="0" lvl="2"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311" name="Google Shape;311;p49"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cxnSp>
        <p:nvCxnSpPr>
          <p:cNvPr id="312" name="Google Shape;312;p49"/>
          <p:cNvCxnSpPr/>
          <p:nvPr/>
        </p:nvCxnSpPr>
        <p:spPr>
          <a:xfrm>
            <a:off x="6574971" y="1213337"/>
            <a:ext cx="0" cy="2006700"/>
          </a:xfrm>
          <a:prstGeom prst="straightConnector1">
            <a:avLst/>
          </a:prstGeom>
          <a:noFill/>
          <a:ln w="12700" cap="flat" cmpd="sng">
            <a:solidFill>
              <a:schemeClr val="lt2"/>
            </a:solidFill>
            <a:prstDash val="solid"/>
            <a:round/>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sic Template Reference 2/3 Yellow">
  <p:cSld name="Basic Template Reference 2/3 Yellow">
    <p:spTree>
      <p:nvGrpSpPr>
        <p:cNvPr id="1" name="Shape 313"/>
        <p:cNvGrpSpPr/>
        <p:nvPr/>
      </p:nvGrpSpPr>
      <p:grpSpPr>
        <a:xfrm>
          <a:off x="0" y="0"/>
          <a:ext cx="0" cy="0"/>
          <a:chOff x="0" y="0"/>
          <a:chExt cx="0" cy="0"/>
        </a:xfrm>
      </p:grpSpPr>
      <p:sp>
        <p:nvSpPr>
          <p:cNvPr id="314" name="Google Shape;314;p50"/>
          <p:cNvSpPr txBox="1">
            <a:spLocks noGrp="1"/>
          </p:cNvSpPr>
          <p:nvPr>
            <p:ph type="body" idx="1"/>
          </p:nvPr>
        </p:nvSpPr>
        <p:spPr>
          <a:xfrm>
            <a:off x="342900" y="1150941"/>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accent4"/>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15" name="Google Shape;315;p50"/>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16" name="Google Shape;316;p50"/>
          <p:cNvSpPr txBox="1">
            <a:spLocks noGrp="1"/>
          </p:cNvSpPr>
          <p:nvPr>
            <p:ph type="body" idx="2"/>
          </p:nvPr>
        </p:nvSpPr>
        <p:spPr>
          <a:xfrm>
            <a:off x="342900" y="3776924"/>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17" name="Google Shape;317;p50"/>
          <p:cNvSpPr txBox="1">
            <a:spLocks noGrp="1"/>
          </p:cNvSpPr>
          <p:nvPr>
            <p:ph type="body" idx="3"/>
          </p:nvPr>
        </p:nvSpPr>
        <p:spPr>
          <a:xfrm>
            <a:off x="6790645" y="1166672"/>
            <a:ext cx="2081400" cy="26268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90000"/>
              </a:lnSpc>
              <a:spcBef>
                <a:spcPts val="8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1pPr>
            <a:lvl2pPr marL="914400" marR="0" lvl="1"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2pPr>
            <a:lvl3pPr marL="1371600" marR="0" lvl="2"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318" name="Google Shape;318;p50"/>
          <p:cNvPicPr preferRelativeResize="0"/>
          <p:nvPr/>
        </p:nvPicPr>
        <p:blipFill rotWithShape="1">
          <a:blip r:embed="rId2">
            <a:alphaModFix/>
          </a:blip>
          <a:srcRect/>
          <a:stretch/>
        </p:blipFill>
        <p:spPr>
          <a:xfrm>
            <a:off x="-4572" y="4528721"/>
            <a:ext cx="4325112" cy="619506"/>
          </a:xfrm>
          <a:prstGeom prst="rect">
            <a:avLst/>
          </a:prstGeom>
          <a:noFill/>
          <a:ln>
            <a:noFill/>
          </a:ln>
        </p:spPr>
      </p:pic>
      <p:cxnSp>
        <p:nvCxnSpPr>
          <p:cNvPr id="319" name="Google Shape;319;p50"/>
          <p:cNvCxnSpPr/>
          <p:nvPr/>
        </p:nvCxnSpPr>
        <p:spPr>
          <a:xfrm>
            <a:off x="6574971" y="1213337"/>
            <a:ext cx="0" cy="2006700"/>
          </a:xfrm>
          <a:prstGeom prst="straightConnector1">
            <a:avLst/>
          </a:prstGeom>
          <a:noFill/>
          <a:ln w="12700" cap="flat" cmpd="sng">
            <a:solidFill>
              <a:schemeClr val="lt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Template with Graphic">
  <p:cSld name="Basic Template with Graphic">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42701" y="439929"/>
            <a:ext cx="4834800" cy="9852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0" name="Google Shape;30;p6"/>
          <p:cNvSpPr txBox="1">
            <a:spLocks noGrp="1"/>
          </p:cNvSpPr>
          <p:nvPr>
            <p:ph type="body" idx="1"/>
          </p:nvPr>
        </p:nvSpPr>
        <p:spPr>
          <a:xfrm>
            <a:off x="342900" y="1515271"/>
            <a:ext cx="4834800" cy="19896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1" name="Google Shape;31;p6"/>
          <p:cNvSpPr txBox="1">
            <a:spLocks noGrp="1"/>
          </p:cNvSpPr>
          <p:nvPr>
            <p:ph type="body" idx="2"/>
          </p:nvPr>
        </p:nvSpPr>
        <p:spPr>
          <a:xfrm>
            <a:off x="342900" y="3776923"/>
            <a:ext cx="48348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32" name="Google Shape;32;p6"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sic Template Reference 2/3 Green">
  <p:cSld name="Basic Template Reference 2/3 Green">
    <p:spTree>
      <p:nvGrpSpPr>
        <p:cNvPr id="1" name="Shape 320"/>
        <p:cNvGrpSpPr/>
        <p:nvPr/>
      </p:nvGrpSpPr>
      <p:grpSpPr>
        <a:xfrm>
          <a:off x="0" y="0"/>
          <a:ext cx="0" cy="0"/>
          <a:chOff x="0" y="0"/>
          <a:chExt cx="0" cy="0"/>
        </a:xfrm>
      </p:grpSpPr>
      <p:sp>
        <p:nvSpPr>
          <p:cNvPr id="321" name="Google Shape;321;p51"/>
          <p:cNvSpPr txBox="1">
            <a:spLocks noGrp="1"/>
          </p:cNvSpPr>
          <p:nvPr>
            <p:ph type="body" idx="1"/>
          </p:nvPr>
        </p:nvSpPr>
        <p:spPr>
          <a:xfrm>
            <a:off x="342900" y="1150941"/>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rgbClr val="78BE20"/>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22" name="Google Shape;322;p51"/>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23" name="Google Shape;323;p51"/>
          <p:cNvSpPr txBox="1">
            <a:spLocks noGrp="1"/>
          </p:cNvSpPr>
          <p:nvPr>
            <p:ph type="body" idx="2"/>
          </p:nvPr>
        </p:nvSpPr>
        <p:spPr>
          <a:xfrm>
            <a:off x="342900" y="3776924"/>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24" name="Google Shape;324;p51"/>
          <p:cNvSpPr txBox="1">
            <a:spLocks noGrp="1"/>
          </p:cNvSpPr>
          <p:nvPr>
            <p:ph type="body" idx="3"/>
          </p:nvPr>
        </p:nvSpPr>
        <p:spPr>
          <a:xfrm>
            <a:off x="6790645" y="1166672"/>
            <a:ext cx="2081400" cy="26268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90000"/>
              </a:lnSpc>
              <a:spcBef>
                <a:spcPts val="8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1pPr>
            <a:lvl2pPr marL="914400" marR="0" lvl="1"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2pPr>
            <a:lvl3pPr marL="1371600" marR="0" lvl="2"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cxnSp>
        <p:nvCxnSpPr>
          <p:cNvPr id="325" name="Google Shape;325;p51"/>
          <p:cNvCxnSpPr/>
          <p:nvPr/>
        </p:nvCxnSpPr>
        <p:spPr>
          <a:xfrm>
            <a:off x="6574971" y="1213337"/>
            <a:ext cx="0" cy="2006700"/>
          </a:xfrm>
          <a:prstGeom prst="straightConnector1">
            <a:avLst/>
          </a:prstGeom>
          <a:noFill/>
          <a:ln w="12700" cap="flat" cmpd="sng">
            <a:solidFill>
              <a:schemeClr val="lt2"/>
            </a:solidFill>
            <a:prstDash val="solid"/>
            <a:round/>
            <a:headEnd type="none" w="sm" len="sm"/>
            <a:tailEnd type="none" w="sm" len="sm"/>
          </a:ln>
        </p:spPr>
      </p:cxnSp>
      <p:pic>
        <p:nvPicPr>
          <p:cNvPr id="326" name="Google Shape;326;p51"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ingle Stat Slide Blue">
  <p:cSld name="Single Stat Slide Blue">
    <p:bg>
      <p:bgPr>
        <a:solidFill>
          <a:srgbClr val="F1F2F2"/>
        </a:solidFill>
        <a:effectLst/>
      </p:bgPr>
    </p:bg>
    <p:spTree>
      <p:nvGrpSpPr>
        <p:cNvPr id="1" name="Shape 327"/>
        <p:cNvGrpSpPr/>
        <p:nvPr/>
      </p:nvGrpSpPr>
      <p:grpSpPr>
        <a:xfrm>
          <a:off x="0" y="0"/>
          <a:ext cx="0" cy="0"/>
          <a:chOff x="0" y="0"/>
          <a:chExt cx="0" cy="0"/>
        </a:xfrm>
      </p:grpSpPr>
      <p:sp>
        <p:nvSpPr>
          <p:cNvPr id="328" name="Google Shape;328;p52"/>
          <p:cNvSpPr>
            <a:spLocks noGrp="1"/>
          </p:cNvSpPr>
          <p:nvPr>
            <p:ph type="body" idx="1"/>
          </p:nvPr>
        </p:nvSpPr>
        <p:spPr>
          <a:xfrm>
            <a:off x="2716911" y="731194"/>
            <a:ext cx="3710400" cy="3710400"/>
          </a:xfrm>
          <a:prstGeom prst="ellipse">
            <a:avLst/>
          </a:prstGeom>
          <a:solidFill>
            <a:srgbClr val="FDFBFB"/>
          </a:solidFill>
          <a:ln>
            <a:noFill/>
          </a:ln>
        </p:spPr>
        <p:txBody>
          <a:bodyPr spcFirstLastPara="1" wrap="square" lIns="68575" tIns="68575" rIns="68575" bIns="68575" anchor="ctr" anchorCtr="0">
            <a:noAutofit/>
          </a:bodyPr>
          <a:lstStyle>
            <a:lvl1pPr marL="457200" marR="0" lvl="0" indent="-228600" algn="ctr" rtl="0">
              <a:lnSpc>
                <a:spcPct val="90000"/>
              </a:lnSpc>
              <a:spcBef>
                <a:spcPts val="800"/>
              </a:spcBef>
              <a:spcAft>
                <a:spcPts val="0"/>
              </a:spcAft>
              <a:buClr>
                <a:schemeClr val="dk1"/>
              </a:buClr>
              <a:buSzPts val="6600"/>
              <a:buFont typeface="Arial"/>
              <a:buNone/>
              <a:defRPr sz="6600" b="1" i="0" u="none" strike="noStrike" cap="none">
                <a:solidFill>
                  <a:srgbClr val="71C5E8"/>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3600"/>
              <a:buFont typeface="Arial"/>
              <a:buNone/>
              <a:defRPr sz="3600" b="1" i="0" u="none" strike="noStrike" cap="none">
                <a:solidFill>
                  <a:schemeClr val="dk1"/>
                </a:solidFill>
                <a:latin typeface="Helvetica Neue"/>
                <a:ea typeface="Helvetica Neue"/>
                <a:cs typeface="Helvetica Neue"/>
                <a:sym typeface="Helvetica Neue"/>
              </a:defRPr>
            </a:lvl2pPr>
            <a:lvl3pPr marL="1371600" marR="0" lvl="2" indent="-228600" algn="ctr" rtl="0">
              <a:lnSpc>
                <a:spcPct val="90000"/>
              </a:lnSpc>
              <a:spcBef>
                <a:spcPts val="400"/>
              </a:spcBef>
              <a:spcAft>
                <a:spcPts val="0"/>
              </a:spcAft>
              <a:buClr>
                <a:schemeClr val="dk1"/>
              </a:buClr>
              <a:buSzPts val="1500"/>
              <a:buFont typeface="Arial"/>
              <a:buNone/>
              <a:defRPr sz="1500" b="1" i="0" u="none" strike="noStrike" cap="none">
                <a:solidFill>
                  <a:srgbClr val="71C5E8"/>
                </a:solidFill>
                <a:latin typeface="Helvetica Neue"/>
                <a:ea typeface="Helvetica Neue"/>
                <a:cs typeface="Helvetica Neue"/>
                <a:sym typeface="Helvetica Neue"/>
              </a:defRPr>
            </a:lvl3pPr>
            <a:lvl4pPr marL="1828800" marR="0" lvl="3" indent="-228600" algn="ctr" rtl="0">
              <a:lnSpc>
                <a:spcPct val="90000"/>
              </a:lnSpc>
              <a:spcBef>
                <a:spcPts val="400"/>
              </a:spcBef>
              <a:spcAft>
                <a:spcPts val="0"/>
              </a:spcAft>
              <a:buClr>
                <a:schemeClr val="dk1"/>
              </a:buClr>
              <a:buSzPts val="3200"/>
              <a:buFont typeface="Arial"/>
              <a:buNone/>
              <a:defRPr sz="3200" b="1" i="0" u="none" strike="noStrike" cap="none">
                <a:solidFill>
                  <a:schemeClr val="dk1"/>
                </a:solidFill>
                <a:latin typeface="Helvetica Neue"/>
                <a:ea typeface="Helvetica Neue"/>
                <a:cs typeface="Helvetica Neue"/>
                <a:sym typeface="Helvetica Neue"/>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ingle Stat Slide Yellow">
  <p:cSld name="Single Stat Slide Yellow">
    <p:bg>
      <p:bgPr>
        <a:solidFill>
          <a:srgbClr val="F1F2F2"/>
        </a:solidFill>
        <a:effectLst/>
      </p:bgPr>
    </p:bg>
    <p:spTree>
      <p:nvGrpSpPr>
        <p:cNvPr id="1" name="Shape 329"/>
        <p:cNvGrpSpPr/>
        <p:nvPr/>
      </p:nvGrpSpPr>
      <p:grpSpPr>
        <a:xfrm>
          <a:off x="0" y="0"/>
          <a:ext cx="0" cy="0"/>
          <a:chOff x="0" y="0"/>
          <a:chExt cx="0" cy="0"/>
        </a:xfrm>
      </p:grpSpPr>
      <p:sp>
        <p:nvSpPr>
          <p:cNvPr id="330" name="Google Shape;330;p53"/>
          <p:cNvSpPr>
            <a:spLocks noGrp="1"/>
          </p:cNvSpPr>
          <p:nvPr>
            <p:ph type="body" idx="1"/>
          </p:nvPr>
        </p:nvSpPr>
        <p:spPr>
          <a:xfrm>
            <a:off x="2716911" y="731194"/>
            <a:ext cx="3710400" cy="3710400"/>
          </a:xfrm>
          <a:prstGeom prst="ellipse">
            <a:avLst/>
          </a:prstGeom>
          <a:solidFill>
            <a:srgbClr val="FDFBFB"/>
          </a:solidFill>
          <a:ln>
            <a:noFill/>
          </a:ln>
        </p:spPr>
        <p:txBody>
          <a:bodyPr spcFirstLastPara="1" wrap="square" lIns="68575" tIns="68575" rIns="68575" bIns="68575" anchor="ctr" anchorCtr="0">
            <a:noAutofit/>
          </a:bodyPr>
          <a:lstStyle>
            <a:lvl1pPr marL="457200" marR="0" lvl="0" indent="-228600" algn="ctr" rtl="0">
              <a:lnSpc>
                <a:spcPct val="90000"/>
              </a:lnSpc>
              <a:spcBef>
                <a:spcPts val="800"/>
              </a:spcBef>
              <a:spcAft>
                <a:spcPts val="0"/>
              </a:spcAft>
              <a:buClr>
                <a:schemeClr val="dk1"/>
              </a:buClr>
              <a:buSzPts val="6600"/>
              <a:buFont typeface="Arial"/>
              <a:buNone/>
              <a:defRPr sz="6600" b="1" i="0" u="none" strike="noStrike" cap="none">
                <a:solidFill>
                  <a:schemeClr val="accent4"/>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3600"/>
              <a:buFont typeface="Arial"/>
              <a:buNone/>
              <a:defRPr sz="3600" b="1" i="0" u="none" strike="noStrike" cap="none">
                <a:solidFill>
                  <a:schemeClr val="dk1"/>
                </a:solidFill>
                <a:latin typeface="Helvetica Neue"/>
                <a:ea typeface="Helvetica Neue"/>
                <a:cs typeface="Helvetica Neue"/>
                <a:sym typeface="Helvetica Neue"/>
              </a:defRPr>
            </a:lvl2pPr>
            <a:lvl3pPr marL="1371600" marR="0" lvl="2" indent="-228600" algn="ctr" rtl="0">
              <a:lnSpc>
                <a:spcPct val="90000"/>
              </a:lnSpc>
              <a:spcBef>
                <a:spcPts val="400"/>
              </a:spcBef>
              <a:spcAft>
                <a:spcPts val="0"/>
              </a:spcAft>
              <a:buClr>
                <a:schemeClr val="dk1"/>
              </a:buClr>
              <a:buSzPts val="1500"/>
              <a:buFont typeface="Arial"/>
              <a:buNone/>
              <a:defRPr sz="1500" b="1" i="0" u="none" strike="noStrike" cap="none">
                <a:solidFill>
                  <a:schemeClr val="accent4"/>
                </a:solidFill>
                <a:latin typeface="Helvetica Neue"/>
                <a:ea typeface="Helvetica Neue"/>
                <a:cs typeface="Helvetica Neue"/>
                <a:sym typeface="Helvetica Neue"/>
              </a:defRPr>
            </a:lvl3pPr>
            <a:lvl4pPr marL="1828800" marR="0" lvl="3" indent="-228600" algn="ctr" rtl="0">
              <a:lnSpc>
                <a:spcPct val="90000"/>
              </a:lnSpc>
              <a:spcBef>
                <a:spcPts val="400"/>
              </a:spcBef>
              <a:spcAft>
                <a:spcPts val="0"/>
              </a:spcAft>
              <a:buClr>
                <a:schemeClr val="dk1"/>
              </a:buClr>
              <a:buSzPts val="3200"/>
              <a:buFont typeface="Arial"/>
              <a:buNone/>
              <a:defRPr sz="3200" b="1" i="0" u="none" strike="noStrike" cap="none">
                <a:solidFill>
                  <a:schemeClr val="dk1"/>
                </a:solidFill>
                <a:latin typeface="Helvetica Neue"/>
                <a:ea typeface="Helvetica Neue"/>
                <a:cs typeface="Helvetica Neue"/>
                <a:sym typeface="Helvetica Neue"/>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ingle Stat Slide Green">
  <p:cSld name="Single Stat Slide Green">
    <p:bg>
      <p:bgPr>
        <a:solidFill>
          <a:srgbClr val="F1F2F2"/>
        </a:solidFill>
        <a:effectLst/>
      </p:bgPr>
    </p:bg>
    <p:spTree>
      <p:nvGrpSpPr>
        <p:cNvPr id="1" name="Shape 331"/>
        <p:cNvGrpSpPr/>
        <p:nvPr/>
      </p:nvGrpSpPr>
      <p:grpSpPr>
        <a:xfrm>
          <a:off x="0" y="0"/>
          <a:ext cx="0" cy="0"/>
          <a:chOff x="0" y="0"/>
          <a:chExt cx="0" cy="0"/>
        </a:xfrm>
      </p:grpSpPr>
      <p:sp>
        <p:nvSpPr>
          <p:cNvPr id="332" name="Google Shape;332;p54"/>
          <p:cNvSpPr>
            <a:spLocks noGrp="1"/>
          </p:cNvSpPr>
          <p:nvPr>
            <p:ph type="body" idx="1"/>
          </p:nvPr>
        </p:nvSpPr>
        <p:spPr>
          <a:xfrm>
            <a:off x="2716911" y="731194"/>
            <a:ext cx="3710400" cy="3710400"/>
          </a:xfrm>
          <a:prstGeom prst="ellipse">
            <a:avLst/>
          </a:prstGeom>
          <a:solidFill>
            <a:srgbClr val="FDFBFB"/>
          </a:solidFill>
          <a:ln>
            <a:noFill/>
          </a:ln>
        </p:spPr>
        <p:txBody>
          <a:bodyPr spcFirstLastPara="1" wrap="square" lIns="68575" tIns="68575" rIns="68575" bIns="68575" anchor="ctr" anchorCtr="0">
            <a:noAutofit/>
          </a:bodyPr>
          <a:lstStyle>
            <a:lvl1pPr marL="457200" marR="0" lvl="0" indent="-228600" algn="ctr" rtl="0">
              <a:lnSpc>
                <a:spcPct val="90000"/>
              </a:lnSpc>
              <a:spcBef>
                <a:spcPts val="800"/>
              </a:spcBef>
              <a:spcAft>
                <a:spcPts val="0"/>
              </a:spcAft>
              <a:buClr>
                <a:schemeClr val="dk1"/>
              </a:buClr>
              <a:buSzPts val="6600"/>
              <a:buFont typeface="Arial"/>
              <a:buNone/>
              <a:defRPr sz="6600" b="1" i="0" u="none" strike="noStrike" cap="none">
                <a:solidFill>
                  <a:srgbClr val="78BE20"/>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3600"/>
              <a:buFont typeface="Arial"/>
              <a:buNone/>
              <a:defRPr sz="3600" b="1" i="0" u="none" strike="noStrike" cap="none">
                <a:solidFill>
                  <a:schemeClr val="dk1"/>
                </a:solidFill>
                <a:latin typeface="Helvetica Neue"/>
                <a:ea typeface="Helvetica Neue"/>
                <a:cs typeface="Helvetica Neue"/>
                <a:sym typeface="Helvetica Neue"/>
              </a:defRPr>
            </a:lvl2pPr>
            <a:lvl3pPr marL="1371600" marR="0" lvl="2" indent="-228600" algn="ctr" rtl="0">
              <a:lnSpc>
                <a:spcPct val="90000"/>
              </a:lnSpc>
              <a:spcBef>
                <a:spcPts val="400"/>
              </a:spcBef>
              <a:spcAft>
                <a:spcPts val="0"/>
              </a:spcAft>
              <a:buClr>
                <a:schemeClr val="dk1"/>
              </a:buClr>
              <a:buSzPts val="1500"/>
              <a:buFont typeface="Arial"/>
              <a:buNone/>
              <a:defRPr sz="1500" b="1" i="0" u="none" strike="noStrike" cap="none">
                <a:solidFill>
                  <a:srgbClr val="78BE20"/>
                </a:solidFill>
                <a:latin typeface="Helvetica Neue"/>
                <a:ea typeface="Helvetica Neue"/>
                <a:cs typeface="Helvetica Neue"/>
                <a:sym typeface="Helvetica Neue"/>
              </a:defRPr>
            </a:lvl3pPr>
            <a:lvl4pPr marL="1828800" marR="0" lvl="3" indent="-228600" algn="ctr" rtl="0">
              <a:lnSpc>
                <a:spcPct val="90000"/>
              </a:lnSpc>
              <a:spcBef>
                <a:spcPts val="400"/>
              </a:spcBef>
              <a:spcAft>
                <a:spcPts val="0"/>
              </a:spcAft>
              <a:buClr>
                <a:schemeClr val="dk1"/>
              </a:buClr>
              <a:buSzPts val="3200"/>
              <a:buFont typeface="Arial"/>
              <a:buNone/>
              <a:defRPr sz="3200" b="1" i="0" u="none" strike="noStrike" cap="none">
                <a:solidFill>
                  <a:schemeClr val="dk1"/>
                </a:solidFill>
                <a:latin typeface="Helvetica Neue"/>
                <a:ea typeface="Helvetica Neue"/>
                <a:cs typeface="Helvetica Neue"/>
                <a:sym typeface="Helvetica Neue"/>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333"/>
        <p:cNvGrpSpPr/>
        <p:nvPr/>
      </p:nvGrpSpPr>
      <p:grpSpPr>
        <a:xfrm>
          <a:off x="0" y="0"/>
          <a:ext cx="0" cy="0"/>
          <a:chOff x="0" y="0"/>
          <a:chExt cx="0" cy="0"/>
        </a:xfrm>
      </p:grpSpPr>
      <p:pic>
        <p:nvPicPr>
          <p:cNvPr id="334" name="Google Shape;334;p55"/>
          <p:cNvPicPr preferRelativeResize="0"/>
          <p:nvPr/>
        </p:nvPicPr>
        <p:blipFill rotWithShape="1">
          <a:blip r:embed="rId2">
            <a:alphaModFix/>
          </a:blip>
          <a:srcRect/>
          <a:stretch/>
        </p:blipFill>
        <p:spPr>
          <a:xfrm>
            <a:off x="2840899" y="1940797"/>
            <a:ext cx="3462205" cy="1210482"/>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5"/>
        <p:cNvGrpSpPr/>
        <p:nvPr/>
      </p:nvGrpSpPr>
      <p:grpSpPr>
        <a:xfrm>
          <a:off x="0" y="0"/>
          <a:ext cx="0" cy="0"/>
          <a:chOff x="0" y="0"/>
          <a:chExt cx="0" cy="0"/>
        </a:xfrm>
      </p:grpSpPr>
      <p:sp>
        <p:nvSpPr>
          <p:cNvPr id="336" name="Google Shape;336;p56"/>
          <p:cNvSpPr txBox="1">
            <a:spLocks noGrp="1"/>
          </p:cNvSpPr>
          <p:nvPr>
            <p:ph type="title"/>
          </p:nvPr>
        </p:nvSpPr>
        <p:spPr>
          <a:xfrm>
            <a:off x="342900" y="439945"/>
            <a:ext cx="8172300" cy="5310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7"/>
        <p:cNvGrpSpPr/>
        <p:nvPr/>
      </p:nvGrpSpPr>
      <p:grpSpPr>
        <a:xfrm>
          <a:off x="0" y="0"/>
          <a:ext cx="0" cy="0"/>
          <a:chOff x="0" y="0"/>
          <a:chExt cx="0" cy="0"/>
        </a:xfrm>
      </p:grpSpPr>
      <p:sp>
        <p:nvSpPr>
          <p:cNvPr id="338" name="Google Shape;338;p57"/>
          <p:cNvSpPr txBox="1">
            <a:spLocks noGrp="1"/>
          </p:cNvSpPr>
          <p:nvPr>
            <p:ph type="title"/>
          </p:nvPr>
        </p:nvSpPr>
        <p:spPr>
          <a:xfrm>
            <a:off x="311700" y="292625"/>
            <a:ext cx="8520600" cy="572700"/>
          </a:xfrm>
          <a:prstGeom prst="rect">
            <a:avLst/>
          </a:prstGeom>
        </p:spPr>
        <p:txBody>
          <a:bodyPr spcFirstLastPara="1" wrap="square" lIns="68575" tIns="68575" rIns="68575" bIns="68575" anchor="t" anchorCtr="0">
            <a:noAutofit/>
          </a:bodyPr>
          <a:lstStyle>
            <a:lvl1pPr lvl="0" rtl="0">
              <a:spcBef>
                <a:spcPts val="0"/>
              </a:spcBef>
              <a:spcAft>
                <a:spcPts val="0"/>
              </a:spcAft>
              <a:buClr>
                <a:srgbClr val="78BE20"/>
              </a:buClr>
              <a:buSzPts val="3000"/>
              <a:buNone/>
              <a:defRPr>
                <a:solidFill>
                  <a:srgbClr val="78BE20"/>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57"/>
          <p:cNvSpPr txBox="1">
            <a:spLocks noGrp="1"/>
          </p:cNvSpPr>
          <p:nvPr>
            <p:ph type="body" idx="1"/>
          </p:nvPr>
        </p:nvSpPr>
        <p:spPr>
          <a:xfrm>
            <a:off x="311700" y="1152475"/>
            <a:ext cx="8520600" cy="3416400"/>
          </a:xfrm>
          <a:prstGeom prst="rect">
            <a:avLst/>
          </a:prstGeom>
        </p:spPr>
        <p:txBody>
          <a:bodyPr spcFirstLastPara="1" wrap="square" lIns="68575" tIns="68575" rIns="68575" bIns="685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40" name="Google Shape;340;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41" name="Google Shape;341;p57"/>
          <p:cNvSpPr txBox="1"/>
          <p:nvPr/>
        </p:nvSpPr>
        <p:spPr>
          <a:xfrm>
            <a:off x="6253475" y="4867250"/>
            <a:ext cx="2631000" cy="1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333333"/>
                </a:solidFill>
                <a:highlight>
                  <a:srgbClr val="FFFFFF"/>
                </a:highlight>
              </a:rPr>
              <a:t>Copyright © 2021 23andMe, Inc. All rights reserved.</a:t>
            </a:r>
            <a:endParaRPr sz="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Stat Slide Pink">
  <p:cSld name="Single Stat Slide Pink">
    <p:bg>
      <p:bgPr>
        <a:solidFill>
          <a:srgbClr val="F1F2F2"/>
        </a:solidFill>
        <a:effectLst/>
      </p:bgPr>
    </p:bg>
    <p:spTree>
      <p:nvGrpSpPr>
        <p:cNvPr id="1" name="Shape 33"/>
        <p:cNvGrpSpPr/>
        <p:nvPr/>
      </p:nvGrpSpPr>
      <p:grpSpPr>
        <a:xfrm>
          <a:off x="0" y="0"/>
          <a:ext cx="0" cy="0"/>
          <a:chOff x="0" y="0"/>
          <a:chExt cx="0" cy="0"/>
        </a:xfrm>
      </p:grpSpPr>
      <p:sp>
        <p:nvSpPr>
          <p:cNvPr id="34" name="Google Shape;34;p7"/>
          <p:cNvSpPr>
            <a:spLocks noGrp="1"/>
          </p:cNvSpPr>
          <p:nvPr>
            <p:ph type="body" idx="1"/>
          </p:nvPr>
        </p:nvSpPr>
        <p:spPr>
          <a:xfrm>
            <a:off x="2716911" y="731194"/>
            <a:ext cx="3710400" cy="3710400"/>
          </a:xfrm>
          <a:prstGeom prst="ellipse">
            <a:avLst/>
          </a:prstGeom>
          <a:solidFill>
            <a:srgbClr val="FDFBFB"/>
          </a:solidFill>
          <a:ln>
            <a:noFill/>
          </a:ln>
        </p:spPr>
        <p:txBody>
          <a:bodyPr spcFirstLastPara="1" wrap="square" lIns="68575" tIns="68575" rIns="68575" bIns="68575" anchor="ctr" anchorCtr="0">
            <a:noAutofit/>
          </a:bodyPr>
          <a:lstStyle>
            <a:lvl1pPr marL="457200" marR="0" lvl="0" indent="-228600" algn="ctr" rtl="0">
              <a:lnSpc>
                <a:spcPct val="90000"/>
              </a:lnSpc>
              <a:spcBef>
                <a:spcPts val="800"/>
              </a:spcBef>
              <a:spcAft>
                <a:spcPts val="0"/>
              </a:spcAft>
              <a:buClr>
                <a:schemeClr val="dk1"/>
              </a:buClr>
              <a:buSzPts val="6600"/>
              <a:buFont typeface="Arial"/>
              <a:buNone/>
              <a:defRPr sz="6600" b="1" i="0" u="none" strike="noStrike" cap="none">
                <a:solidFill>
                  <a:schemeClr val="accent6"/>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3600"/>
              <a:buFont typeface="Arial"/>
              <a:buNone/>
              <a:defRPr sz="3600" b="1" i="0" u="none" strike="noStrike" cap="none">
                <a:solidFill>
                  <a:schemeClr val="dk1"/>
                </a:solidFill>
                <a:latin typeface="Helvetica Neue"/>
                <a:ea typeface="Helvetica Neue"/>
                <a:cs typeface="Helvetica Neue"/>
                <a:sym typeface="Helvetica Neue"/>
              </a:defRPr>
            </a:lvl2pPr>
            <a:lvl3pPr marL="1371600" marR="0" lvl="2" indent="-228600" algn="ctr" rtl="0">
              <a:lnSpc>
                <a:spcPct val="90000"/>
              </a:lnSpc>
              <a:spcBef>
                <a:spcPts val="400"/>
              </a:spcBef>
              <a:spcAft>
                <a:spcPts val="0"/>
              </a:spcAft>
              <a:buClr>
                <a:schemeClr val="dk1"/>
              </a:buClr>
              <a:buSzPts val="1500"/>
              <a:buFont typeface="Arial"/>
              <a:buNone/>
              <a:defRPr sz="1500" b="1" i="0" u="none" strike="noStrike" cap="none">
                <a:solidFill>
                  <a:schemeClr val="accent6"/>
                </a:solidFill>
                <a:latin typeface="Helvetica Neue"/>
                <a:ea typeface="Helvetica Neue"/>
                <a:cs typeface="Helvetica Neue"/>
                <a:sym typeface="Helvetica Neue"/>
              </a:defRPr>
            </a:lvl3pPr>
            <a:lvl4pPr marL="1828800" marR="0" lvl="3" indent="-228600" algn="ctr" rtl="0">
              <a:lnSpc>
                <a:spcPct val="90000"/>
              </a:lnSpc>
              <a:spcBef>
                <a:spcPts val="400"/>
              </a:spcBef>
              <a:spcAft>
                <a:spcPts val="0"/>
              </a:spcAft>
              <a:buClr>
                <a:schemeClr val="dk1"/>
              </a:buClr>
              <a:buSzPts val="3200"/>
              <a:buFont typeface="Arial"/>
              <a:buNone/>
              <a:defRPr sz="3200" b="1" i="0" u="none" strike="noStrike" cap="none">
                <a:solidFill>
                  <a:schemeClr val="dk1"/>
                </a:solidFill>
                <a:latin typeface="Helvetica Neue"/>
                <a:ea typeface="Helvetica Neue"/>
                <a:cs typeface="Helvetica Neue"/>
                <a:sym typeface="Helvetica Neue"/>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8475" y="363537"/>
            <a:ext cx="7556400" cy="8367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3500"/>
              <a:buFont typeface="Helvetica Neue"/>
              <a:buNone/>
              <a:defRPr sz="3500" b="1"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2pPr>
            <a:lvl3pPr marR="0" lvl="2"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3pPr>
            <a:lvl4pPr marR="0" lvl="3"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4pPr>
            <a:lvl5pPr marR="0" lvl="4"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5pPr>
            <a:lvl6pPr marR="0" lvl="5"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6pPr>
            <a:lvl7pPr marR="0" lvl="6"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7pPr>
            <a:lvl8pPr marR="0" lvl="7"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8pPr>
            <a:lvl9pPr marR="0" lvl="8"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9pPr>
          </a:lstStyle>
          <a:p>
            <a:endParaRPr/>
          </a:p>
        </p:txBody>
      </p:sp>
      <p:sp>
        <p:nvSpPr>
          <p:cNvPr id="37" name="Google Shape;37;p8"/>
          <p:cNvSpPr txBox="1">
            <a:spLocks noGrp="1"/>
          </p:cNvSpPr>
          <p:nvPr>
            <p:ph type="body" idx="1"/>
          </p:nvPr>
        </p:nvSpPr>
        <p:spPr>
          <a:xfrm>
            <a:off x="498475" y="1485901"/>
            <a:ext cx="7556400" cy="27225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00000"/>
              </a:lnSpc>
              <a:spcBef>
                <a:spcPts val="2000"/>
              </a:spcBef>
              <a:spcAft>
                <a:spcPts val="0"/>
              </a:spcAft>
              <a:buClr>
                <a:srgbClr val="B3B4B7"/>
              </a:buClr>
              <a:buSzPts val="1400"/>
              <a:buFont typeface="Arial"/>
              <a:buChar char="•"/>
              <a:defRPr sz="1800" b="0" i="0" u="none" strike="noStrike" cap="none">
                <a:solidFill>
                  <a:srgbClr val="B3B4B7"/>
                </a:solidFill>
                <a:latin typeface="Helvetica Neue"/>
                <a:ea typeface="Helvetica Neue"/>
                <a:cs typeface="Helvetica Neue"/>
                <a:sym typeface="Helvetica Neue"/>
              </a:defRPr>
            </a:lvl1pPr>
            <a:lvl2pPr marL="914400" marR="0" lvl="1" indent="-317500" algn="l" rtl="0">
              <a:lnSpc>
                <a:spcPct val="100000"/>
              </a:lnSpc>
              <a:spcBef>
                <a:spcPts val="600"/>
              </a:spcBef>
              <a:spcAft>
                <a:spcPts val="0"/>
              </a:spcAft>
              <a:buClr>
                <a:srgbClr val="B3B4B7"/>
              </a:buClr>
              <a:buSzPts val="1400"/>
              <a:buFont typeface="Arial"/>
              <a:buChar char="•"/>
              <a:defRPr sz="1800" b="0" i="0" u="none" strike="noStrike" cap="none">
                <a:solidFill>
                  <a:srgbClr val="B3B4B7"/>
                </a:solidFill>
                <a:latin typeface="Helvetica Neue"/>
                <a:ea typeface="Helvetica Neue"/>
                <a:cs typeface="Helvetica Neue"/>
                <a:sym typeface="Helvetica Neue"/>
              </a:defRPr>
            </a:lvl2pPr>
            <a:lvl3pPr marL="1371600" marR="0" lvl="2" indent="-317500" algn="l" rtl="0">
              <a:lnSpc>
                <a:spcPct val="100000"/>
              </a:lnSpc>
              <a:spcBef>
                <a:spcPts val="600"/>
              </a:spcBef>
              <a:spcAft>
                <a:spcPts val="0"/>
              </a:spcAft>
              <a:buClr>
                <a:srgbClr val="B3B4B7"/>
              </a:buClr>
              <a:buSzPts val="1400"/>
              <a:buFont typeface="Arial"/>
              <a:buChar char="•"/>
              <a:defRPr sz="1800" b="0" i="0" u="none" strike="noStrike" cap="none">
                <a:solidFill>
                  <a:srgbClr val="B3B4B7"/>
                </a:solidFill>
                <a:latin typeface="Helvetica Neue"/>
                <a:ea typeface="Helvetica Neue"/>
                <a:cs typeface="Helvetica Neue"/>
                <a:sym typeface="Helvetica Neue"/>
              </a:defRPr>
            </a:lvl3pPr>
            <a:lvl4pPr marL="1828800" marR="0" lvl="3" indent="-317500" algn="l" rtl="0">
              <a:lnSpc>
                <a:spcPct val="100000"/>
              </a:lnSpc>
              <a:spcBef>
                <a:spcPts val="600"/>
              </a:spcBef>
              <a:spcAft>
                <a:spcPts val="0"/>
              </a:spcAft>
              <a:buClr>
                <a:srgbClr val="B3B4B7"/>
              </a:buClr>
              <a:buSzPts val="1400"/>
              <a:buFont typeface="Arial"/>
              <a:buChar char="•"/>
              <a:defRPr sz="1800" b="0" i="0" u="none" strike="noStrike" cap="none">
                <a:solidFill>
                  <a:srgbClr val="B3B4B7"/>
                </a:solidFill>
                <a:latin typeface="Helvetica Neue"/>
                <a:ea typeface="Helvetica Neue"/>
                <a:cs typeface="Helvetica Neue"/>
                <a:sym typeface="Helvetica Neue"/>
              </a:defRPr>
            </a:lvl4pPr>
            <a:lvl5pPr marL="2286000" marR="0" lvl="4" indent="-317500" algn="l" rtl="0">
              <a:lnSpc>
                <a:spcPct val="100000"/>
              </a:lnSpc>
              <a:spcBef>
                <a:spcPts val="600"/>
              </a:spcBef>
              <a:spcAft>
                <a:spcPts val="0"/>
              </a:spcAft>
              <a:buClr>
                <a:srgbClr val="B3B4B7"/>
              </a:buClr>
              <a:buSzPts val="1400"/>
              <a:buFont typeface="Arial"/>
              <a:buChar char="•"/>
              <a:defRPr sz="1800" b="0" i="0" u="none" strike="noStrike" cap="none">
                <a:solidFill>
                  <a:srgbClr val="B3B4B7"/>
                </a:solidFill>
                <a:latin typeface="Helvetica Neue"/>
                <a:ea typeface="Helvetica Neue"/>
                <a:cs typeface="Helvetica Neue"/>
                <a:sym typeface="Helvetica Neue"/>
              </a:defRPr>
            </a:lvl5pPr>
            <a:lvl6pPr marL="2743200" marR="0" lvl="5" indent="-317500" algn="l" rtl="0">
              <a:lnSpc>
                <a:spcPct val="100000"/>
              </a:lnSpc>
              <a:spcBef>
                <a:spcPts val="400"/>
              </a:spcBef>
              <a:spcAft>
                <a:spcPts val="0"/>
              </a:spcAft>
              <a:buClr>
                <a:srgbClr val="B1D68A"/>
              </a:buClr>
              <a:buSzPts val="1400"/>
              <a:buFont typeface="Noto Sans Symbols"/>
              <a:buChar char="■"/>
              <a:defRPr sz="1800" b="0" i="0" u="none" strike="noStrike" cap="none">
                <a:solidFill>
                  <a:srgbClr val="B2B3B6"/>
                </a:solidFill>
                <a:latin typeface="Rockwell"/>
                <a:ea typeface="Rockwell"/>
                <a:cs typeface="Rockwell"/>
                <a:sym typeface="Rockwell"/>
              </a:defRPr>
            </a:lvl6pPr>
            <a:lvl7pPr marL="3200400" marR="0" lvl="6" indent="-317500" algn="l" rtl="0">
              <a:lnSpc>
                <a:spcPct val="100000"/>
              </a:lnSpc>
              <a:spcBef>
                <a:spcPts val="400"/>
              </a:spcBef>
              <a:spcAft>
                <a:spcPts val="0"/>
              </a:spcAft>
              <a:buClr>
                <a:schemeClr val="accent1"/>
              </a:buClr>
              <a:buSzPts val="1400"/>
              <a:buFont typeface="Noto Sans Symbols"/>
              <a:buChar char="■"/>
              <a:defRPr sz="1800" b="0" i="0" u="none" strike="noStrike" cap="none">
                <a:solidFill>
                  <a:srgbClr val="B2B3B6"/>
                </a:solidFill>
                <a:latin typeface="Rockwell"/>
                <a:ea typeface="Rockwell"/>
                <a:cs typeface="Rockwell"/>
                <a:sym typeface="Rockwell"/>
              </a:defRPr>
            </a:lvl7pPr>
            <a:lvl8pPr marL="3657600" marR="0" lvl="7" indent="-317500" algn="l" rtl="0">
              <a:lnSpc>
                <a:spcPct val="100000"/>
              </a:lnSpc>
              <a:spcBef>
                <a:spcPts val="400"/>
              </a:spcBef>
              <a:spcAft>
                <a:spcPts val="0"/>
              </a:spcAft>
              <a:buClr>
                <a:srgbClr val="B1D68A"/>
              </a:buClr>
              <a:buSzPts val="1400"/>
              <a:buFont typeface="Noto Sans Symbols"/>
              <a:buChar char="■"/>
              <a:defRPr sz="1800" b="0" i="0" u="none" strike="noStrike" cap="none">
                <a:solidFill>
                  <a:srgbClr val="B2B3B6"/>
                </a:solidFill>
                <a:latin typeface="Rockwell"/>
                <a:ea typeface="Rockwell"/>
                <a:cs typeface="Rockwell"/>
                <a:sym typeface="Rockwell"/>
              </a:defRPr>
            </a:lvl8pPr>
            <a:lvl9pPr marL="4114800" marR="0" lvl="8" indent="-317500" algn="l" rtl="0">
              <a:lnSpc>
                <a:spcPct val="100000"/>
              </a:lnSpc>
              <a:spcBef>
                <a:spcPts val="400"/>
              </a:spcBef>
              <a:spcAft>
                <a:spcPts val="0"/>
              </a:spcAft>
              <a:buClr>
                <a:schemeClr val="accent1"/>
              </a:buClr>
              <a:buSzPts val="1400"/>
              <a:buFont typeface="Noto Sans Symbols"/>
              <a:buChar char="■"/>
              <a:defRPr sz="1800" b="0" i="0" u="none" strike="noStrike" cap="none">
                <a:solidFill>
                  <a:srgbClr val="B2B3B6"/>
                </a:solidFill>
                <a:latin typeface="Rockwell"/>
                <a:ea typeface="Rockwell"/>
                <a:cs typeface="Rockwell"/>
                <a:sym typeface="Rockwell"/>
              </a:defRPr>
            </a:lvl9pPr>
          </a:lstStyle>
          <a:p>
            <a:endParaRPr/>
          </a:p>
        </p:txBody>
      </p:sp>
      <p:sp>
        <p:nvSpPr>
          <p:cNvPr id="38" name="Google Shape;38;p8"/>
          <p:cNvSpPr txBox="1">
            <a:spLocks noGrp="1"/>
          </p:cNvSpPr>
          <p:nvPr>
            <p:ph type="ftr" idx="11"/>
          </p:nvPr>
        </p:nvSpPr>
        <p:spPr>
          <a:xfrm>
            <a:off x="4111755" y="4729108"/>
            <a:ext cx="3657600" cy="273000"/>
          </a:xfrm>
          <a:prstGeom prst="rect">
            <a:avLst/>
          </a:prstGeom>
          <a:noFill/>
          <a:ln>
            <a:noFill/>
          </a:ln>
        </p:spPr>
        <p:txBody>
          <a:bodyPr spcFirstLastPara="1" wrap="square" lIns="68575" tIns="68575" rIns="68575" bIns="68575" anchor="ctr" anchorCtr="0">
            <a:noAutofit/>
          </a:bodyPr>
          <a:lstStyle>
            <a:lvl1pPr marR="0" lvl="0" algn="r" rtl="0">
              <a:lnSpc>
                <a:spcPct val="100000"/>
              </a:lnSpc>
              <a:spcBef>
                <a:spcPts val="0"/>
              </a:spcBef>
              <a:spcAft>
                <a:spcPts val="0"/>
              </a:spcAft>
              <a:buClr>
                <a:schemeClr val="dk1"/>
              </a:buClr>
              <a:buSzPts val="600"/>
              <a:buFont typeface="Helvetica Neue"/>
              <a:buNone/>
              <a:defRPr sz="600" b="0" i="0" u="none" strike="noStrike" cap="none">
                <a:solidFill>
                  <a:schemeClr val="dk1"/>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2pPr>
            <a:lvl3pPr marR="0" lvl="2" algn="ctr"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3pPr>
            <a:lvl4pPr marR="0" lvl="3" algn="ctr"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4pPr>
            <a:lvl5pPr marR="0" lvl="4" algn="ctr"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9pPr>
          </a:lstStyle>
          <a:p>
            <a:endParaRPr/>
          </a:p>
        </p:txBody>
      </p:sp>
      <p:sp>
        <p:nvSpPr>
          <p:cNvPr id="39" name="Google Shape;39;p8"/>
          <p:cNvSpPr txBox="1">
            <a:spLocks noGrp="1"/>
          </p:cNvSpPr>
          <p:nvPr>
            <p:ph type="sldNum" idx="12"/>
          </p:nvPr>
        </p:nvSpPr>
        <p:spPr>
          <a:xfrm>
            <a:off x="8296276" y="4723030"/>
            <a:ext cx="554100" cy="2730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1pPr>
            <a:lvl2pPr marL="0" marR="0" lvl="1"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2pPr>
            <a:lvl3pPr marL="0" marR="0" lvl="2"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3pPr>
            <a:lvl4pPr marL="0" marR="0" lvl="3"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4pPr>
            <a:lvl5pPr marL="0" marR="0" lvl="4"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5pPr>
            <a:lvl6pPr marL="0" marR="0" lvl="5"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6pPr>
            <a:lvl7pPr marL="0" marR="0" lvl="6"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7pPr>
            <a:lvl8pPr marL="0" marR="0" lvl="7"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8pPr>
            <a:lvl9pPr marL="0" marR="0" lvl="8"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Break Pink">
  <p:cSld name="Section Break Pink">
    <p:bg>
      <p:bgPr>
        <a:solidFill>
          <a:schemeClr val="accent2"/>
        </a:solidFill>
        <a:effectLst/>
      </p:bgPr>
    </p:bg>
    <p:spTree>
      <p:nvGrpSpPr>
        <p:cNvPr id="1" name="Shape 40"/>
        <p:cNvGrpSpPr/>
        <p:nvPr/>
      </p:nvGrpSpPr>
      <p:grpSpPr>
        <a:xfrm>
          <a:off x="0" y="0"/>
          <a:ext cx="0" cy="0"/>
          <a:chOff x="0" y="0"/>
          <a:chExt cx="0" cy="0"/>
        </a:xfrm>
      </p:grpSpPr>
      <p:pic>
        <p:nvPicPr>
          <p:cNvPr id="41" name="Google Shape;41;p9"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42" name="Google Shape;42;p9"/>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43" name="Google Shape;43;p9"/>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44" name="Google Shape;44;p9"/>
          <p:cNvSpPr txBox="1">
            <a:spLocks noGrp="1"/>
          </p:cNvSpPr>
          <p:nvPr>
            <p:ph type="ctrTitle"/>
          </p:nvPr>
        </p:nvSpPr>
        <p:spPr>
          <a:xfrm>
            <a:off x="325878" y="1413711"/>
            <a:ext cx="5583900" cy="19170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4100"/>
              <a:buFont typeface="Helvetica Neue"/>
              <a:buNone/>
              <a:defRPr sz="4100" b="1"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sic Template Reference 2/3  Pink">
  <p:cSld name="Basic Template Reference 2/3  Pink">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342700" y="439929"/>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7" name="Google Shape;47;p10"/>
          <p:cNvSpPr txBox="1">
            <a:spLocks noGrp="1"/>
          </p:cNvSpPr>
          <p:nvPr>
            <p:ph type="body" idx="1"/>
          </p:nvPr>
        </p:nvSpPr>
        <p:spPr>
          <a:xfrm>
            <a:off x="342900" y="3776923"/>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48" name="Google Shape;48;p10"/>
          <p:cNvSpPr txBox="1">
            <a:spLocks noGrp="1"/>
          </p:cNvSpPr>
          <p:nvPr>
            <p:ph type="body" idx="2"/>
          </p:nvPr>
        </p:nvSpPr>
        <p:spPr>
          <a:xfrm>
            <a:off x="6790645" y="1166671"/>
            <a:ext cx="2081400" cy="26268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90000"/>
              </a:lnSpc>
              <a:spcBef>
                <a:spcPts val="8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1pPr>
            <a:lvl2pPr marL="914400" marR="0" lvl="1"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2pPr>
            <a:lvl3pPr marL="1371600" marR="0" lvl="2"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49" name="Google Shape;49;p10"/>
          <p:cNvSpPr txBox="1">
            <a:spLocks noGrp="1"/>
          </p:cNvSpPr>
          <p:nvPr>
            <p:ph type="body" idx="3"/>
          </p:nvPr>
        </p:nvSpPr>
        <p:spPr>
          <a:xfrm>
            <a:off x="342900" y="1150940"/>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accent6"/>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50" name="Google Shape;50;p10"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cxnSp>
        <p:nvCxnSpPr>
          <p:cNvPr id="51" name="Google Shape;51;p10"/>
          <p:cNvCxnSpPr/>
          <p:nvPr/>
        </p:nvCxnSpPr>
        <p:spPr>
          <a:xfrm>
            <a:off x="6574971" y="1213337"/>
            <a:ext cx="0" cy="2006700"/>
          </a:xfrm>
          <a:prstGeom prst="straightConnector1">
            <a:avLst/>
          </a:prstGeom>
          <a:noFill/>
          <a:ln w="12700" cap="flat" cmpd="sng">
            <a:solidFill>
              <a:schemeClr val="lt2"/>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900" y="439945"/>
            <a:ext cx="8172300" cy="5310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342900" y="1149443"/>
            <a:ext cx="8172300" cy="2796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8" name="Google Shape;8;p1"/>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b="0" i="0" u="none" strike="noStrike" cap="none">
                <a:solidFill>
                  <a:schemeClr val="lt2"/>
                </a:solidFill>
                <a:latin typeface="Helvetica Neue"/>
                <a:ea typeface="Helvetica Neue"/>
                <a:cs typeface="Helvetica Neue"/>
                <a:sym typeface="Helvetica Neue"/>
              </a:rPr>
              <a:t>‹#›</a:t>
            </a:fld>
            <a:endParaRPr sz="1100" b="0" i="0" u="none" strike="noStrike" cap="none">
              <a:solidFill>
                <a:schemeClr val="lt2"/>
              </a:solidFill>
              <a:latin typeface="Helvetica Neue"/>
              <a:ea typeface="Helvetica Neue"/>
              <a:cs typeface="Helvetica Neue"/>
              <a:sym typeface="Helvetica Neue"/>
            </a:endParaRPr>
          </a:p>
        </p:txBody>
      </p:sp>
      <p:sp>
        <p:nvSpPr>
          <p:cNvPr id="9" name="Google Shape;9;p1"/>
          <p:cNvSpPr txBox="1"/>
          <p:nvPr/>
        </p:nvSpPr>
        <p:spPr>
          <a:xfrm>
            <a:off x="5951531" y="4843381"/>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b="0" i="0" u="none" strike="noStrike" cap="none">
                <a:solidFill>
                  <a:schemeClr val="lt2"/>
                </a:solidFill>
                <a:latin typeface="Helvetica Neue"/>
                <a:ea typeface="Helvetica Neue"/>
                <a:cs typeface="Helvetica Neue"/>
                <a:sym typeface="Helvetica Neue"/>
              </a:rPr>
              <a:t>Copyright © </a:t>
            </a:r>
            <a:r>
              <a:rPr lang="en" sz="500">
                <a:solidFill>
                  <a:schemeClr val="lt2"/>
                </a:solidFill>
                <a:latin typeface="Helvetica Neue"/>
                <a:ea typeface="Helvetica Neue"/>
                <a:cs typeface="Helvetica Neue"/>
                <a:sym typeface="Helvetica Neue"/>
              </a:rPr>
              <a:t>2018</a:t>
            </a:r>
            <a:r>
              <a:rPr lang="en" sz="500" b="0" i="0" u="none" strike="noStrike" cap="none">
                <a:solidFill>
                  <a:schemeClr val="lt2"/>
                </a:solidFill>
                <a:latin typeface="Helvetica Neue"/>
                <a:ea typeface="Helvetica Neue"/>
                <a:cs typeface="Helvetica Neue"/>
                <a:sym typeface="Helvetica Neue"/>
              </a:rPr>
              <a:t> 23andMe, Inc. All rights reserved.</a:t>
            </a:r>
            <a:endParaRPr sz="500" b="0" i="0" u="none" strike="noStrike" cap="none">
              <a:solidFill>
                <a:schemeClr val="lt2"/>
              </a:solidFill>
              <a:latin typeface="Helvetica Neue"/>
              <a:ea typeface="Helvetica Neue"/>
              <a:cs typeface="Helvetica Neue"/>
              <a:sym typeface="Helvetica Neue"/>
            </a:endParaRPr>
          </a:p>
        </p:txBody>
      </p:sp>
      <p:pic>
        <p:nvPicPr>
          <p:cNvPr id="10" name="Google Shape;10;p1"/>
          <p:cNvPicPr preferRelativeResize="0"/>
          <p:nvPr/>
        </p:nvPicPr>
        <p:blipFill rotWithShape="1">
          <a:blip r:embed="rId58">
            <a:alphaModFix/>
          </a:blip>
          <a:srcRect/>
          <a:stretch/>
        </p:blipFill>
        <p:spPr>
          <a:xfrm>
            <a:off x="7792488" y="4764092"/>
            <a:ext cx="794982" cy="2776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5.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5.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55.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hyperlink" Target="https://www.23andme.com/idiopathic-pulmonary-fibrosis/" TargetMode="External"/><Relationship Id="rId2" Type="http://schemas.openxmlformats.org/officeDocument/2006/relationships/notesSlide" Target="../notesSlides/notesSlide22.xml"/><Relationship Id="rId1" Type="http://schemas.openxmlformats.org/officeDocument/2006/relationships/slideLayout" Target="../slideLayouts/slideLayout55.xml"/><Relationship Id="rId4" Type="http://schemas.openxmlformats.org/officeDocument/2006/relationships/hyperlink" Target="https://www.23andme.com/systemic-sclerosis-study/"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https://www.medrxiv.org/content/10.1101/2021.06.09.21258643v1"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8"/>
          <p:cNvSpPr txBox="1">
            <a:spLocks noGrp="1"/>
          </p:cNvSpPr>
          <p:nvPr>
            <p:ph type="ctrTitle"/>
          </p:nvPr>
        </p:nvSpPr>
        <p:spPr>
          <a:xfrm>
            <a:off x="335700" y="971200"/>
            <a:ext cx="8010300" cy="1823400"/>
          </a:xfrm>
          <a:prstGeom prst="rect">
            <a:avLst/>
          </a:prstGeom>
        </p:spPr>
        <p:txBody>
          <a:bodyPr spcFirstLastPara="1" wrap="square" lIns="68575" tIns="68575" rIns="68575" bIns="68575" anchor="b" anchorCtr="0">
            <a:noAutofit/>
          </a:bodyPr>
          <a:lstStyle/>
          <a:p>
            <a:pPr marL="0" lvl="0" indent="0" algn="l" rtl="0">
              <a:spcBef>
                <a:spcPts val="0"/>
              </a:spcBef>
              <a:spcAft>
                <a:spcPts val="0"/>
              </a:spcAft>
              <a:buClr>
                <a:schemeClr val="dk2"/>
              </a:buClr>
              <a:buSzPts val="1100"/>
              <a:buFont typeface="Arial"/>
              <a:buNone/>
            </a:pPr>
            <a:r>
              <a:rPr lang="en" sz="2700"/>
              <a:t>Novel genetic associations for rare diseases with GWAS and trans-ethnic analysis of self-reported medical data</a:t>
            </a:r>
            <a:endParaRPr sz="2700"/>
          </a:p>
          <a:p>
            <a:pPr marL="0" lvl="0" indent="0" algn="l" rtl="0">
              <a:spcBef>
                <a:spcPts val="0"/>
              </a:spcBef>
              <a:spcAft>
                <a:spcPts val="0"/>
              </a:spcAft>
              <a:buNone/>
            </a:pPr>
            <a:endParaRPr sz="3100"/>
          </a:p>
        </p:txBody>
      </p:sp>
      <p:sp>
        <p:nvSpPr>
          <p:cNvPr id="347" name="Google Shape;347;p58"/>
          <p:cNvSpPr txBox="1">
            <a:spLocks noGrp="1"/>
          </p:cNvSpPr>
          <p:nvPr>
            <p:ph type="subTitle" idx="1"/>
          </p:nvPr>
        </p:nvSpPr>
        <p:spPr>
          <a:xfrm>
            <a:off x="335702" y="2350692"/>
            <a:ext cx="8010300" cy="1241700"/>
          </a:xfrm>
          <a:prstGeom prst="rect">
            <a:avLst/>
          </a:prstGeom>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lt2"/>
              </a:buClr>
              <a:buSzPts val="2400"/>
              <a:buFont typeface="Arial"/>
              <a:buNone/>
            </a:pPr>
            <a:r>
              <a:rPr lang="en" sz="2400">
                <a:latin typeface="Avenir"/>
                <a:ea typeface="Avenir"/>
                <a:cs typeface="Avenir"/>
                <a:sym typeface="Avenir"/>
              </a:rPr>
              <a:t>Suyash Shringarpure</a:t>
            </a:r>
            <a:endParaRPr sz="2400">
              <a:latin typeface="Avenir"/>
              <a:ea typeface="Avenir"/>
              <a:cs typeface="Avenir"/>
              <a:sym typeface="Avenir"/>
            </a:endParaRPr>
          </a:p>
          <a:p>
            <a:pPr marL="0" lvl="0" indent="0" algn="l" rtl="0">
              <a:lnSpc>
                <a:spcPct val="100000"/>
              </a:lnSpc>
              <a:spcBef>
                <a:spcPts val="1000"/>
              </a:spcBef>
              <a:spcAft>
                <a:spcPts val="0"/>
              </a:spcAft>
              <a:buClr>
                <a:schemeClr val="lt2"/>
              </a:buClr>
              <a:buSzPts val="2400"/>
              <a:buFont typeface="Arial"/>
              <a:buNone/>
            </a:pPr>
            <a:r>
              <a:rPr lang="en" sz="2400">
                <a:latin typeface="Avenir"/>
                <a:ea typeface="Avenir"/>
                <a:cs typeface="Avenir"/>
                <a:sym typeface="Avenir"/>
              </a:rPr>
              <a:t>23andMe, Inc.</a:t>
            </a:r>
            <a:endParaRPr sz="2400">
              <a:latin typeface="Avenir"/>
              <a:ea typeface="Avenir"/>
              <a:cs typeface="Avenir"/>
              <a:sym typeface="Avenir"/>
            </a:endParaRPr>
          </a:p>
          <a:p>
            <a:pPr marL="0" lvl="0" indent="0" algn="l" rtl="0">
              <a:lnSpc>
                <a:spcPct val="100000"/>
              </a:lnSpc>
              <a:spcBef>
                <a:spcPts val="1000"/>
              </a:spcBef>
              <a:spcAft>
                <a:spcPts val="1000"/>
              </a:spcAft>
              <a:buClr>
                <a:schemeClr val="lt2"/>
              </a:buClr>
              <a:buSzPts val="2400"/>
              <a:buFont typeface="Arial"/>
              <a:buNone/>
            </a:pPr>
            <a:r>
              <a:rPr lang="en">
                <a:solidFill>
                  <a:srgbClr val="666666"/>
                </a:solidFill>
                <a:latin typeface="Avenir"/>
                <a:ea typeface="Avenir"/>
                <a:cs typeface="Avenir"/>
                <a:sym typeface="Avenir"/>
              </a:rPr>
              <a:t>National Press Foundation, Sep 14,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6"/>
          <p:cNvSpPr txBox="1">
            <a:spLocks noGrp="1"/>
          </p:cNvSpPr>
          <p:nvPr>
            <p:ph type="body" idx="1"/>
          </p:nvPr>
        </p:nvSpPr>
        <p:spPr>
          <a:xfrm>
            <a:off x="703691" y="1258419"/>
            <a:ext cx="7814100" cy="26268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2"/>
              </a:buClr>
              <a:buSzPts val="2100"/>
              <a:buFont typeface="Arial"/>
              <a:buNone/>
            </a:pPr>
            <a:r>
              <a:rPr lang="en" sz="2100" b="1" i="0" u="none" strike="noStrike" cap="none" dirty="0">
                <a:solidFill>
                  <a:srgbClr val="D72367"/>
                </a:solidFill>
                <a:latin typeface="Helvetica Neue"/>
                <a:ea typeface="Helvetica Neue"/>
                <a:cs typeface="Helvetica Neue"/>
                <a:sym typeface="Helvetica Neue"/>
              </a:rPr>
              <a:t>Opt-in</a:t>
            </a:r>
            <a:endParaRPr dirty="0"/>
          </a:p>
          <a:p>
            <a:pPr marL="0" marR="0" lvl="0" indent="0" algn="l" rtl="0">
              <a:lnSpc>
                <a:spcPct val="90000"/>
              </a:lnSpc>
              <a:spcBef>
                <a:spcPts val="800"/>
              </a:spcBef>
              <a:spcAft>
                <a:spcPts val="0"/>
              </a:spcAft>
              <a:buClr>
                <a:schemeClr val="lt2"/>
              </a:buClr>
              <a:buSzPts val="2100"/>
              <a:buFont typeface="Arial"/>
              <a:buNone/>
            </a:pPr>
            <a:r>
              <a:rPr lang="en" sz="2100" b="1" i="0" u="none" strike="noStrike" cap="none" dirty="0">
                <a:solidFill>
                  <a:srgbClr val="D72367"/>
                </a:solidFill>
                <a:latin typeface="Helvetica Neue"/>
                <a:ea typeface="Helvetica Neue"/>
                <a:cs typeface="Helvetica Neue"/>
                <a:sym typeface="Helvetica Neue"/>
              </a:rPr>
              <a:t>IRB-approved</a:t>
            </a:r>
            <a:r>
              <a:rPr lang="en" sz="2100" b="0" i="0" u="none" strike="noStrike" cap="none" dirty="0">
                <a:solidFill>
                  <a:schemeClr val="lt2"/>
                </a:solidFill>
                <a:latin typeface="Helvetica Neue"/>
                <a:ea typeface="Helvetica Neue"/>
                <a:cs typeface="Helvetica Neue"/>
                <a:sym typeface="Helvetica Neue"/>
              </a:rPr>
              <a:t> protocol and consent form</a:t>
            </a:r>
            <a:endParaRPr dirty="0"/>
          </a:p>
          <a:p>
            <a:pPr marL="0" marR="0" lvl="0" indent="0" algn="l" rtl="0">
              <a:lnSpc>
                <a:spcPct val="90000"/>
              </a:lnSpc>
              <a:spcBef>
                <a:spcPts val="800"/>
              </a:spcBef>
              <a:spcAft>
                <a:spcPts val="0"/>
              </a:spcAft>
              <a:buClr>
                <a:schemeClr val="lt2"/>
              </a:buClr>
              <a:buSzPts val="2100"/>
              <a:buFont typeface="Arial"/>
              <a:buNone/>
            </a:pPr>
            <a:r>
              <a:rPr lang="en" sz="2100" b="0" i="0" u="none" strike="noStrike" cap="none" dirty="0">
                <a:solidFill>
                  <a:schemeClr val="lt2"/>
                </a:solidFill>
                <a:latin typeface="Helvetica Neue"/>
                <a:ea typeface="Helvetica Neue"/>
                <a:cs typeface="Helvetica Neue"/>
                <a:sym typeface="Helvetica Neue"/>
              </a:rPr>
              <a:t>Broad protocol and consent – </a:t>
            </a:r>
            <a:r>
              <a:rPr lang="en" sz="2100" b="1" i="0" u="none" strike="noStrike" cap="none" dirty="0">
                <a:solidFill>
                  <a:srgbClr val="D72367"/>
                </a:solidFill>
                <a:latin typeface="Helvetica Neue"/>
                <a:ea typeface="Helvetica Neue"/>
                <a:cs typeface="Helvetica Neue"/>
                <a:sym typeface="Helvetica Neue"/>
              </a:rPr>
              <a:t>not phenotype specific</a:t>
            </a:r>
            <a:endParaRPr dirty="0"/>
          </a:p>
          <a:p>
            <a:pPr marL="0" marR="0" lvl="0" indent="0" algn="l" rtl="0">
              <a:lnSpc>
                <a:spcPct val="90000"/>
              </a:lnSpc>
              <a:spcBef>
                <a:spcPts val="800"/>
              </a:spcBef>
              <a:spcAft>
                <a:spcPts val="0"/>
              </a:spcAft>
              <a:buClr>
                <a:schemeClr val="lt2"/>
              </a:buClr>
              <a:buSzPts val="2100"/>
              <a:buFont typeface="Arial"/>
              <a:buNone/>
            </a:pPr>
            <a:r>
              <a:rPr lang="en" dirty="0"/>
              <a:t>Research participants</a:t>
            </a:r>
            <a:r>
              <a:rPr lang="en" sz="2100" b="0" i="0" u="none" strike="noStrike" cap="none" dirty="0">
                <a:solidFill>
                  <a:schemeClr val="lt2"/>
                </a:solidFill>
                <a:latin typeface="Helvetica Neue"/>
                <a:ea typeface="Helvetica Neue"/>
                <a:cs typeface="Helvetica Neue"/>
                <a:sym typeface="Helvetica Neue"/>
              </a:rPr>
              <a:t> can </a:t>
            </a:r>
            <a:r>
              <a:rPr lang="en" sz="2100" b="1" i="0" u="none" strike="noStrike" cap="none" dirty="0">
                <a:solidFill>
                  <a:srgbClr val="D72367"/>
                </a:solidFill>
                <a:latin typeface="Helvetica Neue"/>
                <a:ea typeface="Helvetica Neue"/>
                <a:cs typeface="Helvetica Neue"/>
                <a:sym typeface="Helvetica Neue"/>
              </a:rPr>
              <a:t>cease participation </a:t>
            </a:r>
            <a:r>
              <a:rPr lang="en" sz="2100" b="0" i="0" u="none" strike="noStrike" cap="none" dirty="0">
                <a:solidFill>
                  <a:schemeClr val="lt2"/>
                </a:solidFill>
                <a:latin typeface="Helvetica Neue"/>
                <a:ea typeface="Helvetica Neue"/>
                <a:cs typeface="Helvetica Neue"/>
                <a:sym typeface="Helvetica Neue"/>
              </a:rPr>
              <a:t>at any time</a:t>
            </a:r>
            <a:endParaRPr dirty="0"/>
          </a:p>
          <a:p>
            <a:pPr marL="0" marR="0" lvl="0" indent="0" algn="l" rtl="0">
              <a:lnSpc>
                <a:spcPct val="90000"/>
              </a:lnSpc>
              <a:spcBef>
                <a:spcPts val="800"/>
              </a:spcBef>
              <a:spcAft>
                <a:spcPts val="0"/>
              </a:spcAft>
              <a:buClr>
                <a:schemeClr val="lt2"/>
              </a:buClr>
              <a:buSzPts val="2100"/>
              <a:buFont typeface="Arial"/>
              <a:buNone/>
            </a:pPr>
            <a:r>
              <a:rPr lang="en" sz="2100" b="0" i="0" u="none" strike="noStrike" cap="none" dirty="0">
                <a:solidFill>
                  <a:schemeClr val="lt2"/>
                </a:solidFill>
                <a:latin typeface="Helvetica Neue"/>
                <a:ea typeface="Helvetica Neue"/>
                <a:cs typeface="Helvetica Neue"/>
                <a:sym typeface="Helvetica Neue"/>
              </a:rPr>
              <a:t>Data is </a:t>
            </a:r>
            <a:r>
              <a:rPr lang="en" sz="2100" b="1" i="0" u="none" strike="noStrike" cap="none" dirty="0">
                <a:solidFill>
                  <a:srgbClr val="D72367"/>
                </a:solidFill>
                <a:latin typeface="Helvetica Neue"/>
                <a:ea typeface="Helvetica Neue"/>
                <a:cs typeface="Helvetica Neue"/>
                <a:sym typeface="Helvetica Neue"/>
              </a:rPr>
              <a:t>aggregated and anonymized</a:t>
            </a:r>
            <a:endParaRPr dirty="0"/>
          </a:p>
          <a:p>
            <a:pPr marL="0" marR="0" lvl="0" indent="0" algn="l" rtl="0">
              <a:lnSpc>
                <a:spcPct val="90000"/>
              </a:lnSpc>
              <a:spcBef>
                <a:spcPts val="800"/>
              </a:spcBef>
              <a:spcAft>
                <a:spcPts val="0"/>
              </a:spcAft>
              <a:buClr>
                <a:schemeClr val="lt2"/>
              </a:buClr>
              <a:buSzPts val="2100"/>
              <a:buFont typeface="Arial"/>
              <a:buNone/>
            </a:pPr>
            <a:endParaRPr sz="2100" b="0" i="0" u="none" strike="noStrike" cap="none" dirty="0">
              <a:solidFill>
                <a:schemeClr val="lt2"/>
              </a:solidFill>
              <a:latin typeface="Helvetica Neue"/>
              <a:ea typeface="Helvetica Neue"/>
              <a:cs typeface="Helvetica Neue"/>
              <a:sym typeface="Helvetica Neue"/>
            </a:endParaRPr>
          </a:p>
        </p:txBody>
      </p:sp>
      <p:sp>
        <p:nvSpPr>
          <p:cNvPr id="414" name="Google Shape;414;p66"/>
          <p:cNvSpPr txBox="1">
            <a:spLocks noGrp="1"/>
          </p:cNvSpPr>
          <p:nvPr>
            <p:ph type="title"/>
          </p:nvPr>
        </p:nvSpPr>
        <p:spPr>
          <a:xfrm>
            <a:off x="342700" y="439931"/>
            <a:ext cx="8172300" cy="579300"/>
          </a:xfrm>
          <a:prstGeom prst="rect">
            <a:avLst/>
          </a:prstGeom>
          <a:noFill/>
          <a:ln>
            <a:noFill/>
          </a:ln>
        </p:spPr>
        <p:txBody>
          <a:bodyPr spcFirstLastPara="1" wrap="square" lIns="68575" tIns="34275" rIns="68575" bIns="34275" anchor="t" anchorCtr="0">
            <a:noAutofit/>
          </a:bodyPr>
          <a:lstStyle/>
          <a:p>
            <a:pPr lvl="0"/>
            <a:r>
              <a:rPr lang="en" dirty="0">
                <a:solidFill>
                  <a:srgbClr val="78BE20"/>
                </a:solidFill>
              </a:rPr>
              <a:t>23andMe Research</a:t>
            </a:r>
            <a:endParaRPr sz="3000" b="1" i="0" u="none" strike="noStrike" cap="none" dirty="0">
              <a:solidFill>
                <a:schemeClr val="dk1"/>
              </a:solidFill>
              <a:latin typeface="Helvetica Neue"/>
              <a:ea typeface="Helvetica Neue"/>
              <a:cs typeface="Helvetica Neue"/>
              <a:sym typeface="Helvetica Neue"/>
            </a:endParaRPr>
          </a:p>
        </p:txBody>
      </p:sp>
      <p:pic>
        <p:nvPicPr>
          <p:cNvPr id="415" name="Google Shape;415;p66" descr="checkmark.png"/>
          <p:cNvPicPr preferRelativeResize="0"/>
          <p:nvPr/>
        </p:nvPicPr>
        <p:blipFill rotWithShape="1">
          <a:blip r:embed="rId3">
            <a:alphaModFix/>
          </a:blip>
          <a:srcRect/>
          <a:stretch/>
        </p:blipFill>
        <p:spPr>
          <a:xfrm>
            <a:off x="434605" y="1346373"/>
            <a:ext cx="172963" cy="160640"/>
          </a:xfrm>
          <a:prstGeom prst="rect">
            <a:avLst/>
          </a:prstGeom>
          <a:noFill/>
          <a:ln>
            <a:noFill/>
          </a:ln>
        </p:spPr>
      </p:pic>
      <p:pic>
        <p:nvPicPr>
          <p:cNvPr id="416" name="Google Shape;416;p66" descr="checkmark.png"/>
          <p:cNvPicPr preferRelativeResize="0"/>
          <p:nvPr/>
        </p:nvPicPr>
        <p:blipFill rotWithShape="1">
          <a:blip r:embed="rId3">
            <a:alphaModFix/>
          </a:blip>
          <a:srcRect/>
          <a:stretch/>
        </p:blipFill>
        <p:spPr>
          <a:xfrm>
            <a:off x="434605" y="1739963"/>
            <a:ext cx="172963" cy="160640"/>
          </a:xfrm>
          <a:prstGeom prst="rect">
            <a:avLst/>
          </a:prstGeom>
          <a:noFill/>
          <a:ln>
            <a:noFill/>
          </a:ln>
        </p:spPr>
      </p:pic>
      <p:pic>
        <p:nvPicPr>
          <p:cNvPr id="417" name="Google Shape;417;p66" descr="checkmark.png"/>
          <p:cNvPicPr preferRelativeResize="0"/>
          <p:nvPr/>
        </p:nvPicPr>
        <p:blipFill rotWithShape="1">
          <a:blip r:embed="rId3">
            <a:alphaModFix/>
          </a:blip>
          <a:srcRect/>
          <a:stretch/>
        </p:blipFill>
        <p:spPr>
          <a:xfrm>
            <a:off x="434605" y="2117645"/>
            <a:ext cx="172963" cy="160640"/>
          </a:xfrm>
          <a:prstGeom prst="rect">
            <a:avLst/>
          </a:prstGeom>
          <a:noFill/>
          <a:ln>
            <a:noFill/>
          </a:ln>
        </p:spPr>
      </p:pic>
      <p:pic>
        <p:nvPicPr>
          <p:cNvPr id="418" name="Google Shape;418;p66" descr="checkmark.png"/>
          <p:cNvPicPr preferRelativeResize="0"/>
          <p:nvPr/>
        </p:nvPicPr>
        <p:blipFill rotWithShape="1">
          <a:blip r:embed="rId3">
            <a:alphaModFix/>
          </a:blip>
          <a:srcRect/>
          <a:stretch/>
        </p:blipFill>
        <p:spPr>
          <a:xfrm>
            <a:off x="434605" y="2492582"/>
            <a:ext cx="172963" cy="160640"/>
          </a:xfrm>
          <a:prstGeom prst="rect">
            <a:avLst/>
          </a:prstGeom>
          <a:noFill/>
          <a:ln>
            <a:noFill/>
          </a:ln>
        </p:spPr>
      </p:pic>
      <p:pic>
        <p:nvPicPr>
          <p:cNvPr id="419" name="Google Shape;419;p66" descr="checkmark.png"/>
          <p:cNvPicPr preferRelativeResize="0"/>
          <p:nvPr/>
        </p:nvPicPr>
        <p:blipFill rotWithShape="1">
          <a:blip r:embed="rId3">
            <a:alphaModFix/>
          </a:blip>
          <a:srcRect/>
          <a:stretch/>
        </p:blipFill>
        <p:spPr>
          <a:xfrm>
            <a:off x="434605" y="2875740"/>
            <a:ext cx="172963" cy="1606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67" descr="C:\_Projects\Daily Projects\100416\P14754\PNgs\multiple-13.png"/>
          <p:cNvPicPr preferRelativeResize="0"/>
          <p:nvPr/>
        </p:nvPicPr>
        <p:blipFill rotWithShape="1">
          <a:blip r:embed="rId3">
            <a:alphaModFix/>
          </a:blip>
          <a:srcRect/>
          <a:stretch/>
        </p:blipFill>
        <p:spPr>
          <a:xfrm>
            <a:off x="1801102" y="1588159"/>
            <a:ext cx="1607400" cy="1590900"/>
          </a:xfrm>
          <a:prstGeom prst="ellipse">
            <a:avLst/>
          </a:prstGeom>
          <a:noFill/>
          <a:ln>
            <a:noFill/>
          </a:ln>
        </p:spPr>
      </p:pic>
      <p:sp>
        <p:nvSpPr>
          <p:cNvPr id="426" name="Google Shape;426;p67"/>
          <p:cNvSpPr/>
          <p:nvPr/>
        </p:nvSpPr>
        <p:spPr>
          <a:xfrm>
            <a:off x="3770992" y="1586158"/>
            <a:ext cx="1590900" cy="15909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elvetica Neue"/>
              <a:ea typeface="Helvetica Neue"/>
              <a:cs typeface="Helvetica Neue"/>
              <a:sym typeface="Helvetica Neue"/>
            </a:endParaRPr>
          </a:p>
        </p:txBody>
      </p:sp>
      <p:pic>
        <p:nvPicPr>
          <p:cNvPr id="427" name="Google Shape;427;p67" descr="C:\_Projects\Daily Projects\100416\P14754\PNgs\multiple-13-13.png"/>
          <p:cNvPicPr preferRelativeResize="0"/>
          <p:nvPr/>
        </p:nvPicPr>
        <p:blipFill rotWithShape="1">
          <a:blip r:embed="rId4">
            <a:alphaModFix/>
          </a:blip>
          <a:srcRect/>
          <a:stretch/>
        </p:blipFill>
        <p:spPr>
          <a:xfrm>
            <a:off x="4048598" y="1856620"/>
            <a:ext cx="1035843" cy="1050131"/>
          </a:xfrm>
          <a:prstGeom prst="rect">
            <a:avLst/>
          </a:prstGeom>
          <a:noFill/>
          <a:ln>
            <a:noFill/>
          </a:ln>
        </p:spPr>
      </p:pic>
      <p:sp>
        <p:nvSpPr>
          <p:cNvPr id="428" name="Google Shape;428;p67"/>
          <p:cNvSpPr txBox="1"/>
          <p:nvPr/>
        </p:nvSpPr>
        <p:spPr>
          <a:xfrm>
            <a:off x="1837016" y="3445359"/>
            <a:ext cx="1535700" cy="5679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None/>
            </a:pPr>
            <a:r>
              <a:rPr lang="en" sz="1800" b="1">
                <a:solidFill>
                  <a:schemeClr val="lt2"/>
                </a:solidFill>
                <a:latin typeface="Helvetica Neue"/>
                <a:ea typeface="Helvetica Neue"/>
                <a:cs typeface="Helvetica Neue"/>
                <a:sym typeface="Helvetica Neue"/>
              </a:rPr>
              <a:t>Participation</a:t>
            </a:r>
            <a:br>
              <a:rPr lang="en" sz="1800" b="1">
                <a:solidFill>
                  <a:schemeClr val="lt2"/>
                </a:solidFill>
                <a:latin typeface="Helvetica Neue"/>
                <a:ea typeface="Helvetica Neue"/>
                <a:cs typeface="Helvetica Neue"/>
                <a:sym typeface="Helvetica Neue"/>
              </a:rPr>
            </a:br>
            <a:r>
              <a:rPr lang="en" sz="1800" b="1">
                <a:solidFill>
                  <a:schemeClr val="lt2"/>
                </a:solidFill>
                <a:latin typeface="Helvetica Neue"/>
                <a:ea typeface="Helvetica Neue"/>
                <a:cs typeface="Helvetica Neue"/>
                <a:sym typeface="Helvetica Neue"/>
              </a:rPr>
              <a:t>is easy</a:t>
            </a:r>
            <a:endParaRPr sz="1100"/>
          </a:p>
        </p:txBody>
      </p:sp>
      <p:sp>
        <p:nvSpPr>
          <p:cNvPr id="429" name="Google Shape;429;p67"/>
          <p:cNvSpPr txBox="1"/>
          <p:nvPr/>
        </p:nvSpPr>
        <p:spPr>
          <a:xfrm>
            <a:off x="3824008" y="3445359"/>
            <a:ext cx="1485000" cy="5679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None/>
            </a:pPr>
            <a:r>
              <a:rPr lang="en" sz="1800" b="1">
                <a:solidFill>
                  <a:schemeClr val="lt2"/>
                </a:solidFill>
                <a:latin typeface="Helvetica Neue"/>
                <a:ea typeface="Helvetica Neue"/>
                <a:cs typeface="Helvetica Neue"/>
                <a:sym typeface="Helvetica Neue"/>
              </a:rPr>
              <a:t>Geography</a:t>
            </a:r>
            <a:br>
              <a:rPr lang="en" sz="1800" b="1">
                <a:solidFill>
                  <a:schemeClr val="lt2"/>
                </a:solidFill>
                <a:latin typeface="Helvetica Neue"/>
                <a:ea typeface="Helvetica Neue"/>
                <a:cs typeface="Helvetica Neue"/>
                <a:sym typeface="Helvetica Neue"/>
              </a:rPr>
            </a:br>
            <a:r>
              <a:rPr lang="en" sz="1800" b="1">
                <a:solidFill>
                  <a:schemeClr val="lt2"/>
                </a:solidFill>
                <a:latin typeface="Helvetica Neue"/>
                <a:ea typeface="Helvetica Neue"/>
                <a:cs typeface="Helvetica Neue"/>
                <a:sym typeface="Helvetica Neue"/>
              </a:rPr>
              <a:t>not a barrier</a:t>
            </a:r>
            <a:endParaRPr sz="1100"/>
          </a:p>
        </p:txBody>
      </p:sp>
      <p:sp>
        <p:nvSpPr>
          <p:cNvPr id="430" name="Google Shape;430;p67"/>
          <p:cNvSpPr txBox="1"/>
          <p:nvPr/>
        </p:nvSpPr>
        <p:spPr>
          <a:xfrm>
            <a:off x="5589514" y="3445359"/>
            <a:ext cx="1893900" cy="5679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None/>
            </a:pPr>
            <a:r>
              <a:rPr lang="en" sz="1800" b="1">
                <a:solidFill>
                  <a:schemeClr val="lt2"/>
                </a:solidFill>
                <a:latin typeface="Helvetica Neue"/>
                <a:ea typeface="Helvetica Neue"/>
                <a:cs typeface="Helvetica Neue"/>
                <a:sym typeface="Helvetica Neue"/>
              </a:rPr>
              <a:t>Everyone in</a:t>
            </a:r>
            <a:br>
              <a:rPr lang="en" sz="1800" b="1">
                <a:solidFill>
                  <a:schemeClr val="lt2"/>
                </a:solidFill>
                <a:latin typeface="Helvetica Neue"/>
                <a:ea typeface="Helvetica Neue"/>
                <a:cs typeface="Helvetica Neue"/>
                <a:sym typeface="Helvetica Neue"/>
              </a:rPr>
            </a:br>
            <a:r>
              <a:rPr lang="en" sz="1800" b="1">
                <a:solidFill>
                  <a:schemeClr val="lt2"/>
                </a:solidFill>
                <a:latin typeface="Helvetica Neue"/>
                <a:ea typeface="Helvetica Neue"/>
                <a:cs typeface="Helvetica Neue"/>
                <a:sym typeface="Helvetica Neue"/>
              </a:rPr>
              <a:t>multiple studies</a:t>
            </a:r>
            <a:endParaRPr sz="1100"/>
          </a:p>
        </p:txBody>
      </p:sp>
      <p:grpSp>
        <p:nvGrpSpPr>
          <p:cNvPr id="431" name="Google Shape;431;p67"/>
          <p:cNvGrpSpPr/>
          <p:nvPr/>
        </p:nvGrpSpPr>
        <p:grpSpPr>
          <a:xfrm>
            <a:off x="5724574" y="1584114"/>
            <a:ext cx="1590978" cy="1590978"/>
            <a:chOff x="1056640" y="2343549"/>
            <a:chExt cx="2656500" cy="2656500"/>
          </a:xfrm>
        </p:grpSpPr>
        <p:sp>
          <p:nvSpPr>
            <p:cNvPr id="432" name="Google Shape;432;p67"/>
            <p:cNvSpPr/>
            <p:nvPr/>
          </p:nvSpPr>
          <p:spPr>
            <a:xfrm>
              <a:off x="1056640" y="2343549"/>
              <a:ext cx="2656500" cy="2656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elvetica Neue"/>
                <a:ea typeface="Helvetica Neue"/>
                <a:cs typeface="Helvetica Neue"/>
                <a:sym typeface="Helvetica Neue"/>
              </a:endParaRPr>
            </a:p>
          </p:txBody>
        </p:sp>
        <p:pic>
          <p:nvPicPr>
            <p:cNvPr id="433" name="Google Shape;433;p67" descr="Consumers.png"/>
            <p:cNvPicPr preferRelativeResize="0"/>
            <p:nvPr/>
          </p:nvPicPr>
          <p:blipFill rotWithShape="1">
            <a:blip r:embed="rId5">
              <a:alphaModFix/>
            </a:blip>
            <a:srcRect/>
            <a:stretch/>
          </p:blipFill>
          <p:spPr>
            <a:xfrm>
              <a:off x="1711504" y="2932159"/>
              <a:ext cx="1346821" cy="1479329"/>
            </a:xfrm>
            <a:prstGeom prst="rect">
              <a:avLst/>
            </a:prstGeom>
            <a:noFill/>
            <a:ln>
              <a:noFill/>
            </a:ln>
          </p:spPr>
        </p:pic>
      </p:grpSp>
      <p:sp>
        <p:nvSpPr>
          <p:cNvPr id="434" name="Google Shape;434;p67"/>
          <p:cNvSpPr txBox="1">
            <a:spLocks noGrp="1"/>
          </p:cNvSpPr>
          <p:nvPr>
            <p:ph type="title"/>
          </p:nvPr>
        </p:nvSpPr>
        <p:spPr>
          <a:xfrm>
            <a:off x="342701" y="439929"/>
            <a:ext cx="7930790" cy="985200"/>
          </a:xfrm>
          <a:prstGeom prst="rect">
            <a:avLst/>
          </a:prstGeom>
          <a:noFill/>
          <a:ln>
            <a:noFill/>
          </a:ln>
        </p:spPr>
        <p:txBody>
          <a:bodyPr spcFirstLastPara="1" wrap="square" lIns="68575" tIns="34275" rIns="68575" bIns="34275" anchor="t" anchorCtr="0">
            <a:noAutofit/>
          </a:bodyPr>
          <a:lstStyle/>
          <a:p>
            <a:pPr lvl="0"/>
            <a:r>
              <a:rPr lang="en" dirty="0">
                <a:solidFill>
                  <a:srgbClr val="78BE20"/>
                </a:solidFill>
              </a:rPr>
              <a:t>Advantages of online research</a:t>
            </a:r>
            <a:endParaRPr sz="3000" b="1"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34" name="Google Shape;434;p67"/>
          <p:cNvSpPr txBox="1">
            <a:spLocks noGrp="1"/>
          </p:cNvSpPr>
          <p:nvPr>
            <p:ph type="title"/>
          </p:nvPr>
        </p:nvSpPr>
        <p:spPr>
          <a:xfrm>
            <a:off x="342701" y="439929"/>
            <a:ext cx="7930790" cy="985200"/>
          </a:xfrm>
          <a:prstGeom prst="rect">
            <a:avLst/>
          </a:prstGeom>
          <a:noFill/>
          <a:ln>
            <a:noFill/>
          </a:ln>
        </p:spPr>
        <p:txBody>
          <a:bodyPr spcFirstLastPara="1" wrap="square" lIns="68575" tIns="34275" rIns="68575" bIns="34275" anchor="t" anchorCtr="0">
            <a:noAutofit/>
          </a:bodyPr>
          <a:lstStyle/>
          <a:p>
            <a:pPr lvl="0"/>
            <a:r>
              <a:rPr lang="en" dirty="0">
                <a:solidFill>
                  <a:srgbClr val="78BE20"/>
                </a:solidFill>
              </a:rPr>
              <a:t>Studying diseases using self-reported data</a:t>
            </a:r>
            <a:endParaRPr sz="3000" b="1" i="0" u="none" strike="noStrike" cap="none" dirty="0">
              <a:solidFill>
                <a:schemeClr val="dk1"/>
              </a:solidFill>
              <a:latin typeface="Helvetica Neue"/>
              <a:ea typeface="Helvetica Neue"/>
              <a:cs typeface="Helvetica Neue"/>
              <a:sym typeface="Helvetica Neue"/>
            </a:endParaRPr>
          </a:p>
        </p:txBody>
      </p:sp>
      <p:sp>
        <p:nvSpPr>
          <p:cNvPr id="2" name="Rectangle 1">
            <a:extLst>
              <a:ext uri="{FF2B5EF4-FFF2-40B4-BE49-F238E27FC236}">
                <a16:creationId xmlns:a16="http://schemas.microsoft.com/office/drawing/2014/main" id="{259E1549-22B1-3147-93EE-7B61AEFE79BA}"/>
              </a:ext>
            </a:extLst>
          </p:cNvPr>
          <p:cNvSpPr>
            <a:spLocks noChangeArrowheads="1"/>
          </p:cNvSpPr>
          <p:nvPr/>
        </p:nvSpPr>
        <p:spPr bwMode="auto">
          <a:xfrm>
            <a:off x="304421" y="1194231"/>
            <a:ext cx="2739320"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br>
              <a:rPr kumimoji="0" lang="en-US" altLang="en-US" sz="339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CE0F69"/>
                </a:solidFill>
                <a:effectLst/>
                <a:latin typeface="Arial" panose="020B0604020202020204" pitchFamily="34" charset="0"/>
              </a:rPr>
              <a:t>~39k cases, versus 50k controls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ncomms10448-f1.jpg">
            <a:extLst>
              <a:ext uri="{FF2B5EF4-FFF2-40B4-BE49-F238E27FC236}">
                <a16:creationId xmlns:a16="http://schemas.microsoft.com/office/drawing/2014/main" id="{1707BE8C-C5A1-C149-8316-70FE479DF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23" y="932529"/>
            <a:ext cx="4397137" cy="2013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16DusWpPMRW0X-pG1LiyGiE4d2nBmPyAZ0FBaa6UwhCh7H43U8-LN16KGNmzdsZDqXj5hTy2Myoj9xC-Wb3LIG-Nv-QBGL9E4yTZiycyC-BC5Ef4N_YQBYVMP6IQQucSz3lr_WSEY8Y=s0">
            <a:extLst>
              <a:ext uri="{FF2B5EF4-FFF2-40B4-BE49-F238E27FC236}">
                <a16:creationId xmlns:a16="http://schemas.microsoft.com/office/drawing/2014/main" id="{29A01E2C-2E56-144E-8845-35D11122D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5188" y="2945905"/>
            <a:ext cx="4564686" cy="2106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E0A1F50-3011-7E42-9072-C9E36369BF3D}"/>
              </a:ext>
            </a:extLst>
          </p:cNvPr>
          <p:cNvSpPr/>
          <p:nvPr/>
        </p:nvSpPr>
        <p:spPr>
          <a:xfrm>
            <a:off x="304421" y="3725896"/>
            <a:ext cx="4572000" cy="738664"/>
          </a:xfrm>
          <a:prstGeom prst="rect">
            <a:avLst/>
          </a:prstGeom>
        </p:spPr>
        <p:txBody>
          <a:bodyPr>
            <a:spAutoFit/>
          </a:bodyPr>
          <a:lstStyle/>
          <a:p>
            <a:r>
              <a:rPr lang="en-US" b="1" dirty="0">
                <a:solidFill>
                  <a:srgbClr val="CE0F69"/>
                </a:solidFill>
                <a:latin typeface="Arial" panose="020B0604020202020204" pitchFamily="34" charset="0"/>
              </a:rPr>
              <a:t>~250k cases versus ~220k controls</a:t>
            </a:r>
            <a:endParaRPr lang="en-US" dirty="0"/>
          </a:p>
          <a:p>
            <a:br>
              <a:rPr lang="en-US" dirty="0"/>
            </a:br>
            <a:endParaRPr lang="en-US" dirty="0"/>
          </a:p>
        </p:txBody>
      </p:sp>
    </p:spTree>
    <p:extLst>
      <p:ext uri="{BB962C8B-B14F-4D97-AF65-F5344CB8AC3E}">
        <p14:creationId xmlns:p14="http://schemas.microsoft.com/office/powerpoint/2010/main" val="269133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8"/>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dirty="0">
                <a:solidFill>
                  <a:srgbClr val="78BE20"/>
                </a:solidFill>
              </a:rPr>
              <a:t>The 23andMe cohort is well-suited for study of rare diseases</a:t>
            </a:r>
            <a:endParaRPr dirty="0">
              <a:solidFill>
                <a:srgbClr val="78BE20"/>
              </a:solidFill>
            </a:endParaRPr>
          </a:p>
        </p:txBody>
      </p:sp>
      <p:sp>
        <p:nvSpPr>
          <p:cNvPr id="440" name="Google Shape;440;p68"/>
          <p:cNvSpPr/>
          <p:nvPr/>
        </p:nvSpPr>
        <p:spPr>
          <a:xfrm>
            <a:off x="104515" y="1515008"/>
            <a:ext cx="2868300" cy="2868300"/>
          </a:xfrm>
          <a:prstGeom prst="ellipse">
            <a:avLst/>
          </a:prstGeom>
          <a:solidFill>
            <a:srgbClr val="FDFBFB"/>
          </a:solidFill>
          <a:ln w="9525" cap="flat" cmpd="sng">
            <a:solidFill>
              <a:srgbClr val="CE0F6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endParaRPr sz="8800" b="1">
              <a:solidFill>
                <a:srgbClr val="CE0F69"/>
              </a:solidFill>
              <a:latin typeface="Helvetica Neue"/>
              <a:ea typeface="Helvetica Neue"/>
              <a:cs typeface="Helvetica Neue"/>
              <a:sym typeface="Helvetica Neue"/>
            </a:endParaRPr>
          </a:p>
        </p:txBody>
      </p:sp>
      <p:sp>
        <p:nvSpPr>
          <p:cNvPr id="441" name="Google Shape;441;p68"/>
          <p:cNvSpPr/>
          <p:nvPr/>
        </p:nvSpPr>
        <p:spPr>
          <a:xfrm>
            <a:off x="-304757" y="1978120"/>
            <a:ext cx="3534600" cy="1332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 sz="6400" b="1">
                <a:solidFill>
                  <a:srgbClr val="CE0F69"/>
                </a:solidFill>
                <a:latin typeface="Helvetica Neue"/>
                <a:ea typeface="Helvetica Neue"/>
                <a:cs typeface="Helvetica Neue"/>
                <a:sym typeface="Helvetica Neue"/>
              </a:rPr>
              <a:t>11M+</a:t>
            </a:r>
            <a:endParaRPr sz="6400"/>
          </a:p>
          <a:p>
            <a:pPr marL="0" marR="0" lvl="2" indent="0" algn="ctr" rtl="0">
              <a:lnSpc>
                <a:spcPct val="90000"/>
              </a:lnSpc>
              <a:spcBef>
                <a:spcPts val="500"/>
              </a:spcBef>
              <a:spcAft>
                <a:spcPts val="0"/>
              </a:spcAft>
              <a:buNone/>
            </a:pPr>
            <a:endParaRPr sz="2000" b="1" i="0" u="none" strike="noStrike" cap="none">
              <a:solidFill>
                <a:srgbClr val="CE0F69"/>
              </a:solidFill>
              <a:latin typeface="Helvetica Neue"/>
              <a:ea typeface="Helvetica Neue"/>
              <a:cs typeface="Helvetica Neue"/>
              <a:sym typeface="Helvetica Neue"/>
            </a:endParaRPr>
          </a:p>
          <a:p>
            <a:pPr marL="0" marR="0" lvl="3" indent="0" algn="ctr" rtl="0">
              <a:lnSpc>
                <a:spcPct val="90000"/>
              </a:lnSpc>
              <a:spcBef>
                <a:spcPts val="500"/>
              </a:spcBef>
              <a:spcAft>
                <a:spcPts val="0"/>
              </a:spcAft>
              <a:buNone/>
            </a:pPr>
            <a:r>
              <a:rPr lang="en" sz="2400" b="1">
                <a:solidFill>
                  <a:srgbClr val="55575C"/>
                </a:solidFill>
                <a:latin typeface="Helvetica Neue"/>
                <a:ea typeface="Helvetica Neue"/>
                <a:cs typeface="Helvetica Neue"/>
                <a:sym typeface="Helvetica Neue"/>
              </a:rPr>
              <a:t>genotyped </a:t>
            </a:r>
            <a:endParaRPr sz="2400" b="1">
              <a:solidFill>
                <a:srgbClr val="55575C"/>
              </a:solidFill>
              <a:latin typeface="Helvetica Neue"/>
              <a:ea typeface="Helvetica Neue"/>
              <a:cs typeface="Helvetica Neue"/>
              <a:sym typeface="Helvetica Neue"/>
            </a:endParaRPr>
          </a:p>
          <a:p>
            <a:pPr marL="0" marR="0" lvl="3" indent="0" algn="ctr" rtl="0">
              <a:lnSpc>
                <a:spcPct val="90000"/>
              </a:lnSpc>
              <a:spcBef>
                <a:spcPts val="500"/>
              </a:spcBef>
              <a:spcAft>
                <a:spcPts val="0"/>
              </a:spcAft>
              <a:buNone/>
            </a:pPr>
            <a:r>
              <a:rPr lang="en" sz="2400" b="1" i="0" u="none" strike="noStrike" cap="none">
                <a:solidFill>
                  <a:srgbClr val="55575C"/>
                </a:solidFill>
                <a:latin typeface="Helvetica Neue"/>
                <a:ea typeface="Helvetica Neue"/>
                <a:cs typeface="Helvetica Neue"/>
                <a:sym typeface="Helvetica Neue"/>
              </a:rPr>
              <a:t>customers</a:t>
            </a:r>
            <a:endParaRPr sz="2400"/>
          </a:p>
        </p:txBody>
      </p:sp>
      <p:sp>
        <p:nvSpPr>
          <p:cNvPr id="442" name="Google Shape;442;p68"/>
          <p:cNvSpPr/>
          <p:nvPr/>
        </p:nvSpPr>
        <p:spPr>
          <a:xfrm>
            <a:off x="3125175" y="1515000"/>
            <a:ext cx="2883000" cy="2883000"/>
          </a:xfrm>
          <a:prstGeom prst="ellipse">
            <a:avLst/>
          </a:prstGeom>
          <a:solidFill>
            <a:srgbClr val="FDFBFB"/>
          </a:solidFill>
          <a:ln w="9525" cap="flat" cmpd="sng">
            <a:solidFill>
              <a:srgbClr val="CE0F6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endParaRPr sz="8800" b="1">
              <a:solidFill>
                <a:srgbClr val="CE0F69"/>
              </a:solidFill>
              <a:latin typeface="Helvetica Neue"/>
              <a:ea typeface="Helvetica Neue"/>
              <a:cs typeface="Helvetica Neue"/>
              <a:sym typeface="Helvetica Neue"/>
            </a:endParaRPr>
          </a:p>
        </p:txBody>
      </p:sp>
      <p:sp>
        <p:nvSpPr>
          <p:cNvPr id="443" name="Google Shape;443;p68"/>
          <p:cNvSpPr/>
          <p:nvPr/>
        </p:nvSpPr>
        <p:spPr>
          <a:xfrm>
            <a:off x="2514500" y="1975750"/>
            <a:ext cx="4052700" cy="2194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 sz="6400" b="1">
                <a:solidFill>
                  <a:srgbClr val="CE0F69"/>
                </a:solidFill>
                <a:latin typeface="Helvetica Neue"/>
                <a:ea typeface="Helvetica Neue"/>
                <a:cs typeface="Helvetica Neue"/>
                <a:sym typeface="Helvetica Neue"/>
              </a:rPr>
              <a:t>80%</a:t>
            </a:r>
            <a:endParaRPr sz="2400"/>
          </a:p>
        </p:txBody>
      </p:sp>
      <p:sp>
        <p:nvSpPr>
          <p:cNvPr id="444" name="Google Shape;444;p68"/>
          <p:cNvSpPr/>
          <p:nvPr/>
        </p:nvSpPr>
        <p:spPr>
          <a:xfrm>
            <a:off x="6112425" y="1515000"/>
            <a:ext cx="2828400" cy="2868300"/>
          </a:xfrm>
          <a:prstGeom prst="ellipse">
            <a:avLst/>
          </a:prstGeom>
          <a:solidFill>
            <a:srgbClr val="FDFBFB"/>
          </a:solidFill>
          <a:ln w="9525" cap="flat" cmpd="sng">
            <a:solidFill>
              <a:srgbClr val="CE0F69"/>
            </a:solidFill>
            <a:prstDash val="solid"/>
            <a:round/>
            <a:headEnd type="none" w="sm" len="sm"/>
            <a:tailEnd type="none" w="sm" len="sm"/>
          </a:ln>
        </p:spPr>
        <p:txBody>
          <a:bodyPr spcFirstLastPara="1" wrap="square" lIns="91425" tIns="365750" rIns="91425" bIns="45700" anchor="ctr" anchorCtr="0">
            <a:noAutofit/>
          </a:bodyPr>
          <a:lstStyle/>
          <a:p>
            <a:pPr marL="0" marR="0" lvl="0" indent="0" algn="ctr" rtl="0">
              <a:lnSpc>
                <a:spcPct val="90000"/>
              </a:lnSpc>
              <a:spcBef>
                <a:spcPts val="0"/>
              </a:spcBef>
              <a:spcAft>
                <a:spcPts val="0"/>
              </a:spcAft>
              <a:buClr>
                <a:srgbClr val="55575C"/>
              </a:buClr>
              <a:buFont typeface="Arial"/>
              <a:buNone/>
            </a:pPr>
            <a:endParaRPr sz="3000" b="1">
              <a:solidFill>
                <a:srgbClr val="CE0F69"/>
              </a:solidFill>
              <a:latin typeface="Helvetica Neue"/>
              <a:ea typeface="Helvetica Neue"/>
              <a:cs typeface="Helvetica Neue"/>
              <a:sym typeface="Helvetica Neue"/>
            </a:endParaRPr>
          </a:p>
        </p:txBody>
      </p:sp>
      <p:cxnSp>
        <p:nvCxnSpPr>
          <p:cNvPr id="445" name="Google Shape;445;p68"/>
          <p:cNvCxnSpPr/>
          <p:nvPr/>
        </p:nvCxnSpPr>
        <p:spPr>
          <a:xfrm>
            <a:off x="6833990" y="3037683"/>
            <a:ext cx="1575900" cy="0"/>
          </a:xfrm>
          <a:prstGeom prst="straightConnector1">
            <a:avLst/>
          </a:prstGeom>
          <a:noFill/>
          <a:ln w="38100" cap="rnd" cmpd="sng">
            <a:solidFill>
              <a:srgbClr val="CE0F69"/>
            </a:solidFill>
            <a:prstDash val="solid"/>
            <a:round/>
            <a:headEnd type="none" w="sm" len="sm"/>
            <a:tailEnd type="none" w="sm" len="sm"/>
          </a:ln>
        </p:spPr>
      </p:cxnSp>
      <p:sp>
        <p:nvSpPr>
          <p:cNvPr id="446" name="Google Shape;446;p68"/>
          <p:cNvSpPr/>
          <p:nvPr/>
        </p:nvSpPr>
        <p:spPr>
          <a:xfrm>
            <a:off x="6207475" y="1907500"/>
            <a:ext cx="3432000" cy="108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6400" b="1">
                <a:solidFill>
                  <a:srgbClr val="CE0F69"/>
                </a:solidFill>
                <a:latin typeface="Helvetica Neue"/>
                <a:ea typeface="Helvetica Neue"/>
                <a:cs typeface="Helvetica Neue"/>
                <a:sym typeface="Helvetica Neue"/>
              </a:rPr>
              <a:t> ~30K</a:t>
            </a:r>
            <a:endParaRPr sz="6400">
              <a:solidFill>
                <a:srgbClr val="CE0F69"/>
              </a:solidFill>
            </a:endParaRPr>
          </a:p>
        </p:txBody>
      </p:sp>
      <p:sp>
        <p:nvSpPr>
          <p:cNvPr id="447" name="Google Shape;447;p68"/>
          <p:cNvSpPr/>
          <p:nvPr/>
        </p:nvSpPr>
        <p:spPr>
          <a:xfrm>
            <a:off x="4553275" y="2962909"/>
            <a:ext cx="4589700" cy="1403100"/>
          </a:xfrm>
          <a:prstGeom prst="rect">
            <a:avLst/>
          </a:prstGeom>
          <a:noFill/>
          <a:ln>
            <a:noFill/>
          </a:ln>
        </p:spPr>
        <p:txBody>
          <a:bodyPr spcFirstLastPara="1" wrap="square" lIns="91425" tIns="45700" rIns="91425" bIns="45700" anchor="t" anchorCtr="0">
            <a:noAutofit/>
          </a:bodyPr>
          <a:lstStyle/>
          <a:p>
            <a:pPr marL="1371600" marR="0" lvl="0" indent="0" algn="ctr" rtl="0">
              <a:spcBef>
                <a:spcPts val="0"/>
              </a:spcBef>
              <a:spcAft>
                <a:spcPts val="0"/>
              </a:spcAft>
              <a:buSzPts val="1100"/>
              <a:buNone/>
            </a:pPr>
            <a:r>
              <a:rPr lang="en" sz="2200" b="1">
                <a:solidFill>
                  <a:srgbClr val="55575C"/>
                </a:solidFill>
                <a:latin typeface="Helvetica Neue"/>
                <a:ea typeface="Helvetica Neue"/>
                <a:cs typeface="Helvetica Neue"/>
                <a:sym typeface="Helvetica Neue"/>
              </a:rPr>
              <a:t>surveys completed per day</a:t>
            </a:r>
            <a:endParaRPr sz="2400" b="1">
              <a:solidFill>
                <a:srgbClr val="55575C"/>
              </a:solidFill>
              <a:latin typeface="Helvetica Neue"/>
              <a:ea typeface="Helvetica Neue"/>
              <a:cs typeface="Helvetica Neue"/>
              <a:sym typeface="Helvetica Neue"/>
            </a:endParaRPr>
          </a:p>
          <a:p>
            <a:pPr marL="1371600" marR="0" lvl="3" indent="0" algn="ctr" rtl="0">
              <a:spcBef>
                <a:spcPts val="0"/>
              </a:spcBef>
              <a:spcAft>
                <a:spcPts val="0"/>
              </a:spcAft>
              <a:buNone/>
            </a:pPr>
            <a:endParaRPr sz="2400" b="1">
              <a:solidFill>
                <a:srgbClr val="55575C"/>
              </a:solidFill>
              <a:latin typeface="Helvetica Neue"/>
              <a:ea typeface="Helvetica Neue"/>
              <a:cs typeface="Helvetica Neue"/>
              <a:sym typeface="Helvetica Neue"/>
            </a:endParaRPr>
          </a:p>
        </p:txBody>
      </p:sp>
      <p:cxnSp>
        <p:nvCxnSpPr>
          <p:cNvPr id="448" name="Google Shape;448;p68"/>
          <p:cNvCxnSpPr/>
          <p:nvPr/>
        </p:nvCxnSpPr>
        <p:spPr>
          <a:xfrm>
            <a:off x="3785990" y="3037683"/>
            <a:ext cx="1575900" cy="0"/>
          </a:xfrm>
          <a:prstGeom prst="straightConnector1">
            <a:avLst/>
          </a:prstGeom>
          <a:noFill/>
          <a:ln w="38100" cap="rnd" cmpd="sng">
            <a:solidFill>
              <a:srgbClr val="CE0F69"/>
            </a:solidFill>
            <a:prstDash val="solid"/>
            <a:round/>
            <a:headEnd type="none" w="sm" len="sm"/>
            <a:tailEnd type="none" w="sm" len="sm"/>
          </a:ln>
        </p:spPr>
      </p:cxnSp>
      <p:cxnSp>
        <p:nvCxnSpPr>
          <p:cNvPr id="449" name="Google Shape;449;p68"/>
          <p:cNvCxnSpPr/>
          <p:nvPr/>
        </p:nvCxnSpPr>
        <p:spPr>
          <a:xfrm>
            <a:off x="737990" y="3037683"/>
            <a:ext cx="1575900" cy="0"/>
          </a:xfrm>
          <a:prstGeom prst="straightConnector1">
            <a:avLst/>
          </a:prstGeom>
          <a:noFill/>
          <a:ln w="38100" cap="rnd" cmpd="sng">
            <a:solidFill>
              <a:srgbClr val="CE0F69"/>
            </a:solidFill>
            <a:prstDash val="solid"/>
            <a:round/>
            <a:headEnd type="none" w="sm" len="sm"/>
            <a:tailEnd type="none" w="sm" len="sm"/>
          </a:ln>
        </p:spPr>
      </p:cxnSp>
      <p:sp>
        <p:nvSpPr>
          <p:cNvPr id="450" name="Google Shape;450;p68"/>
          <p:cNvSpPr/>
          <p:nvPr/>
        </p:nvSpPr>
        <p:spPr>
          <a:xfrm>
            <a:off x="1631366" y="2962909"/>
            <a:ext cx="4589700" cy="1403100"/>
          </a:xfrm>
          <a:prstGeom prst="rect">
            <a:avLst/>
          </a:prstGeom>
          <a:noFill/>
          <a:ln>
            <a:noFill/>
          </a:ln>
        </p:spPr>
        <p:txBody>
          <a:bodyPr spcFirstLastPara="1" wrap="square" lIns="91425" tIns="45700" rIns="91425" bIns="45700" anchor="t" anchorCtr="0">
            <a:noAutofit/>
          </a:bodyPr>
          <a:lstStyle/>
          <a:p>
            <a:pPr marL="1371600" marR="0" lvl="3" indent="0" algn="ctr" rtl="0">
              <a:spcBef>
                <a:spcPts val="0"/>
              </a:spcBef>
              <a:spcAft>
                <a:spcPts val="0"/>
              </a:spcAft>
              <a:buNone/>
            </a:pPr>
            <a:r>
              <a:rPr lang="en" sz="2400" b="1">
                <a:solidFill>
                  <a:srgbClr val="55575C"/>
                </a:solidFill>
                <a:latin typeface="Helvetica Neue"/>
                <a:ea typeface="Helvetica Neue"/>
                <a:cs typeface="Helvetica Neue"/>
                <a:sym typeface="Helvetica Neue"/>
              </a:rPr>
              <a:t>consent</a:t>
            </a:r>
            <a:endParaRPr sz="2400" b="1">
              <a:solidFill>
                <a:srgbClr val="55575C"/>
              </a:solidFill>
              <a:latin typeface="Helvetica Neue"/>
              <a:ea typeface="Helvetica Neue"/>
              <a:cs typeface="Helvetica Neue"/>
              <a:sym typeface="Helvetica Neue"/>
            </a:endParaRPr>
          </a:p>
          <a:p>
            <a:pPr marL="1371600" marR="0" lvl="3" indent="0" algn="ctr" rtl="0">
              <a:spcBef>
                <a:spcPts val="0"/>
              </a:spcBef>
              <a:spcAft>
                <a:spcPts val="0"/>
              </a:spcAft>
              <a:buNone/>
            </a:pPr>
            <a:r>
              <a:rPr lang="en" sz="2400" b="1">
                <a:solidFill>
                  <a:srgbClr val="55575C"/>
                </a:solidFill>
                <a:latin typeface="Helvetica Neue"/>
                <a:ea typeface="Helvetica Neue"/>
                <a:cs typeface="Helvetica Neue"/>
                <a:sym typeface="Helvetica Neue"/>
              </a:rPr>
              <a:t>to</a:t>
            </a:r>
            <a:endParaRPr sz="2400" b="1">
              <a:solidFill>
                <a:srgbClr val="55575C"/>
              </a:solidFill>
              <a:latin typeface="Helvetica Neue"/>
              <a:ea typeface="Helvetica Neue"/>
              <a:cs typeface="Helvetica Neue"/>
              <a:sym typeface="Helvetica Neue"/>
            </a:endParaRPr>
          </a:p>
          <a:p>
            <a:pPr marL="1371600" marR="0" lvl="3" indent="0" algn="ctr" rtl="0">
              <a:spcBef>
                <a:spcPts val="0"/>
              </a:spcBef>
              <a:spcAft>
                <a:spcPts val="0"/>
              </a:spcAft>
              <a:buNone/>
            </a:pPr>
            <a:r>
              <a:rPr lang="en" sz="2400" b="1">
                <a:solidFill>
                  <a:srgbClr val="55575C"/>
                </a:solidFill>
                <a:latin typeface="Helvetica Neue"/>
                <a:ea typeface="Helvetica Neue"/>
                <a:cs typeface="Helvetica Neue"/>
                <a:sym typeface="Helvetica Neue"/>
              </a:rPr>
              <a:t>research</a:t>
            </a:r>
            <a:endParaRPr sz="2400" b="1">
              <a:solidFill>
                <a:srgbClr val="55575C"/>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4"/>
          <p:cNvSpPr txBox="1">
            <a:spLocks noGrp="1"/>
          </p:cNvSpPr>
          <p:nvPr>
            <p:ph type="ctrTitle"/>
          </p:nvPr>
        </p:nvSpPr>
        <p:spPr>
          <a:xfrm>
            <a:off x="325878" y="1413711"/>
            <a:ext cx="5583900" cy="1917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4100"/>
              <a:buFont typeface="Helvetica Neue"/>
              <a:buNone/>
            </a:pPr>
            <a:r>
              <a:rPr lang="en" dirty="0"/>
              <a:t>23andMe Rare Disease Genetics</a:t>
            </a:r>
            <a:endParaRPr sz="4100" b="1" i="0" u="none" strike="noStrike" cap="none" dirty="0">
              <a:solidFill>
                <a:schemeClr val="lt1"/>
              </a:solidFill>
              <a:latin typeface="Helvetica Neue"/>
              <a:ea typeface="Helvetica Neue"/>
              <a:cs typeface="Helvetica Neue"/>
              <a:sym typeface="Helvetica Neue"/>
            </a:endParaRPr>
          </a:p>
        </p:txBody>
      </p:sp>
      <p:pic>
        <p:nvPicPr>
          <p:cNvPr id="392" name="Google Shape;392;p64" descr="C:\_Projects\Daily Projects\100416\P14754\PNgs\section pink.png"/>
          <p:cNvPicPr preferRelativeResize="0"/>
          <p:nvPr/>
        </p:nvPicPr>
        <p:blipFill rotWithShape="1">
          <a:blip r:embed="rId3">
            <a:alphaModFix/>
          </a:blip>
          <a:srcRect t="70041" r="26046"/>
          <a:stretch/>
        </p:blipFill>
        <p:spPr>
          <a:xfrm>
            <a:off x="2286" y="3601574"/>
            <a:ext cx="6760653" cy="1541925"/>
          </a:xfrm>
          <a:prstGeom prst="rect">
            <a:avLst/>
          </a:prstGeom>
          <a:noFill/>
          <a:ln>
            <a:noFill/>
          </a:ln>
        </p:spPr>
      </p:pic>
    </p:spTree>
    <p:extLst>
      <p:ext uri="{BB962C8B-B14F-4D97-AF65-F5344CB8AC3E}">
        <p14:creationId xmlns:p14="http://schemas.microsoft.com/office/powerpoint/2010/main" val="85136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9"/>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dirty="0">
                <a:solidFill>
                  <a:srgbClr val="78BE20"/>
                </a:solidFill>
              </a:rPr>
              <a:t>Approach: self-reported diagnoses + GWAS</a:t>
            </a:r>
            <a:endParaRPr dirty="0">
              <a:solidFill>
                <a:srgbClr val="78BE20"/>
              </a:solidFill>
            </a:endParaRPr>
          </a:p>
        </p:txBody>
      </p:sp>
      <p:pic>
        <p:nvPicPr>
          <p:cNvPr id="456" name="Google Shape;456;p69"/>
          <p:cNvPicPr preferRelativeResize="0"/>
          <p:nvPr/>
        </p:nvPicPr>
        <p:blipFill>
          <a:blip r:embed="rId3">
            <a:alphaModFix/>
          </a:blip>
          <a:stretch>
            <a:fillRect/>
          </a:stretch>
        </p:blipFill>
        <p:spPr>
          <a:xfrm>
            <a:off x="173575" y="1291864"/>
            <a:ext cx="2124892" cy="977979"/>
          </a:xfrm>
          <a:prstGeom prst="rect">
            <a:avLst/>
          </a:prstGeom>
          <a:noFill/>
          <a:ln>
            <a:noFill/>
          </a:ln>
        </p:spPr>
      </p:pic>
      <p:pic>
        <p:nvPicPr>
          <p:cNvPr id="457" name="Google Shape;457;p69"/>
          <p:cNvPicPr preferRelativeResize="0"/>
          <p:nvPr/>
        </p:nvPicPr>
        <p:blipFill>
          <a:blip r:embed="rId4">
            <a:alphaModFix/>
          </a:blip>
          <a:stretch>
            <a:fillRect/>
          </a:stretch>
        </p:blipFill>
        <p:spPr>
          <a:xfrm>
            <a:off x="6262900" y="2130275"/>
            <a:ext cx="2790075" cy="1395026"/>
          </a:xfrm>
          <a:prstGeom prst="rect">
            <a:avLst/>
          </a:prstGeom>
          <a:noFill/>
          <a:ln>
            <a:noFill/>
          </a:ln>
        </p:spPr>
      </p:pic>
      <p:pic>
        <p:nvPicPr>
          <p:cNvPr id="458" name="Google Shape;458;p69"/>
          <p:cNvPicPr preferRelativeResize="0"/>
          <p:nvPr/>
        </p:nvPicPr>
        <p:blipFill>
          <a:blip r:embed="rId3">
            <a:alphaModFix/>
          </a:blip>
          <a:stretch>
            <a:fillRect/>
          </a:stretch>
        </p:blipFill>
        <p:spPr>
          <a:xfrm>
            <a:off x="173575" y="3349264"/>
            <a:ext cx="2124892" cy="977979"/>
          </a:xfrm>
          <a:prstGeom prst="rect">
            <a:avLst/>
          </a:prstGeom>
          <a:noFill/>
          <a:ln>
            <a:noFill/>
          </a:ln>
        </p:spPr>
      </p:pic>
      <p:sp>
        <p:nvSpPr>
          <p:cNvPr id="459" name="Google Shape;459;p69"/>
          <p:cNvSpPr txBox="1"/>
          <p:nvPr/>
        </p:nvSpPr>
        <p:spPr>
          <a:xfrm>
            <a:off x="135550" y="2288225"/>
            <a:ext cx="2302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Rare disease survey with 7000 diseases (autocomplete to choose)</a:t>
            </a:r>
            <a:endParaRPr dirty="0">
              <a:solidFill>
                <a:schemeClr val="bg1">
                  <a:lumMod val="65000"/>
                </a:schemeClr>
              </a:solidFill>
            </a:endParaRPr>
          </a:p>
        </p:txBody>
      </p:sp>
      <p:sp>
        <p:nvSpPr>
          <p:cNvPr id="460" name="Google Shape;460;p69"/>
          <p:cNvSpPr txBox="1"/>
          <p:nvPr/>
        </p:nvSpPr>
        <p:spPr>
          <a:xfrm>
            <a:off x="287950" y="4345625"/>
            <a:ext cx="2712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Health history survey</a:t>
            </a:r>
            <a:endParaRPr dirty="0">
              <a:solidFill>
                <a:schemeClr val="bg1">
                  <a:lumMod val="65000"/>
                </a:schemeClr>
              </a:solidFill>
            </a:endParaRPr>
          </a:p>
          <a:p>
            <a:pPr marL="0" lvl="0" indent="0" algn="l" rtl="0">
              <a:spcBef>
                <a:spcPts val="0"/>
              </a:spcBef>
              <a:spcAft>
                <a:spcPts val="0"/>
              </a:spcAft>
              <a:buNone/>
            </a:pPr>
            <a:r>
              <a:rPr lang="en" dirty="0" err="1">
                <a:solidFill>
                  <a:schemeClr val="bg1">
                    <a:lumMod val="65000"/>
                  </a:schemeClr>
                </a:solidFill>
              </a:rPr>
              <a:t>E.g</a:t>
            </a:r>
            <a:r>
              <a:rPr lang="en" dirty="0">
                <a:solidFill>
                  <a:schemeClr val="bg1">
                    <a:lumMod val="65000"/>
                  </a:schemeClr>
                </a:solidFill>
              </a:rPr>
              <a:t>: Have you been diagnosed with cystic fibrosis?</a:t>
            </a:r>
            <a:endParaRPr dirty="0">
              <a:solidFill>
                <a:schemeClr val="bg1">
                  <a:lumMod val="65000"/>
                </a:schemeClr>
              </a:solidFill>
            </a:endParaRPr>
          </a:p>
        </p:txBody>
      </p:sp>
      <p:pic>
        <p:nvPicPr>
          <p:cNvPr id="461" name="Google Shape;461;p69"/>
          <p:cNvPicPr preferRelativeResize="0"/>
          <p:nvPr/>
        </p:nvPicPr>
        <p:blipFill rotWithShape="1">
          <a:blip r:embed="rId5">
            <a:alphaModFix/>
          </a:blip>
          <a:srcRect l="60817" t="9808" r="14271" b="5193"/>
          <a:stretch/>
        </p:blipFill>
        <p:spPr>
          <a:xfrm>
            <a:off x="4666300" y="1352417"/>
            <a:ext cx="529349" cy="831300"/>
          </a:xfrm>
          <a:prstGeom prst="rect">
            <a:avLst/>
          </a:prstGeom>
          <a:noFill/>
          <a:ln>
            <a:noFill/>
          </a:ln>
        </p:spPr>
      </p:pic>
      <p:pic>
        <p:nvPicPr>
          <p:cNvPr id="462" name="Google Shape;462;p69"/>
          <p:cNvPicPr preferRelativeResize="0"/>
          <p:nvPr/>
        </p:nvPicPr>
        <p:blipFill rotWithShape="1">
          <a:blip r:embed="rId6">
            <a:alphaModFix/>
          </a:blip>
          <a:srcRect l="60817" t="9808" r="14271" b="5193"/>
          <a:stretch/>
        </p:blipFill>
        <p:spPr>
          <a:xfrm>
            <a:off x="4666300" y="3409817"/>
            <a:ext cx="529349" cy="831300"/>
          </a:xfrm>
          <a:prstGeom prst="rect">
            <a:avLst/>
          </a:prstGeom>
          <a:noFill/>
          <a:ln>
            <a:noFill/>
          </a:ln>
        </p:spPr>
      </p:pic>
      <p:cxnSp>
        <p:nvCxnSpPr>
          <p:cNvPr id="463" name="Google Shape;463;p69"/>
          <p:cNvCxnSpPr>
            <a:stCxn id="456" idx="3"/>
            <a:endCxn id="461" idx="1"/>
          </p:cNvCxnSpPr>
          <p:nvPr/>
        </p:nvCxnSpPr>
        <p:spPr>
          <a:xfrm rot="10800000" flipH="1">
            <a:off x="2298467" y="1767954"/>
            <a:ext cx="2367900" cy="12900"/>
          </a:xfrm>
          <a:prstGeom prst="straightConnector1">
            <a:avLst/>
          </a:prstGeom>
          <a:noFill/>
          <a:ln w="9525" cap="flat" cmpd="sng">
            <a:solidFill>
              <a:schemeClr val="dk2"/>
            </a:solidFill>
            <a:prstDash val="solid"/>
            <a:round/>
            <a:headEnd type="none" w="med" len="med"/>
            <a:tailEnd type="triangle" w="med" len="med"/>
          </a:ln>
        </p:spPr>
      </p:cxnSp>
      <p:cxnSp>
        <p:nvCxnSpPr>
          <p:cNvPr id="464" name="Google Shape;464;p69"/>
          <p:cNvCxnSpPr>
            <a:stCxn id="456" idx="3"/>
            <a:endCxn id="462" idx="1"/>
          </p:cNvCxnSpPr>
          <p:nvPr/>
        </p:nvCxnSpPr>
        <p:spPr>
          <a:xfrm>
            <a:off x="2298467" y="1780854"/>
            <a:ext cx="2367900" cy="2044500"/>
          </a:xfrm>
          <a:prstGeom prst="straightConnector1">
            <a:avLst/>
          </a:prstGeom>
          <a:noFill/>
          <a:ln w="9525" cap="flat" cmpd="sng">
            <a:solidFill>
              <a:schemeClr val="dk2"/>
            </a:solidFill>
            <a:prstDash val="dash"/>
            <a:round/>
            <a:headEnd type="none" w="med" len="med"/>
            <a:tailEnd type="triangle" w="med" len="med"/>
          </a:ln>
        </p:spPr>
      </p:cxnSp>
      <p:cxnSp>
        <p:nvCxnSpPr>
          <p:cNvPr id="465" name="Google Shape;465;p69"/>
          <p:cNvCxnSpPr>
            <a:stCxn id="458" idx="3"/>
            <a:endCxn id="461" idx="1"/>
          </p:cNvCxnSpPr>
          <p:nvPr/>
        </p:nvCxnSpPr>
        <p:spPr>
          <a:xfrm rot="10800000" flipH="1">
            <a:off x="2298467" y="1767954"/>
            <a:ext cx="2367900" cy="2070300"/>
          </a:xfrm>
          <a:prstGeom prst="straightConnector1">
            <a:avLst/>
          </a:prstGeom>
          <a:noFill/>
          <a:ln w="9525" cap="flat" cmpd="sng">
            <a:solidFill>
              <a:schemeClr val="dk2"/>
            </a:solidFill>
            <a:prstDash val="solid"/>
            <a:round/>
            <a:headEnd type="none" w="med" len="med"/>
            <a:tailEnd type="triangle" w="med" len="med"/>
          </a:ln>
        </p:spPr>
      </p:cxnSp>
      <p:cxnSp>
        <p:nvCxnSpPr>
          <p:cNvPr id="466" name="Google Shape;466;p69"/>
          <p:cNvCxnSpPr>
            <a:stCxn id="458" idx="3"/>
            <a:endCxn id="462" idx="1"/>
          </p:cNvCxnSpPr>
          <p:nvPr/>
        </p:nvCxnSpPr>
        <p:spPr>
          <a:xfrm rot="10800000" flipH="1">
            <a:off x="2298467" y="3825354"/>
            <a:ext cx="2367900" cy="12900"/>
          </a:xfrm>
          <a:prstGeom prst="straightConnector1">
            <a:avLst/>
          </a:prstGeom>
          <a:noFill/>
          <a:ln w="9525" cap="flat" cmpd="sng">
            <a:solidFill>
              <a:schemeClr val="dk2"/>
            </a:solidFill>
            <a:prstDash val="dash"/>
            <a:round/>
            <a:headEnd type="none" w="med" len="med"/>
            <a:tailEnd type="triangle" w="med" len="med"/>
          </a:ln>
        </p:spPr>
      </p:cxnSp>
      <p:sp>
        <p:nvSpPr>
          <p:cNvPr id="467" name="Google Shape;467;p69"/>
          <p:cNvSpPr txBox="1"/>
          <p:nvPr/>
        </p:nvSpPr>
        <p:spPr>
          <a:xfrm>
            <a:off x="4562550" y="2184500"/>
            <a:ext cx="79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Cases</a:t>
            </a:r>
            <a:endParaRPr dirty="0">
              <a:solidFill>
                <a:schemeClr val="bg1">
                  <a:lumMod val="65000"/>
                </a:schemeClr>
              </a:solidFill>
            </a:endParaRPr>
          </a:p>
        </p:txBody>
      </p:sp>
      <p:sp>
        <p:nvSpPr>
          <p:cNvPr id="468" name="Google Shape;468;p69"/>
          <p:cNvSpPr txBox="1"/>
          <p:nvPr/>
        </p:nvSpPr>
        <p:spPr>
          <a:xfrm>
            <a:off x="4562550" y="4282692"/>
            <a:ext cx="96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Controls</a:t>
            </a:r>
            <a:endParaRPr dirty="0">
              <a:solidFill>
                <a:schemeClr val="bg1">
                  <a:lumMod val="65000"/>
                </a:schemeClr>
              </a:solidFill>
            </a:endParaRPr>
          </a:p>
        </p:txBody>
      </p:sp>
      <p:sp>
        <p:nvSpPr>
          <p:cNvPr id="469" name="Google Shape;469;p69"/>
          <p:cNvSpPr txBox="1"/>
          <p:nvPr/>
        </p:nvSpPr>
        <p:spPr>
          <a:xfrm>
            <a:off x="2993850" y="1474800"/>
            <a:ext cx="1248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bg1">
                    <a:lumMod val="65000"/>
                  </a:schemeClr>
                </a:solidFill>
              </a:rPr>
              <a:t>Typed in ‘cystic fibrosis’</a:t>
            </a:r>
            <a:endParaRPr sz="1200" dirty="0">
              <a:solidFill>
                <a:schemeClr val="bg1">
                  <a:lumMod val="65000"/>
                </a:schemeClr>
              </a:solidFill>
            </a:endParaRPr>
          </a:p>
        </p:txBody>
      </p:sp>
      <p:sp>
        <p:nvSpPr>
          <p:cNvPr id="470" name="Google Shape;470;p69"/>
          <p:cNvSpPr txBox="1"/>
          <p:nvPr/>
        </p:nvSpPr>
        <p:spPr>
          <a:xfrm>
            <a:off x="2384250" y="2084400"/>
            <a:ext cx="1248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bg1">
                    <a:lumMod val="65000"/>
                  </a:schemeClr>
                </a:solidFill>
              </a:rPr>
              <a:t>Selected “no rare diseases”</a:t>
            </a:r>
            <a:endParaRPr sz="1200" dirty="0">
              <a:solidFill>
                <a:schemeClr val="bg1">
                  <a:lumMod val="65000"/>
                </a:schemeClr>
              </a:solidFill>
            </a:endParaRPr>
          </a:p>
        </p:txBody>
      </p:sp>
      <p:sp>
        <p:nvSpPr>
          <p:cNvPr id="471" name="Google Shape;471;p69"/>
          <p:cNvSpPr txBox="1"/>
          <p:nvPr/>
        </p:nvSpPr>
        <p:spPr>
          <a:xfrm>
            <a:off x="2384250" y="3075000"/>
            <a:ext cx="1248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bg1">
                    <a:lumMod val="65000"/>
                  </a:schemeClr>
                </a:solidFill>
              </a:rPr>
              <a:t>Answered “yes” to CF question</a:t>
            </a:r>
            <a:endParaRPr sz="1200" dirty="0">
              <a:solidFill>
                <a:schemeClr val="bg1">
                  <a:lumMod val="65000"/>
                </a:schemeClr>
              </a:solidFill>
            </a:endParaRPr>
          </a:p>
        </p:txBody>
      </p:sp>
      <p:sp>
        <p:nvSpPr>
          <p:cNvPr id="472" name="Google Shape;472;p69"/>
          <p:cNvSpPr txBox="1"/>
          <p:nvPr/>
        </p:nvSpPr>
        <p:spPr>
          <a:xfrm>
            <a:off x="3146250" y="3532200"/>
            <a:ext cx="1248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bg1">
                    <a:lumMod val="65000"/>
                  </a:schemeClr>
                </a:solidFill>
              </a:rPr>
              <a:t>Answered “no” to CF question</a:t>
            </a:r>
            <a:endParaRPr sz="1200" dirty="0">
              <a:solidFill>
                <a:schemeClr val="bg1">
                  <a:lumMod val="65000"/>
                </a:schemeClr>
              </a:solidFill>
            </a:endParaRPr>
          </a:p>
        </p:txBody>
      </p:sp>
      <p:cxnSp>
        <p:nvCxnSpPr>
          <p:cNvPr id="473" name="Google Shape;473;p69"/>
          <p:cNvCxnSpPr>
            <a:stCxn id="461" idx="3"/>
            <a:endCxn id="457" idx="1"/>
          </p:cNvCxnSpPr>
          <p:nvPr/>
        </p:nvCxnSpPr>
        <p:spPr>
          <a:xfrm>
            <a:off x="5195649" y="1768067"/>
            <a:ext cx="1067400" cy="1059600"/>
          </a:xfrm>
          <a:prstGeom prst="straightConnector1">
            <a:avLst/>
          </a:prstGeom>
          <a:noFill/>
          <a:ln w="9525" cap="flat" cmpd="sng">
            <a:solidFill>
              <a:schemeClr val="dk2"/>
            </a:solidFill>
            <a:prstDash val="solid"/>
            <a:round/>
            <a:headEnd type="none" w="med" len="med"/>
            <a:tailEnd type="triangle" w="med" len="med"/>
          </a:ln>
        </p:spPr>
      </p:cxnSp>
      <p:cxnSp>
        <p:nvCxnSpPr>
          <p:cNvPr id="474" name="Google Shape;474;p69"/>
          <p:cNvCxnSpPr>
            <a:stCxn id="462" idx="3"/>
            <a:endCxn id="457" idx="1"/>
          </p:cNvCxnSpPr>
          <p:nvPr/>
        </p:nvCxnSpPr>
        <p:spPr>
          <a:xfrm rot="10800000" flipH="1">
            <a:off x="5195649" y="2827667"/>
            <a:ext cx="1067400" cy="997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0"/>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Validation through re-discovery of known associations</a:t>
            </a:r>
            <a:endParaRPr>
              <a:solidFill>
                <a:srgbClr val="78BE20"/>
              </a:solidFill>
            </a:endParaRPr>
          </a:p>
        </p:txBody>
      </p:sp>
      <p:sp>
        <p:nvSpPr>
          <p:cNvPr id="480" name="Google Shape;480;p70"/>
          <p:cNvSpPr txBox="1"/>
          <p:nvPr/>
        </p:nvSpPr>
        <p:spPr>
          <a:xfrm>
            <a:off x="201075" y="1117800"/>
            <a:ext cx="2556000" cy="3782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2500" dirty="0">
                <a:solidFill>
                  <a:schemeClr val="bg1">
                    <a:lumMod val="65000"/>
                  </a:schemeClr>
                </a:solidFill>
                <a:latin typeface="Helvetica Neue"/>
                <a:ea typeface="Helvetica Neue"/>
                <a:cs typeface="Helvetica Neue"/>
                <a:sym typeface="Helvetica Neue"/>
              </a:rPr>
              <a:t>We found 29 known associations in 33 rare diseases</a:t>
            </a:r>
            <a:endParaRPr sz="2500" dirty="0">
              <a:solidFill>
                <a:schemeClr val="bg1">
                  <a:lumMod val="65000"/>
                </a:schemeClr>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sz="1800" dirty="0">
                <a:solidFill>
                  <a:schemeClr val="bg1">
                    <a:lumMod val="65000"/>
                  </a:schemeClr>
                </a:solidFill>
                <a:latin typeface="Helvetica Neue"/>
                <a:ea typeface="Helvetica Neue"/>
                <a:cs typeface="Helvetica Neue"/>
                <a:sym typeface="Helvetica Neue"/>
              </a:rPr>
              <a:t>Examples</a:t>
            </a:r>
            <a:endParaRPr sz="1800" dirty="0">
              <a:solidFill>
                <a:schemeClr val="bg1">
                  <a:lumMod val="65000"/>
                </a:schemeClr>
              </a:solidFill>
              <a:latin typeface="Helvetica Neue"/>
              <a:ea typeface="Helvetica Neue"/>
              <a:cs typeface="Helvetica Neue"/>
              <a:sym typeface="Helvetica Neue"/>
            </a:endParaRPr>
          </a:p>
          <a:p>
            <a:pPr marL="457200" lvl="0" indent="-330200" algn="l" rtl="0">
              <a:lnSpc>
                <a:spcPct val="90000"/>
              </a:lnSpc>
              <a:spcBef>
                <a:spcPts val="1000"/>
              </a:spcBef>
              <a:spcAft>
                <a:spcPts val="0"/>
              </a:spcAft>
              <a:buClr>
                <a:schemeClr val="dk2"/>
              </a:buClr>
              <a:buSzPts val="1600"/>
              <a:buFont typeface="Helvetica Neue"/>
              <a:buChar char="●"/>
            </a:pPr>
            <a:r>
              <a:rPr lang="en" sz="1600" dirty="0">
                <a:solidFill>
                  <a:schemeClr val="bg1">
                    <a:lumMod val="65000"/>
                  </a:schemeClr>
                </a:solidFill>
                <a:latin typeface="Helvetica Neue"/>
                <a:ea typeface="Helvetica Neue"/>
                <a:cs typeface="Helvetica Neue"/>
                <a:sym typeface="Helvetica Neue"/>
              </a:rPr>
              <a:t>Cystic fibrosis</a:t>
            </a:r>
            <a:endParaRPr sz="1600" dirty="0">
              <a:solidFill>
                <a:schemeClr val="bg1">
                  <a:lumMod val="65000"/>
                </a:schemeClr>
              </a:solidFill>
              <a:latin typeface="Helvetica Neue"/>
              <a:ea typeface="Helvetica Neue"/>
              <a:cs typeface="Helvetica Neue"/>
              <a:sym typeface="Helvetica Neue"/>
            </a:endParaRPr>
          </a:p>
          <a:p>
            <a:pPr marL="457200" lvl="0" indent="-330200" algn="l" rtl="0">
              <a:lnSpc>
                <a:spcPct val="90000"/>
              </a:lnSpc>
              <a:spcBef>
                <a:spcPts val="0"/>
              </a:spcBef>
              <a:spcAft>
                <a:spcPts val="0"/>
              </a:spcAft>
              <a:buClr>
                <a:schemeClr val="dk2"/>
              </a:buClr>
              <a:buSzPts val="1600"/>
              <a:buFont typeface="Helvetica Neue"/>
              <a:buChar char="●"/>
            </a:pPr>
            <a:r>
              <a:rPr lang="en" sz="1600" dirty="0">
                <a:solidFill>
                  <a:schemeClr val="bg1">
                    <a:lumMod val="65000"/>
                  </a:schemeClr>
                </a:solidFill>
                <a:latin typeface="Helvetica Neue"/>
                <a:ea typeface="Helvetica Neue"/>
                <a:cs typeface="Helvetica Neue"/>
                <a:sym typeface="Helvetica Neue"/>
              </a:rPr>
              <a:t>Phenylketonuria</a:t>
            </a:r>
            <a:endParaRPr sz="1600" dirty="0">
              <a:solidFill>
                <a:schemeClr val="bg1">
                  <a:lumMod val="65000"/>
                </a:schemeClr>
              </a:solidFill>
              <a:latin typeface="Helvetica Neue"/>
              <a:ea typeface="Helvetica Neue"/>
              <a:cs typeface="Helvetica Neue"/>
              <a:sym typeface="Helvetica Neue"/>
            </a:endParaRPr>
          </a:p>
          <a:p>
            <a:pPr marL="457200" lvl="0" indent="-330200" algn="l" rtl="0">
              <a:lnSpc>
                <a:spcPct val="90000"/>
              </a:lnSpc>
              <a:spcBef>
                <a:spcPts val="0"/>
              </a:spcBef>
              <a:spcAft>
                <a:spcPts val="0"/>
              </a:spcAft>
              <a:buClr>
                <a:schemeClr val="dk2"/>
              </a:buClr>
              <a:buSzPts val="1600"/>
              <a:buFont typeface="Helvetica Neue"/>
              <a:buChar char="●"/>
            </a:pPr>
            <a:r>
              <a:rPr lang="en" sz="1600" dirty="0">
                <a:solidFill>
                  <a:schemeClr val="bg1">
                    <a:lumMod val="65000"/>
                  </a:schemeClr>
                </a:solidFill>
                <a:latin typeface="Helvetica Neue"/>
                <a:ea typeface="Helvetica Neue"/>
                <a:cs typeface="Helvetica Neue"/>
                <a:sym typeface="Helvetica Neue"/>
              </a:rPr>
              <a:t>Lynch syndrome</a:t>
            </a:r>
            <a:endParaRPr sz="1600" dirty="0">
              <a:solidFill>
                <a:schemeClr val="bg1">
                  <a:lumMod val="65000"/>
                </a:schemeClr>
              </a:solidFill>
              <a:latin typeface="Helvetica Neue"/>
              <a:ea typeface="Helvetica Neue"/>
              <a:cs typeface="Helvetica Neue"/>
              <a:sym typeface="Helvetica Neue"/>
            </a:endParaRPr>
          </a:p>
          <a:p>
            <a:pPr marL="457200" lvl="0" indent="-330200" algn="l" rtl="0">
              <a:lnSpc>
                <a:spcPct val="90000"/>
              </a:lnSpc>
              <a:spcBef>
                <a:spcPts val="0"/>
              </a:spcBef>
              <a:spcAft>
                <a:spcPts val="0"/>
              </a:spcAft>
              <a:buClr>
                <a:schemeClr val="dk2"/>
              </a:buClr>
              <a:buSzPts val="1600"/>
              <a:buFont typeface="Helvetica Neue"/>
              <a:buChar char="●"/>
            </a:pPr>
            <a:r>
              <a:rPr lang="en" sz="1600" dirty="0">
                <a:solidFill>
                  <a:schemeClr val="bg1">
                    <a:lumMod val="65000"/>
                  </a:schemeClr>
                </a:solidFill>
                <a:latin typeface="Helvetica Neue"/>
                <a:ea typeface="Helvetica Neue"/>
                <a:cs typeface="Helvetica Neue"/>
                <a:sym typeface="Helvetica Neue"/>
              </a:rPr>
              <a:t>Beta thalassemia</a:t>
            </a:r>
            <a:endParaRPr sz="1600" dirty="0">
              <a:solidFill>
                <a:schemeClr val="bg1">
                  <a:lumMod val="65000"/>
                </a:schemeClr>
              </a:solidFill>
              <a:latin typeface="Helvetica Neue"/>
              <a:ea typeface="Helvetica Neue"/>
              <a:cs typeface="Helvetica Neue"/>
              <a:sym typeface="Helvetica Neue"/>
            </a:endParaRPr>
          </a:p>
          <a:p>
            <a:pPr marL="457200" lvl="0" indent="-330200" algn="l" rtl="0">
              <a:lnSpc>
                <a:spcPct val="90000"/>
              </a:lnSpc>
              <a:spcBef>
                <a:spcPts val="0"/>
              </a:spcBef>
              <a:spcAft>
                <a:spcPts val="0"/>
              </a:spcAft>
              <a:buClr>
                <a:schemeClr val="dk2"/>
              </a:buClr>
              <a:buSzPts val="1600"/>
              <a:buFont typeface="Helvetica Neue"/>
              <a:buChar char="●"/>
            </a:pPr>
            <a:r>
              <a:rPr lang="en" sz="1600" dirty="0">
                <a:solidFill>
                  <a:schemeClr val="bg1">
                    <a:lumMod val="65000"/>
                  </a:schemeClr>
                </a:solidFill>
                <a:latin typeface="Helvetica Neue"/>
                <a:ea typeface="Helvetica Neue"/>
                <a:cs typeface="Helvetica Neue"/>
                <a:sym typeface="Helvetica Neue"/>
              </a:rPr>
              <a:t>Cleft lip</a:t>
            </a:r>
            <a:endParaRPr sz="1600" dirty="0">
              <a:solidFill>
                <a:schemeClr val="bg1">
                  <a:lumMod val="65000"/>
                </a:schemeClr>
              </a:solidFill>
              <a:latin typeface="Helvetica Neue"/>
              <a:ea typeface="Helvetica Neue"/>
              <a:cs typeface="Helvetica Neue"/>
              <a:sym typeface="Helvetica Neue"/>
            </a:endParaRPr>
          </a:p>
          <a:p>
            <a:pPr marL="457200" lvl="0" indent="-330200" algn="l" rtl="0">
              <a:lnSpc>
                <a:spcPct val="90000"/>
              </a:lnSpc>
              <a:spcBef>
                <a:spcPts val="0"/>
              </a:spcBef>
              <a:spcAft>
                <a:spcPts val="0"/>
              </a:spcAft>
              <a:buClr>
                <a:schemeClr val="dk2"/>
              </a:buClr>
              <a:buSzPts val="1600"/>
              <a:buFont typeface="Helvetica Neue"/>
              <a:buChar char="●"/>
            </a:pPr>
            <a:r>
              <a:rPr lang="en" sz="1600" dirty="0">
                <a:solidFill>
                  <a:schemeClr val="bg1">
                    <a:lumMod val="65000"/>
                  </a:schemeClr>
                </a:solidFill>
                <a:latin typeface="Helvetica Neue"/>
                <a:ea typeface="Helvetica Neue"/>
                <a:cs typeface="Helvetica Neue"/>
                <a:sym typeface="Helvetica Neue"/>
              </a:rPr>
              <a:t>Retinitis pigmentosa</a:t>
            </a:r>
            <a:endParaRPr sz="1600" dirty="0">
              <a:solidFill>
                <a:schemeClr val="bg1">
                  <a:lumMod val="65000"/>
                </a:schemeClr>
              </a:solidFill>
              <a:latin typeface="Helvetica Neue"/>
              <a:ea typeface="Helvetica Neue"/>
              <a:cs typeface="Helvetica Neue"/>
              <a:sym typeface="Helvetica Neue"/>
            </a:endParaRPr>
          </a:p>
        </p:txBody>
      </p:sp>
      <p:pic>
        <p:nvPicPr>
          <p:cNvPr id="481" name="Google Shape;481;p70" descr="effect_size_comparison_forest_plot.png"/>
          <p:cNvPicPr preferRelativeResize="0"/>
          <p:nvPr/>
        </p:nvPicPr>
        <p:blipFill>
          <a:blip r:embed="rId3">
            <a:alphaModFix/>
          </a:blip>
          <a:stretch>
            <a:fillRect/>
          </a:stretch>
        </p:blipFill>
        <p:spPr>
          <a:xfrm>
            <a:off x="5677079" y="1117800"/>
            <a:ext cx="3162822" cy="2365265"/>
          </a:xfrm>
          <a:prstGeom prst="rect">
            <a:avLst/>
          </a:prstGeom>
          <a:noFill/>
          <a:ln>
            <a:noFill/>
          </a:ln>
        </p:spPr>
      </p:pic>
      <p:pic>
        <p:nvPicPr>
          <p:cNvPr id="482" name="Google Shape;482;p70"/>
          <p:cNvPicPr preferRelativeResize="0"/>
          <p:nvPr/>
        </p:nvPicPr>
        <p:blipFill rotWithShape="1">
          <a:blip r:embed="rId4">
            <a:alphaModFix/>
          </a:blip>
          <a:srcRect t="2922"/>
          <a:stretch/>
        </p:blipFill>
        <p:spPr>
          <a:xfrm>
            <a:off x="2757075" y="1177969"/>
            <a:ext cx="2981894" cy="2244953"/>
          </a:xfrm>
          <a:prstGeom prst="rect">
            <a:avLst/>
          </a:prstGeom>
          <a:noFill/>
          <a:ln>
            <a:noFill/>
          </a:ln>
        </p:spPr>
      </p:pic>
      <p:sp>
        <p:nvSpPr>
          <p:cNvPr id="483" name="Google Shape;483;p70"/>
          <p:cNvSpPr txBox="1"/>
          <p:nvPr/>
        </p:nvSpPr>
        <p:spPr>
          <a:xfrm>
            <a:off x="2943045" y="3550233"/>
            <a:ext cx="2180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latin typeface="Helvetica Neue"/>
                <a:ea typeface="Helvetica Neue"/>
                <a:cs typeface="Helvetica Neue"/>
                <a:sym typeface="Helvetica Neue"/>
              </a:rPr>
              <a:t>Regional plot for Huntington disease association</a:t>
            </a:r>
            <a:endParaRPr dirty="0">
              <a:solidFill>
                <a:schemeClr val="bg1">
                  <a:lumMod val="65000"/>
                </a:schemeClr>
              </a:solidFill>
              <a:latin typeface="Helvetica Neue"/>
              <a:ea typeface="Helvetica Neue"/>
              <a:cs typeface="Helvetica Neue"/>
              <a:sym typeface="Helvetica Neue"/>
            </a:endParaRPr>
          </a:p>
        </p:txBody>
      </p:sp>
      <p:sp>
        <p:nvSpPr>
          <p:cNvPr id="484" name="Google Shape;484;p70"/>
          <p:cNvSpPr txBox="1"/>
          <p:nvPr/>
        </p:nvSpPr>
        <p:spPr>
          <a:xfrm>
            <a:off x="6077021" y="3550233"/>
            <a:ext cx="2627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latin typeface="Helvetica Neue"/>
                <a:ea typeface="Helvetica Neue"/>
                <a:cs typeface="Helvetica Neue"/>
                <a:sym typeface="Helvetica Neue"/>
              </a:rPr>
              <a:t>Effect sizes from GWAS on self-reported rare disease data are comparable to those from GWAS on clinical cohorts</a:t>
            </a:r>
            <a:endParaRPr dirty="0">
              <a:solidFill>
                <a:schemeClr val="bg1">
                  <a:lumMod val="65000"/>
                </a:schemeClr>
              </a:solidFill>
              <a:latin typeface="Helvetica Neue"/>
              <a:ea typeface="Helvetica Neue"/>
              <a:cs typeface="Helvetica Neue"/>
              <a:sym typeface="Helvetica Neue"/>
            </a:endParaRPr>
          </a:p>
        </p:txBody>
      </p:sp>
      <p:sp>
        <p:nvSpPr>
          <p:cNvPr id="485" name="Google Shape;485;p70"/>
          <p:cNvSpPr/>
          <p:nvPr/>
        </p:nvSpPr>
        <p:spPr>
          <a:xfrm>
            <a:off x="3793593" y="2885828"/>
            <a:ext cx="909000" cy="132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1"/>
          <p:cNvSpPr txBox="1">
            <a:spLocks noGrp="1"/>
          </p:cNvSpPr>
          <p:nvPr>
            <p:ph type="title"/>
          </p:nvPr>
        </p:nvSpPr>
        <p:spPr>
          <a:xfrm>
            <a:off x="348651" y="296169"/>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dirty="0">
                <a:solidFill>
                  <a:srgbClr val="78BE20"/>
                </a:solidFill>
              </a:rPr>
              <a:t>A novel association for vestibular schwannoma</a:t>
            </a:r>
            <a:endParaRPr i="1" dirty="0"/>
          </a:p>
        </p:txBody>
      </p:sp>
      <p:pic>
        <p:nvPicPr>
          <p:cNvPr id="491" name="Google Shape;491;p71"/>
          <p:cNvPicPr preferRelativeResize="0"/>
          <p:nvPr/>
        </p:nvPicPr>
        <p:blipFill rotWithShape="1">
          <a:blip r:embed="rId3">
            <a:alphaModFix/>
          </a:blip>
          <a:srcRect b="6629"/>
          <a:stretch/>
        </p:blipFill>
        <p:spPr>
          <a:xfrm>
            <a:off x="173575" y="1228625"/>
            <a:ext cx="2048925" cy="1913038"/>
          </a:xfrm>
          <a:prstGeom prst="rect">
            <a:avLst/>
          </a:prstGeom>
          <a:noFill/>
          <a:ln>
            <a:noFill/>
          </a:ln>
        </p:spPr>
      </p:pic>
      <p:sp>
        <p:nvSpPr>
          <p:cNvPr id="492" name="Google Shape;492;p71"/>
          <p:cNvSpPr txBox="1"/>
          <p:nvPr/>
        </p:nvSpPr>
        <p:spPr>
          <a:xfrm>
            <a:off x="66675" y="3048000"/>
            <a:ext cx="221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bg1">
                    <a:lumMod val="65000"/>
                  </a:schemeClr>
                </a:solidFill>
              </a:rPr>
              <a:t>Image from https://</a:t>
            </a:r>
            <a:r>
              <a:rPr lang="en" sz="800" dirty="0" err="1">
                <a:solidFill>
                  <a:schemeClr val="bg1">
                    <a:lumMod val="65000"/>
                  </a:schemeClr>
                </a:solidFill>
              </a:rPr>
              <a:t>commons.wikimedia.org</a:t>
            </a:r>
            <a:r>
              <a:rPr lang="en" sz="800" dirty="0">
                <a:solidFill>
                  <a:schemeClr val="bg1">
                    <a:lumMod val="65000"/>
                  </a:schemeClr>
                </a:solidFill>
              </a:rPr>
              <a:t>/wiki/</a:t>
            </a:r>
            <a:r>
              <a:rPr lang="en" sz="800" dirty="0" err="1">
                <a:solidFill>
                  <a:schemeClr val="bg1">
                    <a:lumMod val="65000"/>
                  </a:schemeClr>
                </a:solidFill>
              </a:rPr>
              <a:t>Category:Vestibular_schwannoma</a:t>
            </a:r>
            <a:endParaRPr sz="800" dirty="0">
              <a:solidFill>
                <a:schemeClr val="bg1">
                  <a:lumMod val="65000"/>
                </a:schemeClr>
              </a:solidFill>
            </a:endParaRPr>
          </a:p>
        </p:txBody>
      </p:sp>
      <p:sp>
        <p:nvSpPr>
          <p:cNvPr id="493" name="Google Shape;493;p71"/>
          <p:cNvSpPr txBox="1"/>
          <p:nvPr/>
        </p:nvSpPr>
        <p:spPr>
          <a:xfrm>
            <a:off x="132300" y="3460750"/>
            <a:ext cx="22119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latin typeface="Helvetica Neue"/>
                <a:ea typeface="Helvetica Neue"/>
                <a:cs typeface="Helvetica Neue"/>
                <a:sym typeface="Helvetica Neue"/>
              </a:rPr>
              <a:t>Vestibular schwannoma (or acoustic neuroma): Benign, usually slow-growing tumor that develops on the vestibular or cochlear nerve. </a:t>
            </a:r>
            <a:endParaRPr dirty="0">
              <a:solidFill>
                <a:schemeClr val="bg1">
                  <a:lumMod val="65000"/>
                </a:schemeClr>
              </a:solidFill>
              <a:latin typeface="Helvetica Neue"/>
              <a:ea typeface="Helvetica Neue"/>
              <a:cs typeface="Helvetica Neue"/>
              <a:sym typeface="Helvetica Neue"/>
            </a:endParaRPr>
          </a:p>
        </p:txBody>
      </p:sp>
      <p:pic>
        <p:nvPicPr>
          <p:cNvPr id="494" name="Google Shape;494;p71"/>
          <p:cNvPicPr preferRelativeResize="0"/>
          <p:nvPr/>
        </p:nvPicPr>
        <p:blipFill>
          <a:blip r:embed="rId4">
            <a:alphaModFix/>
          </a:blip>
          <a:stretch>
            <a:fillRect/>
          </a:stretch>
        </p:blipFill>
        <p:spPr>
          <a:xfrm>
            <a:off x="2420400" y="1308125"/>
            <a:ext cx="3363400" cy="2616176"/>
          </a:xfrm>
          <a:prstGeom prst="rect">
            <a:avLst/>
          </a:prstGeom>
          <a:noFill/>
          <a:ln>
            <a:noFill/>
          </a:ln>
        </p:spPr>
      </p:pic>
      <p:sp>
        <p:nvSpPr>
          <p:cNvPr id="495" name="Google Shape;495;p71"/>
          <p:cNvSpPr txBox="1"/>
          <p:nvPr/>
        </p:nvSpPr>
        <p:spPr>
          <a:xfrm>
            <a:off x="6740525" y="2644975"/>
            <a:ext cx="190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dirty="0"/>
              <a:t>CDKN2A/CDKN2B</a:t>
            </a:r>
            <a:endParaRPr i="1" dirty="0"/>
          </a:p>
        </p:txBody>
      </p:sp>
      <p:sp>
        <p:nvSpPr>
          <p:cNvPr id="496" name="Google Shape;496;p71"/>
          <p:cNvSpPr txBox="1"/>
          <p:nvPr/>
        </p:nvSpPr>
        <p:spPr>
          <a:xfrm>
            <a:off x="6323550" y="841375"/>
            <a:ext cx="27306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FAMM syndrome (melanoma)</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Meningioma</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Colorectal cancer</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Glioma</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Acute lymphoblastic leukemia</a:t>
            </a:r>
            <a:endParaRPr dirty="0">
              <a:solidFill>
                <a:schemeClr val="bg1">
                  <a:lumMod val="65000"/>
                </a:schemeClr>
              </a:solidFill>
            </a:endParaRPr>
          </a:p>
        </p:txBody>
      </p:sp>
      <p:sp>
        <p:nvSpPr>
          <p:cNvPr id="497" name="Google Shape;497;p71"/>
          <p:cNvSpPr txBox="1"/>
          <p:nvPr/>
        </p:nvSpPr>
        <p:spPr>
          <a:xfrm>
            <a:off x="6330975" y="3586675"/>
            <a:ext cx="27306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dirty="0">
                <a:solidFill>
                  <a:schemeClr val="bg1">
                    <a:lumMod val="65000"/>
                  </a:schemeClr>
                </a:solidFill>
              </a:rPr>
              <a:t>Esophageal adenocarcinoma</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Head and neck cancer</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Lung adenocarcinoma</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Lung squamous cell carcinoma</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Melanoma</a:t>
            </a:r>
            <a:endParaRPr dirty="0">
              <a:solidFill>
                <a:schemeClr val="bg1">
                  <a:lumMod val="65000"/>
                </a:schemeClr>
              </a:solidFill>
            </a:endParaRPr>
          </a:p>
        </p:txBody>
      </p:sp>
      <p:cxnSp>
        <p:nvCxnSpPr>
          <p:cNvPr id="498" name="Google Shape;498;p71"/>
          <p:cNvCxnSpPr>
            <a:stCxn id="495" idx="0"/>
            <a:endCxn id="496" idx="2"/>
          </p:cNvCxnSpPr>
          <p:nvPr/>
        </p:nvCxnSpPr>
        <p:spPr>
          <a:xfrm rot="10800000">
            <a:off x="7688975" y="2103475"/>
            <a:ext cx="3000" cy="541500"/>
          </a:xfrm>
          <a:prstGeom prst="straightConnector1">
            <a:avLst/>
          </a:prstGeom>
          <a:noFill/>
          <a:ln w="9525" cap="flat" cmpd="sng">
            <a:solidFill>
              <a:schemeClr val="dk2"/>
            </a:solidFill>
            <a:prstDash val="solid"/>
            <a:round/>
            <a:headEnd type="none" w="med" len="med"/>
            <a:tailEnd type="triangle" w="med" len="med"/>
          </a:ln>
        </p:spPr>
      </p:cxnSp>
      <p:cxnSp>
        <p:nvCxnSpPr>
          <p:cNvPr id="499" name="Google Shape;499;p71"/>
          <p:cNvCxnSpPr>
            <a:stCxn id="495" idx="2"/>
            <a:endCxn id="497" idx="0"/>
          </p:cNvCxnSpPr>
          <p:nvPr/>
        </p:nvCxnSpPr>
        <p:spPr>
          <a:xfrm>
            <a:off x="7691975" y="3045175"/>
            <a:ext cx="4200" cy="541500"/>
          </a:xfrm>
          <a:prstGeom prst="straightConnector1">
            <a:avLst/>
          </a:prstGeom>
          <a:noFill/>
          <a:ln w="9525" cap="flat" cmpd="sng">
            <a:solidFill>
              <a:schemeClr val="dk2"/>
            </a:solidFill>
            <a:prstDash val="solid"/>
            <a:round/>
            <a:headEnd type="none" w="med" len="med"/>
            <a:tailEnd type="triangle" w="med" len="med"/>
          </a:ln>
        </p:spPr>
      </p:cxnSp>
      <p:sp>
        <p:nvSpPr>
          <p:cNvPr id="500" name="Google Shape;500;p71"/>
          <p:cNvSpPr txBox="1"/>
          <p:nvPr/>
        </p:nvSpPr>
        <p:spPr>
          <a:xfrm>
            <a:off x="7648575" y="2110325"/>
            <a:ext cx="1386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t>Germline associations</a:t>
            </a:r>
            <a:endParaRPr sz="1200" dirty="0"/>
          </a:p>
        </p:txBody>
      </p:sp>
      <p:sp>
        <p:nvSpPr>
          <p:cNvPr id="501" name="Google Shape;501;p71"/>
          <p:cNvSpPr txBox="1"/>
          <p:nvPr/>
        </p:nvSpPr>
        <p:spPr>
          <a:xfrm>
            <a:off x="7648575" y="3024725"/>
            <a:ext cx="1386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Somatic</a:t>
            </a:r>
            <a:endParaRPr sz="1200"/>
          </a:p>
          <a:p>
            <a:pPr marL="0" lvl="0" indent="0" algn="l" rtl="0">
              <a:spcBef>
                <a:spcPts val="0"/>
              </a:spcBef>
              <a:spcAft>
                <a:spcPts val="0"/>
              </a:spcAft>
              <a:buNone/>
            </a:pPr>
            <a:r>
              <a:rPr lang="en" sz="1200"/>
              <a:t>associations</a:t>
            </a:r>
            <a:endParaRPr sz="1200"/>
          </a:p>
        </p:txBody>
      </p:sp>
      <p:sp>
        <p:nvSpPr>
          <p:cNvPr id="502" name="Google Shape;502;p71"/>
          <p:cNvSpPr txBox="1"/>
          <p:nvPr/>
        </p:nvSpPr>
        <p:spPr>
          <a:xfrm>
            <a:off x="3119937" y="3958484"/>
            <a:ext cx="2321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bg1">
                    <a:lumMod val="65000"/>
                  </a:schemeClr>
                </a:solidFill>
                <a:latin typeface="Helvetica Neue"/>
                <a:ea typeface="Helvetica Neue"/>
                <a:cs typeface="Helvetica Neue"/>
                <a:sym typeface="Helvetica Neue"/>
              </a:rPr>
              <a:t>Regional plot for vestibular schwannoma novel association highlighting </a:t>
            </a:r>
            <a:r>
              <a:rPr lang="en" sz="1200" i="1" dirty="0">
                <a:solidFill>
                  <a:schemeClr val="bg1">
                    <a:lumMod val="65000"/>
                  </a:schemeClr>
                </a:solidFill>
                <a:latin typeface="Helvetica Neue"/>
                <a:ea typeface="Helvetica Neue"/>
                <a:cs typeface="Helvetica Neue"/>
                <a:sym typeface="Helvetica Neue"/>
              </a:rPr>
              <a:t>CDKN2A/CDKN2B</a:t>
            </a:r>
            <a:endParaRPr sz="1200" i="1" dirty="0">
              <a:solidFill>
                <a:schemeClr val="bg1">
                  <a:lumMod val="65000"/>
                </a:schemeClr>
              </a:solidFill>
              <a:latin typeface="Helvetica Neue"/>
              <a:ea typeface="Helvetica Neue"/>
              <a:cs typeface="Helvetica Neue"/>
              <a:sym typeface="Helvetica Neue"/>
            </a:endParaRPr>
          </a:p>
        </p:txBody>
      </p:sp>
      <p:sp>
        <p:nvSpPr>
          <p:cNvPr id="503" name="Google Shape;503;p71"/>
          <p:cNvSpPr/>
          <p:nvPr/>
        </p:nvSpPr>
        <p:spPr>
          <a:xfrm>
            <a:off x="3182659" y="3345525"/>
            <a:ext cx="368100" cy="137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1"/>
          <p:cNvSpPr/>
          <p:nvPr/>
        </p:nvSpPr>
        <p:spPr>
          <a:xfrm>
            <a:off x="3395384" y="3524383"/>
            <a:ext cx="368100" cy="137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2"/>
          <p:cNvSpPr txBox="1">
            <a:spLocks noGrp="1"/>
          </p:cNvSpPr>
          <p:nvPr>
            <p:ph type="title"/>
          </p:nvPr>
        </p:nvSpPr>
        <p:spPr>
          <a:xfrm>
            <a:off x="342900" y="439950"/>
            <a:ext cx="835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3 novel associations for spontaneous pneumothorax</a:t>
            </a:r>
            <a:endParaRPr>
              <a:solidFill>
                <a:srgbClr val="78BE20"/>
              </a:solidFill>
            </a:endParaRPr>
          </a:p>
        </p:txBody>
      </p:sp>
      <p:pic>
        <p:nvPicPr>
          <p:cNvPr id="510" name="Google Shape;510;p72"/>
          <p:cNvPicPr preferRelativeResize="0"/>
          <p:nvPr/>
        </p:nvPicPr>
        <p:blipFill>
          <a:blip r:embed="rId3">
            <a:alphaModFix/>
          </a:blip>
          <a:stretch>
            <a:fillRect/>
          </a:stretch>
        </p:blipFill>
        <p:spPr>
          <a:xfrm>
            <a:off x="228575" y="1373125"/>
            <a:ext cx="1584724" cy="1801374"/>
          </a:xfrm>
          <a:prstGeom prst="rect">
            <a:avLst/>
          </a:prstGeom>
          <a:noFill/>
          <a:ln>
            <a:noFill/>
          </a:ln>
        </p:spPr>
      </p:pic>
      <p:sp>
        <p:nvSpPr>
          <p:cNvPr id="511" name="Google Shape;511;p72"/>
          <p:cNvSpPr txBox="1"/>
          <p:nvPr/>
        </p:nvSpPr>
        <p:spPr>
          <a:xfrm>
            <a:off x="48350" y="3092025"/>
            <a:ext cx="221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bg1">
                    <a:lumMod val="65000"/>
                  </a:schemeClr>
                </a:solidFill>
              </a:rPr>
              <a:t>Image from https://</a:t>
            </a:r>
            <a:r>
              <a:rPr lang="en" sz="800" dirty="0" err="1">
                <a:solidFill>
                  <a:schemeClr val="bg1">
                    <a:lumMod val="65000"/>
                  </a:schemeClr>
                </a:solidFill>
              </a:rPr>
              <a:t>commons.wikimedia.org</a:t>
            </a:r>
            <a:r>
              <a:rPr lang="en" sz="800" dirty="0">
                <a:solidFill>
                  <a:schemeClr val="bg1">
                    <a:lumMod val="65000"/>
                  </a:schemeClr>
                </a:solidFill>
              </a:rPr>
              <a:t>/wiki/</a:t>
            </a:r>
            <a:r>
              <a:rPr lang="en" sz="800" dirty="0" err="1">
                <a:solidFill>
                  <a:schemeClr val="bg1">
                    <a:lumMod val="65000"/>
                  </a:schemeClr>
                </a:solidFill>
              </a:rPr>
              <a:t>Category:X-rays_of_pneumothorax</a:t>
            </a:r>
            <a:endParaRPr sz="800" dirty="0">
              <a:solidFill>
                <a:schemeClr val="bg1">
                  <a:lumMod val="65000"/>
                </a:schemeClr>
              </a:solidFill>
            </a:endParaRPr>
          </a:p>
        </p:txBody>
      </p:sp>
      <p:sp>
        <p:nvSpPr>
          <p:cNvPr id="512" name="Google Shape;512;p72"/>
          <p:cNvSpPr txBox="1"/>
          <p:nvPr/>
        </p:nvSpPr>
        <p:spPr>
          <a:xfrm>
            <a:off x="159275" y="3521429"/>
            <a:ext cx="1846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latin typeface="Helvetica Neue"/>
                <a:ea typeface="Helvetica Neue"/>
                <a:cs typeface="Helvetica Neue"/>
                <a:sym typeface="Helvetica Neue"/>
              </a:rPr>
              <a:t>Spontaneous pneumothorax: Lung collapse without apparent cause (such as injury or lung disease)</a:t>
            </a:r>
            <a:endParaRPr dirty="0">
              <a:solidFill>
                <a:schemeClr val="bg1">
                  <a:lumMod val="65000"/>
                </a:schemeClr>
              </a:solidFill>
              <a:latin typeface="Helvetica Neue"/>
              <a:ea typeface="Helvetica Neue"/>
              <a:cs typeface="Helvetica Neue"/>
              <a:sym typeface="Helvetica Neue"/>
            </a:endParaRPr>
          </a:p>
        </p:txBody>
      </p:sp>
      <p:pic>
        <p:nvPicPr>
          <p:cNvPr id="513" name="Google Shape;513;p72"/>
          <p:cNvPicPr preferRelativeResize="0"/>
          <p:nvPr/>
        </p:nvPicPr>
        <p:blipFill>
          <a:blip r:embed="rId4">
            <a:alphaModFix/>
          </a:blip>
          <a:stretch>
            <a:fillRect/>
          </a:stretch>
        </p:blipFill>
        <p:spPr>
          <a:xfrm>
            <a:off x="2469800" y="1342955"/>
            <a:ext cx="2076150" cy="1502171"/>
          </a:xfrm>
          <a:prstGeom prst="rect">
            <a:avLst/>
          </a:prstGeom>
          <a:noFill/>
          <a:ln>
            <a:noFill/>
          </a:ln>
        </p:spPr>
      </p:pic>
      <p:pic>
        <p:nvPicPr>
          <p:cNvPr id="514" name="Google Shape;514;p72"/>
          <p:cNvPicPr preferRelativeResize="0"/>
          <p:nvPr/>
        </p:nvPicPr>
        <p:blipFill>
          <a:blip r:embed="rId5">
            <a:alphaModFix/>
          </a:blip>
          <a:stretch>
            <a:fillRect/>
          </a:stretch>
        </p:blipFill>
        <p:spPr>
          <a:xfrm>
            <a:off x="4522158" y="1296174"/>
            <a:ext cx="2163978" cy="1565712"/>
          </a:xfrm>
          <a:prstGeom prst="rect">
            <a:avLst/>
          </a:prstGeom>
          <a:noFill/>
          <a:ln>
            <a:noFill/>
          </a:ln>
        </p:spPr>
      </p:pic>
      <p:pic>
        <p:nvPicPr>
          <p:cNvPr id="515" name="Google Shape;515;p72"/>
          <p:cNvPicPr preferRelativeResize="0"/>
          <p:nvPr/>
        </p:nvPicPr>
        <p:blipFill>
          <a:blip r:embed="rId6">
            <a:alphaModFix/>
          </a:blip>
          <a:stretch>
            <a:fillRect/>
          </a:stretch>
        </p:blipFill>
        <p:spPr>
          <a:xfrm>
            <a:off x="6686130" y="1359717"/>
            <a:ext cx="2009068" cy="1453636"/>
          </a:xfrm>
          <a:prstGeom prst="rect">
            <a:avLst/>
          </a:prstGeom>
          <a:noFill/>
          <a:ln>
            <a:noFill/>
          </a:ln>
        </p:spPr>
      </p:pic>
      <p:sp>
        <p:nvSpPr>
          <p:cNvPr id="516" name="Google Shape;516;p72"/>
          <p:cNvSpPr/>
          <p:nvPr/>
        </p:nvSpPr>
        <p:spPr>
          <a:xfrm>
            <a:off x="3848360" y="3462026"/>
            <a:ext cx="3467700" cy="1125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2"/>
          <p:cNvSpPr txBox="1"/>
          <p:nvPr/>
        </p:nvSpPr>
        <p:spPr>
          <a:xfrm>
            <a:off x="7413856" y="3821517"/>
            <a:ext cx="1373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Genes linked to lung function</a:t>
            </a:r>
            <a:endParaRPr dirty="0">
              <a:solidFill>
                <a:schemeClr val="bg1">
                  <a:lumMod val="65000"/>
                </a:schemeClr>
              </a:solidFill>
            </a:endParaRPr>
          </a:p>
        </p:txBody>
      </p:sp>
      <p:sp>
        <p:nvSpPr>
          <p:cNvPr id="518" name="Google Shape;518;p72"/>
          <p:cNvSpPr txBox="1"/>
          <p:nvPr/>
        </p:nvSpPr>
        <p:spPr>
          <a:xfrm>
            <a:off x="4183284" y="3772675"/>
            <a:ext cx="49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KY</a:t>
            </a:r>
            <a:endParaRPr/>
          </a:p>
        </p:txBody>
      </p:sp>
      <p:sp>
        <p:nvSpPr>
          <p:cNvPr id="519" name="Google Shape;519;p72"/>
          <p:cNvSpPr txBox="1"/>
          <p:nvPr/>
        </p:nvSpPr>
        <p:spPr>
          <a:xfrm>
            <a:off x="5091249" y="3582050"/>
            <a:ext cx="88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POSTN</a:t>
            </a:r>
            <a:endParaRPr/>
          </a:p>
        </p:txBody>
      </p:sp>
      <p:sp>
        <p:nvSpPr>
          <p:cNvPr id="520" name="Google Shape;520;p72"/>
          <p:cNvSpPr txBox="1"/>
          <p:nvPr/>
        </p:nvSpPr>
        <p:spPr>
          <a:xfrm>
            <a:off x="6252550" y="3709125"/>
            <a:ext cx="92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CFDP1</a:t>
            </a:r>
            <a:endParaRPr/>
          </a:p>
        </p:txBody>
      </p:sp>
      <p:cxnSp>
        <p:nvCxnSpPr>
          <p:cNvPr id="521" name="Google Shape;521;p72"/>
          <p:cNvCxnSpPr>
            <a:stCxn id="513" idx="2"/>
            <a:endCxn id="518" idx="0"/>
          </p:cNvCxnSpPr>
          <p:nvPr/>
        </p:nvCxnSpPr>
        <p:spPr>
          <a:xfrm>
            <a:off x="3507875" y="2845127"/>
            <a:ext cx="922200" cy="927600"/>
          </a:xfrm>
          <a:prstGeom prst="straightConnector1">
            <a:avLst/>
          </a:prstGeom>
          <a:noFill/>
          <a:ln w="9525" cap="flat" cmpd="sng">
            <a:solidFill>
              <a:schemeClr val="dk2"/>
            </a:solidFill>
            <a:prstDash val="solid"/>
            <a:round/>
            <a:headEnd type="none" w="med" len="med"/>
            <a:tailEnd type="triangle" w="med" len="med"/>
          </a:ln>
        </p:spPr>
      </p:cxnSp>
      <p:cxnSp>
        <p:nvCxnSpPr>
          <p:cNvPr id="522" name="Google Shape;522;p72"/>
          <p:cNvCxnSpPr>
            <a:stCxn id="514" idx="2"/>
            <a:endCxn id="519" idx="0"/>
          </p:cNvCxnSpPr>
          <p:nvPr/>
        </p:nvCxnSpPr>
        <p:spPr>
          <a:xfrm flipH="1">
            <a:off x="5531847" y="2861885"/>
            <a:ext cx="72300" cy="720300"/>
          </a:xfrm>
          <a:prstGeom prst="straightConnector1">
            <a:avLst/>
          </a:prstGeom>
          <a:noFill/>
          <a:ln w="9525" cap="flat" cmpd="sng">
            <a:solidFill>
              <a:schemeClr val="dk2"/>
            </a:solidFill>
            <a:prstDash val="solid"/>
            <a:round/>
            <a:headEnd type="none" w="med" len="med"/>
            <a:tailEnd type="triangle" w="med" len="med"/>
          </a:ln>
        </p:spPr>
      </p:cxnSp>
      <p:cxnSp>
        <p:nvCxnSpPr>
          <p:cNvPr id="523" name="Google Shape;523;p72"/>
          <p:cNvCxnSpPr>
            <a:stCxn id="515" idx="2"/>
            <a:endCxn id="520" idx="0"/>
          </p:cNvCxnSpPr>
          <p:nvPr/>
        </p:nvCxnSpPr>
        <p:spPr>
          <a:xfrm flipH="1">
            <a:off x="6713564" y="2813353"/>
            <a:ext cx="977100" cy="895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3"/>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A novel association for duane retraction syndrome near </a:t>
            </a:r>
            <a:r>
              <a:rPr lang="en" i="1">
                <a:solidFill>
                  <a:srgbClr val="78BE20"/>
                </a:solidFill>
              </a:rPr>
              <a:t>OLIG1/OLIG2</a:t>
            </a:r>
            <a:endParaRPr i="1">
              <a:solidFill>
                <a:srgbClr val="78BE20"/>
              </a:solidFill>
            </a:endParaRPr>
          </a:p>
        </p:txBody>
      </p:sp>
      <p:pic>
        <p:nvPicPr>
          <p:cNvPr id="532" name="Google Shape;532;p73"/>
          <p:cNvPicPr preferRelativeResize="0"/>
          <p:nvPr/>
        </p:nvPicPr>
        <p:blipFill>
          <a:blip r:embed="rId3">
            <a:alphaModFix/>
          </a:blip>
          <a:stretch>
            <a:fillRect/>
          </a:stretch>
        </p:blipFill>
        <p:spPr>
          <a:xfrm>
            <a:off x="6192447" y="1475735"/>
            <a:ext cx="2034662" cy="2388675"/>
          </a:xfrm>
          <a:prstGeom prst="rect">
            <a:avLst/>
          </a:prstGeom>
          <a:noFill/>
          <a:ln>
            <a:noFill/>
          </a:ln>
        </p:spPr>
      </p:pic>
      <p:pic>
        <p:nvPicPr>
          <p:cNvPr id="533" name="Google Shape;533;p73"/>
          <p:cNvPicPr preferRelativeResize="0"/>
          <p:nvPr/>
        </p:nvPicPr>
        <p:blipFill>
          <a:blip r:embed="rId4">
            <a:alphaModFix/>
          </a:blip>
          <a:stretch>
            <a:fillRect/>
          </a:stretch>
        </p:blipFill>
        <p:spPr>
          <a:xfrm>
            <a:off x="2718688" y="1421758"/>
            <a:ext cx="3203866" cy="2492073"/>
          </a:xfrm>
          <a:prstGeom prst="rect">
            <a:avLst/>
          </a:prstGeom>
          <a:noFill/>
          <a:ln>
            <a:noFill/>
          </a:ln>
        </p:spPr>
      </p:pic>
      <p:sp>
        <p:nvSpPr>
          <p:cNvPr id="534" name="Google Shape;534;p73"/>
          <p:cNvSpPr txBox="1"/>
          <p:nvPr/>
        </p:nvSpPr>
        <p:spPr>
          <a:xfrm>
            <a:off x="6076927" y="4402799"/>
            <a:ext cx="2777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dirty="0">
                <a:solidFill>
                  <a:schemeClr val="bg1">
                    <a:lumMod val="65000"/>
                  </a:schemeClr>
                </a:solidFill>
                <a:latin typeface="Helvetica Neue"/>
                <a:ea typeface="Helvetica Neue"/>
                <a:cs typeface="Helvetica Neue"/>
                <a:sym typeface="Helvetica Neue"/>
              </a:rPr>
              <a:t>Figure from Asakawa &amp; Kawakami, 2018, Cell Reports</a:t>
            </a:r>
            <a:endParaRPr sz="900" dirty="0">
              <a:solidFill>
                <a:schemeClr val="bg1">
                  <a:lumMod val="65000"/>
                </a:schemeClr>
              </a:solidFill>
              <a:latin typeface="Helvetica Neue"/>
              <a:ea typeface="Helvetica Neue"/>
              <a:cs typeface="Helvetica Neue"/>
              <a:sym typeface="Helvetica Neue"/>
            </a:endParaRPr>
          </a:p>
        </p:txBody>
      </p:sp>
      <p:sp>
        <p:nvSpPr>
          <p:cNvPr id="535" name="Google Shape;535;p73"/>
          <p:cNvSpPr/>
          <p:nvPr/>
        </p:nvSpPr>
        <p:spPr>
          <a:xfrm>
            <a:off x="6337700" y="2518507"/>
            <a:ext cx="448500" cy="22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3"/>
          <p:cNvSpPr txBox="1"/>
          <p:nvPr/>
        </p:nvSpPr>
        <p:spPr>
          <a:xfrm>
            <a:off x="6048698" y="903275"/>
            <a:ext cx="2381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bg1">
                    <a:lumMod val="65000"/>
                  </a:schemeClr>
                </a:solidFill>
                <a:latin typeface="Helvetica Neue"/>
                <a:ea typeface="Helvetica Neue"/>
                <a:cs typeface="Helvetica Neue"/>
                <a:sym typeface="Helvetica Neue"/>
              </a:rPr>
              <a:t>Known to cause Duane syndrome in humans and mice</a:t>
            </a:r>
            <a:endParaRPr sz="1000" dirty="0">
              <a:solidFill>
                <a:schemeClr val="bg1">
                  <a:lumMod val="65000"/>
                </a:schemeClr>
              </a:solidFill>
              <a:latin typeface="Helvetica Neue"/>
              <a:ea typeface="Helvetica Neue"/>
              <a:cs typeface="Helvetica Neue"/>
              <a:sym typeface="Helvetica Neue"/>
            </a:endParaRPr>
          </a:p>
        </p:txBody>
      </p:sp>
      <p:cxnSp>
        <p:nvCxnSpPr>
          <p:cNvPr id="537" name="Google Shape;537;p73"/>
          <p:cNvCxnSpPr>
            <a:stCxn id="536" idx="2"/>
            <a:endCxn id="535" idx="0"/>
          </p:cNvCxnSpPr>
          <p:nvPr/>
        </p:nvCxnSpPr>
        <p:spPr>
          <a:xfrm flipH="1">
            <a:off x="6561998" y="1395875"/>
            <a:ext cx="677400" cy="1122600"/>
          </a:xfrm>
          <a:prstGeom prst="straightConnector1">
            <a:avLst/>
          </a:prstGeom>
          <a:noFill/>
          <a:ln w="9525" cap="flat" cmpd="sng">
            <a:solidFill>
              <a:srgbClr val="000000"/>
            </a:solidFill>
            <a:prstDash val="solid"/>
            <a:round/>
            <a:headEnd type="none" w="med" len="med"/>
            <a:tailEnd type="triangle" w="med" len="med"/>
          </a:ln>
        </p:spPr>
      </p:cxnSp>
      <p:sp>
        <p:nvSpPr>
          <p:cNvPr id="538" name="Google Shape;538;p73"/>
          <p:cNvSpPr/>
          <p:nvPr/>
        </p:nvSpPr>
        <p:spPr>
          <a:xfrm>
            <a:off x="6337700" y="2989366"/>
            <a:ext cx="448500" cy="22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3"/>
          <p:cNvSpPr txBox="1"/>
          <p:nvPr/>
        </p:nvSpPr>
        <p:spPr>
          <a:xfrm>
            <a:off x="6102677" y="3745067"/>
            <a:ext cx="2147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bg1">
                    <a:lumMod val="65000"/>
                  </a:schemeClr>
                </a:solidFill>
                <a:latin typeface="Helvetica Neue"/>
                <a:ea typeface="Helvetica Neue"/>
                <a:cs typeface="Helvetica Neue"/>
                <a:sym typeface="Helvetica Neue"/>
              </a:rPr>
              <a:t>Known to affect abducens nerve development in mice, but no known link in humans</a:t>
            </a:r>
            <a:endParaRPr sz="1000" dirty="0">
              <a:solidFill>
                <a:schemeClr val="bg1">
                  <a:lumMod val="65000"/>
                </a:schemeClr>
              </a:solidFill>
              <a:latin typeface="Helvetica Neue"/>
              <a:ea typeface="Helvetica Neue"/>
              <a:cs typeface="Helvetica Neue"/>
              <a:sym typeface="Helvetica Neue"/>
            </a:endParaRPr>
          </a:p>
        </p:txBody>
      </p:sp>
      <p:cxnSp>
        <p:nvCxnSpPr>
          <p:cNvPr id="540" name="Google Shape;540;p73"/>
          <p:cNvCxnSpPr>
            <a:stCxn id="539" idx="0"/>
            <a:endCxn id="538" idx="2"/>
          </p:cNvCxnSpPr>
          <p:nvPr/>
        </p:nvCxnSpPr>
        <p:spPr>
          <a:xfrm rot="10800000">
            <a:off x="6561977" y="3213467"/>
            <a:ext cx="614400" cy="531600"/>
          </a:xfrm>
          <a:prstGeom prst="straightConnector1">
            <a:avLst/>
          </a:prstGeom>
          <a:noFill/>
          <a:ln w="9525" cap="flat" cmpd="sng">
            <a:solidFill>
              <a:srgbClr val="000000"/>
            </a:solidFill>
            <a:prstDash val="solid"/>
            <a:round/>
            <a:headEnd type="none" w="med" len="med"/>
            <a:tailEnd type="triangle" w="med" len="med"/>
          </a:ln>
        </p:spPr>
      </p:cxnSp>
      <p:sp>
        <p:nvSpPr>
          <p:cNvPr id="541" name="Google Shape;541;p73"/>
          <p:cNvSpPr txBox="1"/>
          <p:nvPr/>
        </p:nvSpPr>
        <p:spPr>
          <a:xfrm>
            <a:off x="3196137" y="3958484"/>
            <a:ext cx="2321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bg1">
                    <a:lumMod val="65000"/>
                  </a:schemeClr>
                </a:solidFill>
                <a:latin typeface="Helvetica Neue"/>
                <a:ea typeface="Helvetica Neue"/>
                <a:cs typeface="Helvetica Neue"/>
                <a:sym typeface="Helvetica Neue"/>
              </a:rPr>
              <a:t>Regional plot for Duane retraction syndrome novel association highlighting </a:t>
            </a:r>
            <a:r>
              <a:rPr lang="en" sz="1200" i="1" dirty="0">
                <a:solidFill>
                  <a:schemeClr val="bg1">
                    <a:lumMod val="65000"/>
                  </a:schemeClr>
                </a:solidFill>
                <a:latin typeface="Helvetica Neue"/>
                <a:ea typeface="Helvetica Neue"/>
                <a:cs typeface="Helvetica Neue"/>
                <a:sym typeface="Helvetica Neue"/>
              </a:rPr>
              <a:t>OLIG1</a:t>
            </a:r>
            <a:r>
              <a:rPr lang="en" sz="1200" dirty="0">
                <a:solidFill>
                  <a:schemeClr val="bg1">
                    <a:lumMod val="65000"/>
                  </a:schemeClr>
                </a:solidFill>
                <a:latin typeface="Helvetica Neue"/>
                <a:ea typeface="Helvetica Neue"/>
                <a:cs typeface="Helvetica Neue"/>
                <a:sym typeface="Helvetica Neue"/>
              </a:rPr>
              <a:t> and </a:t>
            </a:r>
            <a:r>
              <a:rPr lang="en" sz="1200" i="1" dirty="0">
                <a:solidFill>
                  <a:schemeClr val="bg1">
                    <a:lumMod val="65000"/>
                  </a:schemeClr>
                </a:solidFill>
                <a:latin typeface="Helvetica Neue"/>
                <a:ea typeface="Helvetica Neue"/>
                <a:cs typeface="Helvetica Neue"/>
                <a:sym typeface="Helvetica Neue"/>
              </a:rPr>
              <a:t>OLIG2</a:t>
            </a:r>
            <a:endParaRPr sz="1200" i="1" dirty="0">
              <a:solidFill>
                <a:schemeClr val="bg1">
                  <a:lumMod val="65000"/>
                </a:schemeClr>
              </a:solidFill>
              <a:latin typeface="Helvetica Neue"/>
              <a:ea typeface="Helvetica Neue"/>
              <a:cs typeface="Helvetica Neue"/>
              <a:sym typeface="Helvetica Neue"/>
            </a:endParaRPr>
          </a:p>
        </p:txBody>
      </p:sp>
      <p:sp>
        <p:nvSpPr>
          <p:cNvPr id="542" name="Google Shape;542;p73"/>
          <p:cNvSpPr/>
          <p:nvPr/>
        </p:nvSpPr>
        <p:spPr>
          <a:xfrm>
            <a:off x="4178555" y="3361408"/>
            <a:ext cx="448500" cy="137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3" name="Google Shape;543;p73"/>
          <p:cNvPicPr preferRelativeResize="0"/>
          <p:nvPr/>
        </p:nvPicPr>
        <p:blipFill rotWithShape="1">
          <a:blip r:embed="rId5">
            <a:alphaModFix/>
          </a:blip>
          <a:srcRect t="19980"/>
          <a:stretch/>
        </p:blipFill>
        <p:spPr>
          <a:xfrm>
            <a:off x="15806" y="1624266"/>
            <a:ext cx="2813330" cy="388565"/>
          </a:xfrm>
          <a:prstGeom prst="rect">
            <a:avLst/>
          </a:prstGeom>
          <a:noFill/>
          <a:ln>
            <a:noFill/>
          </a:ln>
        </p:spPr>
      </p:pic>
      <p:sp>
        <p:nvSpPr>
          <p:cNvPr id="544" name="Google Shape;544;p73"/>
          <p:cNvSpPr txBox="1"/>
          <p:nvPr/>
        </p:nvSpPr>
        <p:spPr>
          <a:xfrm>
            <a:off x="326964" y="2598339"/>
            <a:ext cx="23814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latin typeface="Helvetica Neue"/>
                <a:ea typeface="Helvetica Neue"/>
                <a:cs typeface="Helvetica Neue"/>
                <a:sym typeface="Helvetica Neue"/>
              </a:rPr>
              <a:t>Duane retraction syndrome: Eye-movement disorder characterized by limited abduction or adduction due to maldevelopment of motor neurons in the abducens nucleus and aberrant innervation of the lateral rectus muscle</a:t>
            </a:r>
            <a:endParaRPr dirty="0">
              <a:solidFill>
                <a:schemeClr val="bg1">
                  <a:lumMod val="65000"/>
                </a:schemeClr>
              </a:solidFill>
              <a:latin typeface="Helvetica Neue"/>
              <a:ea typeface="Helvetica Neue"/>
              <a:cs typeface="Helvetica Neue"/>
              <a:sym typeface="Helvetica Neue"/>
            </a:endParaRPr>
          </a:p>
        </p:txBody>
      </p:sp>
      <p:sp>
        <p:nvSpPr>
          <p:cNvPr id="546" name="Google Shape;546;p73"/>
          <p:cNvSpPr txBox="1"/>
          <p:nvPr/>
        </p:nvSpPr>
        <p:spPr>
          <a:xfrm>
            <a:off x="418050" y="2170717"/>
            <a:ext cx="2253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bg1">
                    <a:lumMod val="65000"/>
                  </a:schemeClr>
                </a:solidFill>
                <a:latin typeface="Helvetica Neue"/>
                <a:ea typeface="Helvetica Neue"/>
                <a:cs typeface="Helvetica Neue"/>
                <a:sym typeface="Helvetica Neue"/>
              </a:rPr>
              <a:t>Figure from Park et al, 2016, AJHG</a:t>
            </a:r>
            <a:endParaRPr sz="1000" dirty="0">
              <a:solidFill>
                <a:schemeClr val="bg1">
                  <a:lumMod val="65000"/>
                </a:schemeClr>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9"/>
          <p:cNvSpPr txBox="1">
            <a:spLocks noGrp="1"/>
          </p:cNvSpPr>
          <p:nvPr>
            <p:ph type="title"/>
          </p:nvPr>
        </p:nvSpPr>
        <p:spPr>
          <a:xfrm>
            <a:off x="342700" y="439930"/>
            <a:ext cx="8172300" cy="5793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Why study rare diseases?</a:t>
            </a:r>
            <a:endParaRPr>
              <a:solidFill>
                <a:srgbClr val="78BE20"/>
              </a:solidFill>
            </a:endParaRPr>
          </a:p>
        </p:txBody>
      </p:sp>
      <p:pic>
        <p:nvPicPr>
          <p:cNvPr id="353" name="Google Shape;353;p59"/>
          <p:cNvPicPr preferRelativeResize="0"/>
          <p:nvPr/>
        </p:nvPicPr>
        <p:blipFill>
          <a:blip r:embed="rId3">
            <a:alphaModFix/>
          </a:blip>
          <a:stretch>
            <a:fillRect/>
          </a:stretch>
        </p:blipFill>
        <p:spPr>
          <a:xfrm>
            <a:off x="4974425" y="2257562"/>
            <a:ext cx="3692575" cy="1846300"/>
          </a:xfrm>
          <a:prstGeom prst="rect">
            <a:avLst/>
          </a:prstGeom>
          <a:noFill/>
          <a:ln>
            <a:noFill/>
          </a:ln>
        </p:spPr>
      </p:pic>
      <p:pic>
        <p:nvPicPr>
          <p:cNvPr id="354" name="Google Shape;354;p59"/>
          <p:cNvPicPr preferRelativeResize="0"/>
          <p:nvPr/>
        </p:nvPicPr>
        <p:blipFill>
          <a:blip r:embed="rId4">
            <a:alphaModFix/>
          </a:blip>
          <a:stretch>
            <a:fillRect/>
          </a:stretch>
        </p:blipFill>
        <p:spPr>
          <a:xfrm>
            <a:off x="545225" y="2242573"/>
            <a:ext cx="3752550" cy="1876275"/>
          </a:xfrm>
          <a:prstGeom prst="rect">
            <a:avLst/>
          </a:prstGeom>
          <a:noFill/>
          <a:ln>
            <a:noFill/>
          </a:ln>
        </p:spPr>
      </p:pic>
      <p:sp>
        <p:nvSpPr>
          <p:cNvPr id="355" name="Google Shape;355;p59"/>
          <p:cNvSpPr txBox="1"/>
          <p:nvPr/>
        </p:nvSpPr>
        <p:spPr>
          <a:xfrm>
            <a:off x="303550" y="989350"/>
            <a:ext cx="85668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bg1">
                    <a:lumMod val="65000"/>
                  </a:schemeClr>
                </a:solidFill>
              </a:rPr>
              <a:t>A rare disease is defined (in the United States) as one affecting less than 200,000 people. Each disease is individually rare, but with nearly 7,000 known rare diseases, rare diseases are collectively common.</a:t>
            </a:r>
            <a:endParaRPr sz="1800" dirty="0">
              <a:solidFill>
                <a:schemeClr val="bg1">
                  <a:lumMod val="6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4"/>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Novel associations replicate in UK Biobank</a:t>
            </a:r>
            <a:endParaRPr>
              <a:solidFill>
                <a:srgbClr val="78BE20"/>
              </a:solidFill>
            </a:endParaRPr>
          </a:p>
        </p:txBody>
      </p:sp>
      <p:graphicFrame>
        <p:nvGraphicFramePr>
          <p:cNvPr id="552" name="Google Shape;552;p74"/>
          <p:cNvGraphicFramePr/>
          <p:nvPr>
            <p:extLst>
              <p:ext uri="{D42A27DB-BD31-4B8C-83A1-F6EECF244321}">
                <p14:modId xmlns:p14="http://schemas.microsoft.com/office/powerpoint/2010/main" val="2394175330"/>
              </p:ext>
            </p:extLst>
          </p:nvPr>
        </p:nvGraphicFramePr>
        <p:xfrm>
          <a:off x="883725" y="990600"/>
          <a:ext cx="7424700" cy="3753350"/>
        </p:xfrm>
        <a:graphic>
          <a:graphicData uri="http://schemas.openxmlformats.org/drawingml/2006/table">
            <a:tbl>
              <a:tblPr>
                <a:noFill/>
                <a:tableStyleId>{5F3FF249-8476-4142-BD69-485C3180504C}</a:tableStyleId>
              </a:tblPr>
              <a:tblGrid>
                <a:gridCol w="1332650">
                  <a:extLst>
                    <a:ext uri="{9D8B030D-6E8A-4147-A177-3AD203B41FA5}">
                      <a16:colId xmlns:a16="http://schemas.microsoft.com/office/drawing/2014/main" val="20000"/>
                    </a:ext>
                  </a:extLst>
                </a:gridCol>
                <a:gridCol w="1094650">
                  <a:extLst>
                    <a:ext uri="{9D8B030D-6E8A-4147-A177-3AD203B41FA5}">
                      <a16:colId xmlns:a16="http://schemas.microsoft.com/office/drawing/2014/main" val="20001"/>
                    </a:ext>
                  </a:extLst>
                </a:gridCol>
                <a:gridCol w="1118475">
                  <a:extLst>
                    <a:ext uri="{9D8B030D-6E8A-4147-A177-3AD203B41FA5}">
                      <a16:colId xmlns:a16="http://schemas.microsoft.com/office/drawing/2014/main" val="20002"/>
                    </a:ext>
                  </a:extLst>
                </a:gridCol>
                <a:gridCol w="904300">
                  <a:extLst>
                    <a:ext uri="{9D8B030D-6E8A-4147-A177-3AD203B41FA5}">
                      <a16:colId xmlns:a16="http://schemas.microsoft.com/office/drawing/2014/main" val="20003"/>
                    </a:ext>
                  </a:extLst>
                </a:gridCol>
                <a:gridCol w="999475">
                  <a:extLst>
                    <a:ext uri="{9D8B030D-6E8A-4147-A177-3AD203B41FA5}">
                      <a16:colId xmlns:a16="http://schemas.microsoft.com/office/drawing/2014/main" val="20004"/>
                    </a:ext>
                  </a:extLst>
                </a:gridCol>
                <a:gridCol w="1023275">
                  <a:extLst>
                    <a:ext uri="{9D8B030D-6E8A-4147-A177-3AD203B41FA5}">
                      <a16:colId xmlns:a16="http://schemas.microsoft.com/office/drawing/2014/main" val="20005"/>
                    </a:ext>
                  </a:extLst>
                </a:gridCol>
                <a:gridCol w="951875">
                  <a:extLst>
                    <a:ext uri="{9D8B030D-6E8A-4147-A177-3AD203B41FA5}">
                      <a16:colId xmlns:a16="http://schemas.microsoft.com/office/drawing/2014/main" val="20006"/>
                    </a:ext>
                  </a:extLst>
                </a:gridCol>
              </a:tblGrid>
              <a:tr h="709900">
                <a:tc>
                  <a:txBody>
                    <a:bodyPr/>
                    <a:lstStyle/>
                    <a:p>
                      <a:pPr marL="0" lvl="0" indent="0" algn="l" rtl="0">
                        <a:spcBef>
                          <a:spcPts val="0"/>
                        </a:spcBef>
                        <a:spcAft>
                          <a:spcPts val="0"/>
                        </a:spcAft>
                        <a:buNone/>
                      </a:pPr>
                      <a:r>
                        <a:rPr lang="en" sz="1100" b="1" dirty="0"/>
                        <a:t>Phenotype</a:t>
                      </a:r>
                      <a:endParaRPr sz="1100" b="1" dirty="0"/>
                    </a:p>
                  </a:txBody>
                  <a:tcPr marL="63500" marR="63500" marT="63500" marB="63500"/>
                </a:tc>
                <a:tc>
                  <a:txBody>
                    <a:bodyPr/>
                    <a:lstStyle/>
                    <a:p>
                      <a:pPr marL="0" lvl="0" indent="0" algn="l" rtl="0">
                        <a:spcBef>
                          <a:spcPts val="0"/>
                        </a:spcBef>
                        <a:spcAft>
                          <a:spcPts val="0"/>
                        </a:spcAft>
                        <a:buNone/>
                      </a:pPr>
                      <a:r>
                        <a:rPr lang="en" sz="1100" b="1"/>
                        <a:t>Lead SNP</a:t>
                      </a:r>
                      <a:endParaRPr sz="1100" b="1"/>
                    </a:p>
                  </a:txBody>
                  <a:tcPr marL="63500" marR="63500" marT="63500" marB="63500"/>
                </a:tc>
                <a:tc>
                  <a:txBody>
                    <a:bodyPr/>
                    <a:lstStyle/>
                    <a:p>
                      <a:pPr marL="0" lvl="0" indent="0" algn="l" rtl="0">
                        <a:spcBef>
                          <a:spcPts val="0"/>
                        </a:spcBef>
                        <a:spcAft>
                          <a:spcPts val="0"/>
                        </a:spcAft>
                        <a:buNone/>
                      </a:pPr>
                      <a:r>
                        <a:rPr lang="en" sz="1100" b="1"/>
                        <a:t>Replication cohort</a:t>
                      </a:r>
                      <a:endParaRPr sz="1100" b="1"/>
                    </a:p>
                  </a:txBody>
                  <a:tcPr marL="63500" marR="63500" marT="63500" marB="63500"/>
                </a:tc>
                <a:tc>
                  <a:txBody>
                    <a:bodyPr/>
                    <a:lstStyle/>
                    <a:p>
                      <a:pPr marL="0" lvl="0" indent="0" algn="l" rtl="0">
                        <a:spcBef>
                          <a:spcPts val="0"/>
                        </a:spcBef>
                        <a:spcAft>
                          <a:spcPts val="0"/>
                        </a:spcAft>
                        <a:buNone/>
                      </a:pPr>
                      <a:r>
                        <a:rPr lang="en" sz="1100" b="1"/>
                        <a:t>Discovery p-value </a:t>
                      </a:r>
                      <a:endParaRPr sz="1100" b="1"/>
                    </a:p>
                  </a:txBody>
                  <a:tcPr marL="63500" marR="63500" marT="63500" marB="63500"/>
                </a:tc>
                <a:tc>
                  <a:txBody>
                    <a:bodyPr/>
                    <a:lstStyle/>
                    <a:p>
                      <a:pPr marL="0" lvl="0" indent="0" algn="l" rtl="0">
                        <a:spcBef>
                          <a:spcPts val="0"/>
                        </a:spcBef>
                        <a:spcAft>
                          <a:spcPts val="0"/>
                        </a:spcAft>
                        <a:buNone/>
                      </a:pPr>
                      <a:r>
                        <a:rPr lang="en" sz="1100" b="1"/>
                        <a:t>Replication p-value</a:t>
                      </a:r>
                      <a:endParaRPr sz="1100" b="1"/>
                    </a:p>
                  </a:txBody>
                  <a:tcPr marL="63500" marR="63500" marT="63500" marB="63500"/>
                </a:tc>
                <a:tc>
                  <a:txBody>
                    <a:bodyPr/>
                    <a:lstStyle/>
                    <a:p>
                      <a:pPr marL="0" lvl="0" indent="0" algn="l" rtl="0">
                        <a:spcBef>
                          <a:spcPts val="0"/>
                        </a:spcBef>
                        <a:spcAft>
                          <a:spcPts val="0"/>
                        </a:spcAft>
                        <a:buNone/>
                      </a:pPr>
                      <a:r>
                        <a:rPr lang="en" sz="1100" b="1"/>
                        <a:t>Replication cases</a:t>
                      </a:r>
                      <a:endParaRPr sz="1100" b="1"/>
                    </a:p>
                  </a:txBody>
                  <a:tcPr marL="63500" marR="63500" marT="63500" marB="63500"/>
                </a:tc>
                <a:tc>
                  <a:txBody>
                    <a:bodyPr/>
                    <a:lstStyle/>
                    <a:p>
                      <a:pPr marL="0" lvl="0" indent="0" algn="l" rtl="0">
                        <a:spcBef>
                          <a:spcPts val="0"/>
                        </a:spcBef>
                        <a:spcAft>
                          <a:spcPts val="0"/>
                        </a:spcAft>
                        <a:buNone/>
                      </a:pPr>
                      <a:r>
                        <a:rPr lang="en" sz="1100" b="1"/>
                        <a:t>Effect direction match</a:t>
                      </a:r>
                      <a:endParaRPr sz="1100" b="1"/>
                    </a:p>
                  </a:txBody>
                  <a:tcPr marL="63500" marR="63500" marT="63500" marB="63500"/>
                </a:tc>
                <a:extLst>
                  <a:ext uri="{0D108BD9-81ED-4DB2-BD59-A6C34878D82A}">
                    <a16:rowId xmlns:a16="http://schemas.microsoft.com/office/drawing/2014/main" val="10000"/>
                  </a:ext>
                </a:extLst>
              </a:tr>
              <a:tr h="632600">
                <a:tc>
                  <a:txBody>
                    <a:bodyPr/>
                    <a:lstStyle/>
                    <a:p>
                      <a:pPr marL="0" lvl="0" indent="0" algn="l" rtl="0">
                        <a:spcBef>
                          <a:spcPts val="0"/>
                        </a:spcBef>
                        <a:spcAft>
                          <a:spcPts val="0"/>
                        </a:spcAft>
                        <a:buNone/>
                      </a:pPr>
                      <a:r>
                        <a:rPr lang="en" sz="1100"/>
                        <a:t>Vestibular schwannoma​</a:t>
                      </a:r>
                      <a:endParaRPr sz="1100"/>
                    </a:p>
                  </a:txBody>
                  <a:tcPr marL="63500" marR="63500" marT="63500" marB="63500"/>
                </a:tc>
                <a:tc>
                  <a:txBody>
                    <a:bodyPr/>
                    <a:lstStyle/>
                    <a:p>
                      <a:pPr marL="0" lvl="0" indent="0" algn="l" rtl="0">
                        <a:spcBef>
                          <a:spcPts val="0"/>
                        </a:spcBef>
                        <a:spcAft>
                          <a:spcPts val="0"/>
                        </a:spcAft>
                        <a:buNone/>
                      </a:pPr>
                      <a:r>
                        <a:rPr lang="en" sz="1100"/>
                        <a:t>rs7341786</a:t>
                      </a:r>
                      <a:endParaRPr sz="1100"/>
                    </a:p>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r>
                        <a:rPr lang="en" sz="1100"/>
                        <a:t>UKBB</a:t>
                      </a:r>
                      <a:endParaRPr sz="1100"/>
                    </a:p>
                  </a:txBody>
                  <a:tcPr marL="63500" marR="63500" marT="63500" marB="63500"/>
                </a:tc>
                <a:tc>
                  <a:txBody>
                    <a:bodyPr/>
                    <a:lstStyle/>
                    <a:p>
                      <a:pPr marL="0" lvl="0" indent="0" algn="l" rtl="0">
                        <a:spcBef>
                          <a:spcPts val="0"/>
                        </a:spcBef>
                        <a:spcAft>
                          <a:spcPts val="0"/>
                        </a:spcAft>
                        <a:buNone/>
                      </a:pPr>
                      <a:r>
                        <a:rPr lang="en" sz="1100"/>
                        <a:t>1.4e-15​</a:t>
                      </a:r>
                      <a:endParaRPr sz="1100"/>
                    </a:p>
                  </a:txBody>
                  <a:tcPr marL="63500" marR="63500" marT="63500" marB="63500"/>
                </a:tc>
                <a:tc>
                  <a:txBody>
                    <a:bodyPr/>
                    <a:lstStyle/>
                    <a:p>
                      <a:pPr marL="0" lvl="0" indent="0" algn="l" rtl="0">
                        <a:spcBef>
                          <a:spcPts val="0"/>
                        </a:spcBef>
                        <a:spcAft>
                          <a:spcPts val="0"/>
                        </a:spcAft>
                        <a:buNone/>
                      </a:pPr>
                      <a:r>
                        <a:rPr lang="en" sz="1100" b="1"/>
                        <a:t>​1.56e-2</a:t>
                      </a:r>
                      <a:endParaRPr sz="1100" b="1"/>
                    </a:p>
                  </a:txBody>
                  <a:tcPr marL="63500" marR="63500" marT="63500" marB="63500"/>
                </a:tc>
                <a:tc>
                  <a:txBody>
                    <a:bodyPr/>
                    <a:lstStyle/>
                    <a:p>
                      <a:pPr marL="0" lvl="0" indent="0" algn="l" rtl="0">
                        <a:spcBef>
                          <a:spcPts val="0"/>
                        </a:spcBef>
                        <a:spcAft>
                          <a:spcPts val="0"/>
                        </a:spcAft>
                        <a:buNone/>
                      </a:pPr>
                      <a:r>
                        <a:rPr lang="en" sz="1100"/>
                        <a:t>232​</a:t>
                      </a:r>
                      <a:endParaRPr sz="1100"/>
                    </a:p>
                  </a:txBody>
                  <a:tcPr marL="63500" marR="63500" marT="63500" marB="63500"/>
                </a:tc>
                <a:tc>
                  <a:txBody>
                    <a:bodyPr/>
                    <a:lstStyle/>
                    <a:p>
                      <a:pPr marL="0" lvl="0" indent="0" algn="l" rtl="0">
                        <a:spcBef>
                          <a:spcPts val="0"/>
                        </a:spcBef>
                        <a:spcAft>
                          <a:spcPts val="0"/>
                        </a:spcAft>
                        <a:buNone/>
                      </a:pPr>
                      <a:r>
                        <a:rPr lang="en" sz="1100" b="1"/>
                        <a:t>True</a:t>
                      </a:r>
                      <a:endParaRPr sz="1100" b="1"/>
                    </a:p>
                  </a:txBody>
                  <a:tcPr marL="63500" marR="63500" marT="63500" marB="63500"/>
                </a:tc>
                <a:extLst>
                  <a:ext uri="{0D108BD9-81ED-4DB2-BD59-A6C34878D82A}">
                    <a16:rowId xmlns:a16="http://schemas.microsoft.com/office/drawing/2014/main" val="10001"/>
                  </a:ext>
                </a:extLst>
              </a:tr>
              <a:tr h="520125">
                <a:tc>
                  <a:txBody>
                    <a:bodyPr/>
                    <a:lstStyle/>
                    <a:p>
                      <a:pPr marL="0" lvl="0" indent="0" algn="l" rtl="0">
                        <a:spcBef>
                          <a:spcPts val="0"/>
                        </a:spcBef>
                        <a:spcAft>
                          <a:spcPts val="0"/>
                        </a:spcAft>
                        <a:buNone/>
                      </a:pPr>
                      <a:r>
                        <a:rPr lang="en" sz="1100"/>
                        <a:t>Spontaneous pneumothorax</a:t>
                      </a:r>
                      <a:endParaRPr sz="1100"/>
                    </a:p>
                  </a:txBody>
                  <a:tcPr marL="63500" marR="63500" marT="63500" marB="63500"/>
                </a:tc>
                <a:tc>
                  <a:txBody>
                    <a:bodyPr/>
                    <a:lstStyle/>
                    <a:p>
                      <a:pPr marL="0" lvl="0" indent="0" algn="l" rtl="0">
                        <a:spcBef>
                          <a:spcPts val="0"/>
                        </a:spcBef>
                        <a:spcAft>
                          <a:spcPts val="0"/>
                        </a:spcAft>
                        <a:buNone/>
                      </a:pPr>
                      <a:r>
                        <a:rPr lang="en" sz="1100"/>
                        <a:t>rs4437193</a:t>
                      </a:r>
                      <a:endParaRPr sz="1100"/>
                    </a:p>
                  </a:txBody>
                  <a:tcPr marL="63500" marR="63500" marT="63500" marB="63500"/>
                </a:tc>
                <a:tc>
                  <a:txBody>
                    <a:bodyPr/>
                    <a:lstStyle/>
                    <a:p>
                      <a:pPr marL="0" lvl="0" indent="0" algn="l" rtl="0">
                        <a:spcBef>
                          <a:spcPts val="0"/>
                        </a:spcBef>
                        <a:spcAft>
                          <a:spcPts val="0"/>
                        </a:spcAft>
                        <a:buNone/>
                      </a:pPr>
                      <a:r>
                        <a:rPr lang="en" sz="1100"/>
                        <a:t>UKBB</a:t>
                      </a:r>
                      <a:endParaRPr sz="1100"/>
                    </a:p>
                  </a:txBody>
                  <a:tcPr marL="63500" marR="63500" marT="63500" marB="63500"/>
                </a:tc>
                <a:tc>
                  <a:txBody>
                    <a:bodyPr/>
                    <a:lstStyle/>
                    <a:p>
                      <a:pPr marL="0" lvl="0" indent="0" algn="l" rtl="0">
                        <a:spcBef>
                          <a:spcPts val="0"/>
                        </a:spcBef>
                        <a:spcAft>
                          <a:spcPts val="0"/>
                        </a:spcAft>
                        <a:buNone/>
                      </a:pPr>
                      <a:r>
                        <a:rPr lang="en" sz="1100"/>
                        <a:t>3.7e-10</a:t>
                      </a:r>
                      <a:endParaRPr sz="1100"/>
                    </a:p>
                  </a:txBody>
                  <a:tcPr marL="63500" marR="63500" marT="63500" marB="63500"/>
                </a:tc>
                <a:tc>
                  <a:txBody>
                    <a:bodyPr/>
                    <a:lstStyle/>
                    <a:p>
                      <a:pPr marL="0" lvl="0" indent="0" algn="l" rtl="0">
                        <a:spcBef>
                          <a:spcPts val="0"/>
                        </a:spcBef>
                        <a:spcAft>
                          <a:spcPts val="0"/>
                        </a:spcAft>
                        <a:buNone/>
                      </a:pPr>
                      <a:r>
                        <a:rPr lang="en" sz="1100"/>
                        <a:t>9.69e-1</a:t>
                      </a:r>
                      <a:endParaRPr sz="1100"/>
                    </a:p>
                  </a:txBody>
                  <a:tcPr marL="63500" marR="63500" marT="63500" marB="63500"/>
                </a:tc>
                <a:tc>
                  <a:txBody>
                    <a:bodyPr/>
                    <a:lstStyle/>
                    <a:p>
                      <a:pPr marL="0" lvl="0" indent="0" algn="l" rtl="0">
                        <a:spcBef>
                          <a:spcPts val="0"/>
                        </a:spcBef>
                        <a:spcAft>
                          <a:spcPts val="0"/>
                        </a:spcAft>
                        <a:buNone/>
                      </a:pPr>
                      <a:r>
                        <a:rPr lang="en" sz="1100"/>
                        <a:t>707</a:t>
                      </a:r>
                      <a:endParaRPr sz="1100"/>
                    </a:p>
                  </a:txBody>
                  <a:tcPr marL="63500" marR="63500" marT="63500" marB="63500"/>
                </a:tc>
                <a:tc>
                  <a:txBody>
                    <a:bodyPr/>
                    <a:lstStyle/>
                    <a:p>
                      <a:pPr marL="0" lvl="0" indent="0" algn="l" rtl="0">
                        <a:spcBef>
                          <a:spcPts val="0"/>
                        </a:spcBef>
                        <a:spcAft>
                          <a:spcPts val="0"/>
                        </a:spcAft>
                        <a:buNone/>
                      </a:pPr>
                      <a:r>
                        <a:rPr lang="en" sz="1100" b="1"/>
                        <a:t>True</a:t>
                      </a:r>
                      <a:endParaRPr sz="1100" b="1"/>
                    </a:p>
                  </a:txBody>
                  <a:tcPr marL="63500" marR="63500" marT="63500" marB="63500"/>
                </a:tc>
                <a:extLst>
                  <a:ext uri="{0D108BD9-81ED-4DB2-BD59-A6C34878D82A}">
                    <a16:rowId xmlns:a16="http://schemas.microsoft.com/office/drawing/2014/main" val="10002"/>
                  </a:ext>
                </a:extLst>
              </a:tr>
              <a:tr h="520125">
                <a:tc>
                  <a:txBody>
                    <a:bodyPr/>
                    <a:lstStyle/>
                    <a:p>
                      <a:pPr marL="0" lvl="0" indent="0" algn="l" rtl="0">
                        <a:spcBef>
                          <a:spcPts val="0"/>
                        </a:spcBef>
                        <a:spcAft>
                          <a:spcPts val="0"/>
                        </a:spcAft>
                        <a:buNone/>
                      </a:pPr>
                      <a:r>
                        <a:rPr lang="en" sz="1100"/>
                        <a:t>Spontaneous pneumothorax</a:t>
                      </a:r>
                      <a:endParaRPr sz="1100"/>
                    </a:p>
                  </a:txBody>
                  <a:tcPr marL="63500" marR="63500" marT="63500" marB="63500"/>
                </a:tc>
                <a:tc>
                  <a:txBody>
                    <a:bodyPr/>
                    <a:lstStyle/>
                    <a:p>
                      <a:pPr marL="0" lvl="0" indent="0" algn="l" rtl="0">
                        <a:spcBef>
                          <a:spcPts val="0"/>
                        </a:spcBef>
                        <a:spcAft>
                          <a:spcPts val="0"/>
                        </a:spcAft>
                        <a:buNone/>
                      </a:pPr>
                      <a:r>
                        <a:rPr lang="en" sz="1100"/>
                        <a:t>rs9547906</a:t>
                      </a:r>
                      <a:endParaRPr sz="1100"/>
                    </a:p>
                  </a:txBody>
                  <a:tcPr marL="63500" marR="63500" marT="63500" marB="63500"/>
                </a:tc>
                <a:tc>
                  <a:txBody>
                    <a:bodyPr/>
                    <a:lstStyle/>
                    <a:p>
                      <a:pPr marL="0" lvl="0" indent="0" algn="l" rtl="0">
                        <a:spcBef>
                          <a:spcPts val="0"/>
                        </a:spcBef>
                        <a:spcAft>
                          <a:spcPts val="0"/>
                        </a:spcAft>
                        <a:buNone/>
                      </a:pPr>
                      <a:r>
                        <a:rPr lang="en" sz="1100"/>
                        <a:t>UKBB</a:t>
                      </a:r>
                      <a:endParaRPr sz="1100"/>
                    </a:p>
                  </a:txBody>
                  <a:tcPr marL="63500" marR="63500" marT="63500" marB="63500"/>
                </a:tc>
                <a:tc>
                  <a:txBody>
                    <a:bodyPr/>
                    <a:lstStyle/>
                    <a:p>
                      <a:pPr marL="0" lvl="0" indent="0" algn="l" rtl="0">
                        <a:spcBef>
                          <a:spcPts val="0"/>
                        </a:spcBef>
                        <a:spcAft>
                          <a:spcPts val="0"/>
                        </a:spcAft>
                        <a:buNone/>
                      </a:pPr>
                      <a:r>
                        <a:rPr lang="en" sz="1100"/>
                        <a:t>7.8e-10</a:t>
                      </a:r>
                      <a:endParaRPr sz="1100"/>
                    </a:p>
                  </a:txBody>
                  <a:tcPr marL="63500" marR="63500" marT="63500" marB="63500"/>
                </a:tc>
                <a:tc>
                  <a:txBody>
                    <a:bodyPr/>
                    <a:lstStyle/>
                    <a:p>
                      <a:pPr marL="0" lvl="0" indent="0" algn="l" rtl="0">
                        <a:spcBef>
                          <a:spcPts val="0"/>
                        </a:spcBef>
                        <a:spcAft>
                          <a:spcPts val="0"/>
                        </a:spcAft>
                        <a:buNone/>
                      </a:pPr>
                      <a:r>
                        <a:rPr lang="en" sz="1100" b="1"/>
                        <a:t>5.29e-3</a:t>
                      </a:r>
                      <a:endParaRPr sz="1100" b="1"/>
                    </a:p>
                  </a:txBody>
                  <a:tcPr marL="63500" marR="63500" marT="63500" marB="63500"/>
                </a:tc>
                <a:tc>
                  <a:txBody>
                    <a:bodyPr/>
                    <a:lstStyle/>
                    <a:p>
                      <a:pPr marL="0" lvl="0" indent="0" algn="l" rtl="0">
                        <a:spcBef>
                          <a:spcPts val="0"/>
                        </a:spcBef>
                        <a:spcAft>
                          <a:spcPts val="0"/>
                        </a:spcAft>
                        <a:buNone/>
                      </a:pPr>
                      <a:r>
                        <a:rPr lang="en" sz="1100"/>
                        <a:t>707</a:t>
                      </a:r>
                      <a:endParaRPr sz="1100"/>
                    </a:p>
                  </a:txBody>
                  <a:tcPr marL="63500" marR="63500" marT="63500" marB="63500"/>
                </a:tc>
                <a:tc>
                  <a:txBody>
                    <a:bodyPr/>
                    <a:lstStyle/>
                    <a:p>
                      <a:pPr marL="0" lvl="0" indent="0" algn="l" rtl="0">
                        <a:spcBef>
                          <a:spcPts val="0"/>
                        </a:spcBef>
                        <a:spcAft>
                          <a:spcPts val="0"/>
                        </a:spcAft>
                        <a:buNone/>
                      </a:pPr>
                      <a:r>
                        <a:rPr lang="en" sz="1100" b="1"/>
                        <a:t>True</a:t>
                      </a:r>
                      <a:endParaRPr sz="1100" b="1"/>
                    </a:p>
                  </a:txBody>
                  <a:tcPr marL="63500" marR="63500" marT="63500" marB="63500"/>
                </a:tc>
                <a:extLst>
                  <a:ext uri="{0D108BD9-81ED-4DB2-BD59-A6C34878D82A}">
                    <a16:rowId xmlns:a16="http://schemas.microsoft.com/office/drawing/2014/main" val="10003"/>
                  </a:ext>
                </a:extLst>
              </a:tr>
              <a:tr h="520125">
                <a:tc>
                  <a:txBody>
                    <a:bodyPr/>
                    <a:lstStyle/>
                    <a:p>
                      <a:pPr marL="0" lvl="0" indent="0" algn="l" rtl="0">
                        <a:spcBef>
                          <a:spcPts val="0"/>
                        </a:spcBef>
                        <a:spcAft>
                          <a:spcPts val="0"/>
                        </a:spcAft>
                        <a:buNone/>
                      </a:pPr>
                      <a:r>
                        <a:rPr lang="en" sz="1100"/>
                        <a:t>Spontaneous pneumothorax</a:t>
                      </a:r>
                      <a:endParaRPr sz="1100"/>
                    </a:p>
                  </a:txBody>
                  <a:tcPr marL="63500" marR="63500" marT="63500" marB="63500"/>
                </a:tc>
                <a:tc>
                  <a:txBody>
                    <a:bodyPr/>
                    <a:lstStyle/>
                    <a:p>
                      <a:pPr marL="0" lvl="0" indent="0" algn="l" rtl="0">
                        <a:spcBef>
                          <a:spcPts val="0"/>
                        </a:spcBef>
                        <a:spcAft>
                          <a:spcPts val="0"/>
                        </a:spcAft>
                        <a:buNone/>
                      </a:pPr>
                      <a:r>
                        <a:rPr lang="en" sz="1100"/>
                        <a:t>rs2161648</a:t>
                      </a:r>
                      <a:endParaRPr sz="1100"/>
                    </a:p>
                  </a:txBody>
                  <a:tcPr marL="63500" marR="63500" marT="63500" marB="63500"/>
                </a:tc>
                <a:tc>
                  <a:txBody>
                    <a:bodyPr/>
                    <a:lstStyle/>
                    <a:p>
                      <a:pPr marL="0" lvl="0" indent="0" algn="l" rtl="0">
                        <a:spcBef>
                          <a:spcPts val="0"/>
                        </a:spcBef>
                        <a:spcAft>
                          <a:spcPts val="0"/>
                        </a:spcAft>
                        <a:buNone/>
                      </a:pPr>
                      <a:r>
                        <a:rPr lang="en" sz="1100"/>
                        <a:t>UKBB</a:t>
                      </a:r>
                      <a:endParaRPr sz="1100"/>
                    </a:p>
                  </a:txBody>
                  <a:tcPr marL="63500" marR="63500" marT="63500" marB="63500"/>
                </a:tc>
                <a:tc>
                  <a:txBody>
                    <a:bodyPr/>
                    <a:lstStyle/>
                    <a:p>
                      <a:pPr marL="0" lvl="0" indent="0" algn="l" rtl="0">
                        <a:spcBef>
                          <a:spcPts val="0"/>
                        </a:spcBef>
                        <a:spcAft>
                          <a:spcPts val="0"/>
                        </a:spcAft>
                        <a:buNone/>
                      </a:pPr>
                      <a:r>
                        <a:rPr lang="en" sz="1100"/>
                        <a:t>4.8e-08</a:t>
                      </a:r>
                      <a:endParaRPr sz="1100"/>
                    </a:p>
                  </a:txBody>
                  <a:tcPr marL="63500" marR="63500" marT="63500" marB="63500"/>
                </a:tc>
                <a:tc>
                  <a:txBody>
                    <a:bodyPr/>
                    <a:lstStyle/>
                    <a:p>
                      <a:pPr marL="0" lvl="0" indent="0" algn="l" rtl="0">
                        <a:spcBef>
                          <a:spcPts val="0"/>
                        </a:spcBef>
                        <a:spcAft>
                          <a:spcPts val="0"/>
                        </a:spcAft>
                        <a:buNone/>
                      </a:pPr>
                      <a:r>
                        <a:rPr lang="en" sz="1100"/>
                        <a:t>2.48e-1</a:t>
                      </a:r>
                      <a:endParaRPr sz="1100"/>
                    </a:p>
                  </a:txBody>
                  <a:tcPr marL="63500" marR="63500" marT="63500" marB="63500"/>
                </a:tc>
                <a:tc>
                  <a:txBody>
                    <a:bodyPr/>
                    <a:lstStyle/>
                    <a:p>
                      <a:pPr marL="0" lvl="0" indent="0" algn="l" rtl="0">
                        <a:spcBef>
                          <a:spcPts val="0"/>
                        </a:spcBef>
                        <a:spcAft>
                          <a:spcPts val="0"/>
                        </a:spcAft>
                        <a:buNone/>
                      </a:pPr>
                      <a:r>
                        <a:rPr lang="en" sz="1100"/>
                        <a:t>707</a:t>
                      </a:r>
                      <a:endParaRPr sz="1100"/>
                    </a:p>
                  </a:txBody>
                  <a:tcPr marL="63500" marR="63500" marT="63500" marB="63500"/>
                </a:tc>
                <a:tc>
                  <a:txBody>
                    <a:bodyPr/>
                    <a:lstStyle/>
                    <a:p>
                      <a:pPr marL="0" lvl="0" indent="0" algn="l" rtl="0">
                        <a:spcBef>
                          <a:spcPts val="0"/>
                        </a:spcBef>
                        <a:spcAft>
                          <a:spcPts val="0"/>
                        </a:spcAft>
                        <a:buNone/>
                      </a:pPr>
                      <a:r>
                        <a:rPr lang="en" sz="1100" b="1"/>
                        <a:t>True</a:t>
                      </a:r>
                      <a:endParaRPr sz="1100" b="1"/>
                    </a:p>
                  </a:txBody>
                  <a:tcPr marL="63500" marR="63500" marT="63500" marB="63500"/>
                </a:tc>
                <a:extLst>
                  <a:ext uri="{0D108BD9-81ED-4DB2-BD59-A6C34878D82A}">
                    <a16:rowId xmlns:a16="http://schemas.microsoft.com/office/drawing/2014/main" val="10004"/>
                  </a:ext>
                </a:extLst>
              </a:tr>
              <a:tr h="520125">
                <a:tc>
                  <a:txBody>
                    <a:bodyPr/>
                    <a:lstStyle/>
                    <a:p>
                      <a:pPr marL="0" lvl="0" indent="0" algn="l" rtl="0">
                        <a:spcBef>
                          <a:spcPts val="0"/>
                        </a:spcBef>
                        <a:spcAft>
                          <a:spcPts val="0"/>
                        </a:spcAft>
                        <a:buNone/>
                      </a:pPr>
                      <a:r>
                        <a:rPr lang="en" sz="1100"/>
                        <a:t>Duane retraction syndrome​</a:t>
                      </a:r>
                      <a:endParaRPr sz="1100"/>
                    </a:p>
                  </a:txBody>
                  <a:tcPr marL="63500" marR="63500" marT="63500" marB="63500"/>
                </a:tc>
                <a:tc>
                  <a:txBody>
                    <a:bodyPr/>
                    <a:lstStyle/>
                    <a:p>
                      <a:pPr marL="0" lvl="0" indent="0" algn="l" rtl="0">
                        <a:spcBef>
                          <a:spcPts val="0"/>
                        </a:spcBef>
                        <a:spcAft>
                          <a:spcPts val="0"/>
                        </a:spcAft>
                        <a:buNone/>
                      </a:pPr>
                      <a:r>
                        <a:rPr lang="en" sz="1100"/>
                        <a:t>rs9977152​</a:t>
                      </a:r>
                      <a:endParaRPr sz="1100"/>
                    </a:p>
                  </a:txBody>
                  <a:tcPr marL="63500" marR="63500" marT="63500" marB="63500"/>
                </a:tc>
                <a:tc>
                  <a:txBody>
                    <a:bodyPr/>
                    <a:lstStyle/>
                    <a:p>
                      <a:pPr marL="0" lvl="0" indent="0" algn="l" rtl="0">
                        <a:spcBef>
                          <a:spcPts val="0"/>
                        </a:spcBef>
                        <a:spcAft>
                          <a:spcPts val="0"/>
                        </a:spcAft>
                        <a:buNone/>
                      </a:pPr>
                      <a:r>
                        <a:rPr lang="en" sz="1100"/>
                        <a:t>23andMe</a:t>
                      </a:r>
                      <a:endParaRPr sz="1100"/>
                    </a:p>
                  </a:txBody>
                  <a:tcPr marL="63500" marR="63500" marT="63500" marB="63500"/>
                </a:tc>
                <a:tc>
                  <a:txBody>
                    <a:bodyPr/>
                    <a:lstStyle/>
                    <a:p>
                      <a:pPr marL="0" lvl="0" indent="0" algn="l" rtl="0">
                        <a:spcBef>
                          <a:spcPts val="0"/>
                        </a:spcBef>
                        <a:spcAft>
                          <a:spcPts val="0"/>
                        </a:spcAft>
                        <a:buNone/>
                      </a:pPr>
                      <a:r>
                        <a:rPr lang="en" sz="1100"/>
                        <a:t>3.5e-17​</a:t>
                      </a:r>
                      <a:endParaRPr sz="1100"/>
                    </a:p>
                  </a:txBody>
                  <a:tcPr marL="63500" marR="63500" marT="63500" marB="63500"/>
                </a:tc>
                <a:tc>
                  <a:txBody>
                    <a:bodyPr/>
                    <a:lstStyle/>
                    <a:p>
                      <a:pPr marL="0" lvl="0" indent="0" algn="l" rtl="0">
                        <a:spcBef>
                          <a:spcPts val="0"/>
                        </a:spcBef>
                        <a:spcAft>
                          <a:spcPts val="0"/>
                        </a:spcAft>
                        <a:buNone/>
                      </a:pPr>
                      <a:r>
                        <a:rPr lang="en" sz="1200" b="1">
                          <a:latin typeface="Calibri"/>
                          <a:ea typeface="Calibri"/>
                          <a:cs typeface="Calibri"/>
                          <a:sym typeface="Calibri"/>
                        </a:rPr>
                        <a:t>7.01e-06</a:t>
                      </a:r>
                      <a:r>
                        <a:rPr lang="en" sz="1100" b="1"/>
                        <a:t>​</a:t>
                      </a:r>
                      <a:endParaRPr sz="1100" b="1"/>
                    </a:p>
                  </a:txBody>
                  <a:tcPr marL="63500" marR="63500" marT="63500" marB="63500"/>
                </a:tc>
                <a:tc>
                  <a:txBody>
                    <a:bodyPr/>
                    <a:lstStyle/>
                    <a:p>
                      <a:pPr marL="0" lvl="0" indent="0" algn="l" rtl="0">
                        <a:spcBef>
                          <a:spcPts val="0"/>
                        </a:spcBef>
                        <a:spcAft>
                          <a:spcPts val="0"/>
                        </a:spcAft>
                        <a:buNone/>
                      </a:pPr>
                      <a:r>
                        <a:rPr lang="en" sz="1100"/>
                        <a:t>44</a:t>
                      </a:r>
                      <a:endParaRPr sz="1100"/>
                    </a:p>
                  </a:txBody>
                  <a:tcPr marL="63500" marR="63500" marT="63500" marB="63500"/>
                </a:tc>
                <a:tc>
                  <a:txBody>
                    <a:bodyPr/>
                    <a:lstStyle/>
                    <a:p>
                      <a:pPr marL="0" lvl="0" indent="0" algn="l" rtl="0">
                        <a:spcBef>
                          <a:spcPts val="0"/>
                        </a:spcBef>
                        <a:spcAft>
                          <a:spcPts val="0"/>
                        </a:spcAft>
                        <a:buNone/>
                      </a:pPr>
                      <a:r>
                        <a:rPr lang="en" sz="1100" b="1"/>
                        <a:t>True</a:t>
                      </a:r>
                      <a:endParaRPr sz="1100" b="1"/>
                    </a:p>
                  </a:txBody>
                  <a:tcPr marL="63500" marR="63500" marT="63500" marB="63500"/>
                </a:tc>
                <a:extLst>
                  <a:ext uri="{0D108BD9-81ED-4DB2-BD59-A6C34878D82A}">
                    <a16:rowId xmlns:a16="http://schemas.microsoft.com/office/drawing/2014/main" val="10005"/>
                  </a:ext>
                </a:extLst>
              </a:tr>
              <a:tr h="330350">
                <a:tc>
                  <a:txBody>
                    <a:bodyPr/>
                    <a:lstStyle/>
                    <a:p>
                      <a:pPr marL="0" lvl="0" indent="0" algn="l" rtl="0">
                        <a:spcBef>
                          <a:spcPts val="0"/>
                        </a:spcBef>
                        <a:spcAft>
                          <a:spcPts val="0"/>
                        </a:spcAft>
                        <a:buNone/>
                      </a:pPr>
                      <a:r>
                        <a:rPr lang="en" sz="1100"/>
                        <a:t>Cleft lip​</a:t>
                      </a:r>
                      <a:endParaRPr sz="1100"/>
                    </a:p>
                  </a:txBody>
                  <a:tcPr marL="63500" marR="63500" marT="63500" marB="63500"/>
                </a:tc>
                <a:tc>
                  <a:txBody>
                    <a:bodyPr/>
                    <a:lstStyle/>
                    <a:p>
                      <a:pPr marL="0" lvl="0" indent="0" algn="l" rtl="0">
                        <a:spcBef>
                          <a:spcPts val="0"/>
                        </a:spcBef>
                        <a:spcAft>
                          <a:spcPts val="0"/>
                        </a:spcAft>
                        <a:buNone/>
                      </a:pPr>
                      <a:r>
                        <a:rPr lang="en" sz="1100"/>
                        <a:t>rs72419458​​</a:t>
                      </a:r>
                      <a:endParaRPr sz="1100"/>
                    </a:p>
                  </a:txBody>
                  <a:tcPr marL="63500" marR="63500" marT="63500" marB="63500"/>
                </a:tc>
                <a:tc>
                  <a:txBody>
                    <a:bodyPr/>
                    <a:lstStyle/>
                    <a:p>
                      <a:pPr marL="0" lvl="0" indent="0" algn="l" rtl="0">
                        <a:spcBef>
                          <a:spcPts val="0"/>
                        </a:spcBef>
                        <a:spcAft>
                          <a:spcPts val="0"/>
                        </a:spcAft>
                        <a:buNone/>
                      </a:pPr>
                      <a:r>
                        <a:rPr lang="en" sz="1100"/>
                        <a:t>23andMe</a:t>
                      </a:r>
                      <a:endParaRPr sz="1100"/>
                    </a:p>
                  </a:txBody>
                  <a:tcPr marL="63500" marR="63500" marT="63500" marB="63500"/>
                </a:tc>
                <a:tc>
                  <a:txBody>
                    <a:bodyPr/>
                    <a:lstStyle/>
                    <a:p>
                      <a:pPr marL="0" lvl="0" indent="0" algn="l" rtl="0">
                        <a:spcBef>
                          <a:spcPts val="0"/>
                        </a:spcBef>
                        <a:spcAft>
                          <a:spcPts val="0"/>
                        </a:spcAft>
                        <a:buNone/>
                      </a:pPr>
                      <a:r>
                        <a:rPr lang="en" sz="1100"/>
                        <a:t>2.4e-8​</a:t>
                      </a:r>
                      <a:endParaRPr sz="1100"/>
                    </a:p>
                  </a:txBody>
                  <a:tcPr marL="63500" marR="63500" marT="63500" marB="63500"/>
                </a:tc>
                <a:tc>
                  <a:txBody>
                    <a:bodyPr/>
                    <a:lstStyle/>
                    <a:p>
                      <a:pPr marL="0" lvl="0" indent="0" algn="l" rtl="0">
                        <a:spcBef>
                          <a:spcPts val="0"/>
                        </a:spcBef>
                        <a:spcAft>
                          <a:spcPts val="0"/>
                        </a:spcAft>
                        <a:buNone/>
                      </a:pPr>
                      <a:r>
                        <a:rPr lang="en" sz="1100"/>
                        <a:t>8.06e-01​</a:t>
                      </a:r>
                      <a:endParaRPr sz="1100"/>
                    </a:p>
                  </a:txBody>
                  <a:tcPr marL="63500" marR="63500" marT="63500" marB="63500"/>
                </a:tc>
                <a:tc>
                  <a:txBody>
                    <a:bodyPr/>
                    <a:lstStyle/>
                    <a:p>
                      <a:pPr marL="0" lvl="0" indent="0" algn="l" rtl="0">
                        <a:spcBef>
                          <a:spcPts val="0"/>
                        </a:spcBef>
                        <a:spcAft>
                          <a:spcPts val="0"/>
                        </a:spcAft>
                        <a:buNone/>
                      </a:pPr>
                      <a:r>
                        <a:rPr lang="en" sz="1100"/>
                        <a:t>310</a:t>
                      </a:r>
                      <a:endParaRPr sz="1100"/>
                    </a:p>
                  </a:txBody>
                  <a:tcPr marL="63500" marR="63500" marT="63500" marB="63500"/>
                </a:tc>
                <a:tc>
                  <a:txBody>
                    <a:bodyPr/>
                    <a:lstStyle/>
                    <a:p>
                      <a:pPr marL="0" lvl="0" indent="0" algn="l" rtl="0">
                        <a:spcBef>
                          <a:spcPts val="0"/>
                        </a:spcBef>
                        <a:spcAft>
                          <a:spcPts val="0"/>
                        </a:spcAft>
                        <a:buNone/>
                      </a:pPr>
                      <a:r>
                        <a:rPr lang="en" sz="1100" dirty="0"/>
                        <a:t>False</a:t>
                      </a:r>
                      <a:endParaRPr sz="1100" dirty="0"/>
                    </a:p>
                  </a:txBody>
                  <a:tcPr marL="63500" marR="63500" marT="63500" marB="63500"/>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5"/>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Trans-ethnic analyses improve discovery power </a:t>
            </a:r>
            <a:endParaRPr>
              <a:solidFill>
                <a:srgbClr val="78BE20"/>
              </a:solidFill>
            </a:endParaRPr>
          </a:p>
        </p:txBody>
      </p:sp>
      <p:graphicFrame>
        <p:nvGraphicFramePr>
          <p:cNvPr id="558" name="Google Shape;558;p75"/>
          <p:cNvGraphicFramePr/>
          <p:nvPr/>
        </p:nvGraphicFramePr>
        <p:xfrm>
          <a:off x="2487575" y="1097500"/>
          <a:ext cx="6509775" cy="3108960"/>
        </p:xfrm>
        <a:graphic>
          <a:graphicData uri="http://schemas.openxmlformats.org/drawingml/2006/table">
            <a:tbl>
              <a:tblPr>
                <a:noFill/>
                <a:tableStyleId>{5F3FF249-8476-4142-BD69-485C3180504C}</a:tableStyleId>
              </a:tblPr>
              <a:tblGrid>
                <a:gridCol w="1042825">
                  <a:extLst>
                    <a:ext uri="{9D8B030D-6E8A-4147-A177-3AD203B41FA5}">
                      <a16:colId xmlns:a16="http://schemas.microsoft.com/office/drawing/2014/main" val="20000"/>
                    </a:ext>
                  </a:extLst>
                </a:gridCol>
                <a:gridCol w="684675">
                  <a:extLst>
                    <a:ext uri="{9D8B030D-6E8A-4147-A177-3AD203B41FA5}">
                      <a16:colId xmlns:a16="http://schemas.microsoft.com/office/drawing/2014/main" val="20001"/>
                    </a:ext>
                  </a:extLst>
                </a:gridCol>
                <a:gridCol w="1348325">
                  <a:extLst>
                    <a:ext uri="{9D8B030D-6E8A-4147-A177-3AD203B41FA5}">
                      <a16:colId xmlns:a16="http://schemas.microsoft.com/office/drawing/2014/main" val="20002"/>
                    </a:ext>
                  </a:extLst>
                </a:gridCol>
                <a:gridCol w="811100">
                  <a:extLst>
                    <a:ext uri="{9D8B030D-6E8A-4147-A177-3AD203B41FA5}">
                      <a16:colId xmlns:a16="http://schemas.microsoft.com/office/drawing/2014/main" val="20003"/>
                    </a:ext>
                  </a:extLst>
                </a:gridCol>
                <a:gridCol w="811100">
                  <a:extLst>
                    <a:ext uri="{9D8B030D-6E8A-4147-A177-3AD203B41FA5}">
                      <a16:colId xmlns:a16="http://schemas.microsoft.com/office/drawing/2014/main" val="20004"/>
                    </a:ext>
                  </a:extLst>
                </a:gridCol>
                <a:gridCol w="610925">
                  <a:extLst>
                    <a:ext uri="{9D8B030D-6E8A-4147-A177-3AD203B41FA5}">
                      <a16:colId xmlns:a16="http://schemas.microsoft.com/office/drawing/2014/main" val="20005"/>
                    </a:ext>
                  </a:extLst>
                </a:gridCol>
                <a:gridCol w="1200825">
                  <a:extLst>
                    <a:ext uri="{9D8B030D-6E8A-4147-A177-3AD203B41FA5}">
                      <a16:colId xmlns:a16="http://schemas.microsoft.com/office/drawing/2014/main" val="20006"/>
                    </a:ext>
                  </a:extLst>
                </a:gridCol>
              </a:tblGrid>
              <a:tr h="0">
                <a:tc>
                  <a:txBody>
                    <a:bodyPr/>
                    <a:lstStyle/>
                    <a:p>
                      <a:pPr marL="0" lvl="0" indent="0" algn="l" rtl="0">
                        <a:spcBef>
                          <a:spcPts val="0"/>
                        </a:spcBef>
                        <a:spcAft>
                          <a:spcPts val="0"/>
                        </a:spcAft>
                        <a:buNone/>
                      </a:pPr>
                      <a:r>
                        <a:rPr lang="en" sz="1100" b="1"/>
                        <a:t>Phenotype</a:t>
                      </a:r>
                      <a:endParaRPr sz="1100" b="1"/>
                    </a:p>
                  </a:txBody>
                  <a:tcPr marL="63500" marR="63500" marT="63500" marB="63500"/>
                </a:tc>
                <a:tc>
                  <a:txBody>
                    <a:bodyPr/>
                    <a:lstStyle/>
                    <a:p>
                      <a:pPr marL="0" lvl="0" indent="0" algn="l" rtl="0">
                        <a:spcBef>
                          <a:spcPts val="0"/>
                        </a:spcBef>
                        <a:spcAft>
                          <a:spcPts val="0"/>
                        </a:spcAft>
                        <a:buNone/>
                      </a:pPr>
                      <a:r>
                        <a:rPr lang="en" sz="1100" b="1"/>
                        <a:t>Cases</a:t>
                      </a:r>
                      <a:endParaRPr sz="1100" b="1"/>
                    </a:p>
                  </a:txBody>
                  <a:tcPr marL="63500" marR="63500" marT="63500" marB="63500"/>
                </a:tc>
                <a:tc>
                  <a:txBody>
                    <a:bodyPr/>
                    <a:lstStyle/>
                    <a:p>
                      <a:pPr marL="0" lvl="0" indent="0" algn="l" rtl="0">
                        <a:spcBef>
                          <a:spcPts val="0"/>
                        </a:spcBef>
                        <a:spcAft>
                          <a:spcPts val="0"/>
                        </a:spcAft>
                        <a:buNone/>
                      </a:pPr>
                      <a:r>
                        <a:rPr lang="en" sz="1100" b="1"/>
                        <a:t>Lead SNP</a:t>
                      </a:r>
                      <a:endParaRPr sz="1100" b="1"/>
                    </a:p>
                  </a:txBody>
                  <a:tcPr marL="63500" marR="63500" marT="63500" marB="63500"/>
                </a:tc>
                <a:tc>
                  <a:txBody>
                    <a:bodyPr/>
                    <a:lstStyle/>
                    <a:p>
                      <a:pPr marL="0" lvl="0" indent="0" algn="l" rtl="0">
                        <a:spcBef>
                          <a:spcPts val="0"/>
                        </a:spcBef>
                        <a:spcAft>
                          <a:spcPts val="0"/>
                        </a:spcAft>
                        <a:buNone/>
                      </a:pPr>
                      <a:r>
                        <a:rPr lang="en" sz="1100" b="1"/>
                        <a:t>MAF</a:t>
                      </a:r>
                      <a:endParaRPr sz="1100" b="1"/>
                    </a:p>
                  </a:txBody>
                  <a:tcPr marL="63500" marR="63500" marT="63500" marB="63500"/>
                </a:tc>
                <a:tc>
                  <a:txBody>
                    <a:bodyPr/>
                    <a:lstStyle/>
                    <a:p>
                      <a:pPr marL="0" lvl="0" indent="0" algn="l" rtl="0">
                        <a:spcBef>
                          <a:spcPts val="0"/>
                        </a:spcBef>
                        <a:spcAft>
                          <a:spcPts val="0"/>
                        </a:spcAft>
                        <a:buNone/>
                      </a:pPr>
                      <a:r>
                        <a:rPr lang="en" sz="1100" b="1"/>
                        <a:t>P-value</a:t>
                      </a:r>
                      <a:endParaRPr sz="1100" b="1"/>
                    </a:p>
                  </a:txBody>
                  <a:tcPr marL="63500" marR="63500" marT="63500" marB="63500"/>
                </a:tc>
                <a:tc>
                  <a:txBody>
                    <a:bodyPr/>
                    <a:lstStyle/>
                    <a:p>
                      <a:pPr marL="0" lvl="0" indent="0" algn="l" rtl="0">
                        <a:spcBef>
                          <a:spcPts val="0"/>
                        </a:spcBef>
                        <a:spcAft>
                          <a:spcPts val="0"/>
                        </a:spcAft>
                        <a:buNone/>
                      </a:pPr>
                      <a:r>
                        <a:rPr lang="en" sz="1100" b="1"/>
                        <a:t>OR</a:t>
                      </a:r>
                      <a:endParaRPr sz="1100" b="1"/>
                    </a:p>
                  </a:txBody>
                  <a:tcPr marL="63500" marR="63500" marT="63500" marB="63500"/>
                </a:tc>
                <a:tc>
                  <a:txBody>
                    <a:bodyPr/>
                    <a:lstStyle/>
                    <a:p>
                      <a:pPr marL="0" lvl="0" indent="0" algn="l" rtl="0">
                        <a:spcBef>
                          <a:spcPts val="0"/>
                        </a:spcBef>
                        <a:spcAft>
                          <a:spcPts val="0"/>
                        </a:spcAft>
                        <a:buNone/>
                      </a:pPr>
                      <a:r>
                        <a:rPr lang="en" sz="1100" b="1"/>
                        <a:t>More significant than European GWAS</a:t>
                      </a:r>
                      <a:endParaRPr sz="1100" b="1"/>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100"/>
                        <a:t>Vestibular schwannoma</a:t>
                      </a:r>
                      <a:endParaRPr sz="1100"/>
                    </a:p>
                  </a:txBody>
                  <a:tcPr marL="63500" marR="63500" marT="63500" marB="63500"/>
                </a:tc>
                <a:tc>
                  <a:txBody>
                    <a:bodyPr/>
                    <a:lstStyle/>
                    <a:p>
                      <a:pPr marL="0" lvl="0" indent="0" algn="l" rtl="0">
                        <a:spcBef>
                          <a:spcPts val="0"/>
                        </a:spcBef>
                        <a:spcAft>
                          <a:spcPts val="0"/>
                        </a:spcAft>
                        <a:buNone/>
                      </a:pPr>
                      <a:r>
                        <a:rPr lang="en" sz="1100"/>
                        <a:t>3,353</a:t>
                      </a:r>
                      <a:endParaRPr sz="1100"/>
                    </a:p>
                  </a:txBody>
                  <a:tcPr marL="63500" marR="63500" marT="63500" marB="63500"/>
                </a:tc>
                <a:tc>
                  <a:txBody>
                    <a:bodyPr/>
                    <a:lstStyle/>
                    <a:p>
                      <a:pPr marL="0" lvl="0" indent="0" algn="l" rtl="0">
                        <a:spcBef>
                          <a:spcPts val="0"/>
                        </a:spcBef>
                        <a:spcAft>
                          <a:spcPts val="0"/>
                        </a:spcAft>
                        <a:buNone/>
                      </a:pPr>
                      <a:r>
                        <a:rPr lang="en" sz="1100"/>
                        <a:t>rs9644860</a:t>
                      </a:r>
                      <a:endParaRPr sz="1100"/>
                    </a:p>
                  </a:txBody>
                  <a:tcPr marL="63500" marR="63500" marT="63500" marB="63500"/>
                </a:tc>
                <a:tc>
                  <a:txBody>
                    <a:bodyPr/>
                    <a:lstStyle/>
                    <a:p>
                      <a:pPr marL="0" lvl="0" indent="0" algn="l" rtl="0">
                        <a:spcBef>
                          <a:spcPts val="0"/>
                        </a:spcBef>
                        <a:spcAft>
                          <a:spcPts val="0"/>
                        </a:spcAft>
                        <a:buNone/>
                      </a:pPr>
                      <a:r>
                        <a:rPr lang="en" sz="1100"/>
                        <a:t>0.49</a:t>
                      </a:r>
                      <a:endParaRPr sz="1100"/>
                    </a:p>
                  </a:txBody>
                  <a:tcPr marL="63500" marR="63500" marT="63500" marB="63500"/>
                </a:tc>
                <a:tc>
                  <a:txBody>
                    <a:bodyPr/>
                    <a:lstStyle/>
                    <a:p>
                      <a:pPr marL="0" lvl="0" indent="0" algn="l" rtl="0">
                        <a:spcBef>
                          <a:spcPts val="0"/>
                        </a:spcBef>
                        <a:spcAft>
                          <a:spcPts val="0"/>
                        </a:spcAft>
                        <a:buNone/>
                      </a:pPr>
                      <a:r>
                        <a:rPr lang="en" sz="1100"/>
                        <a:t>1.1e-15</a:t>
                      </a:r>
                      <a:endParaRPr sz="1100"/>
                    </a:p>
                  </a:txBody>
                  <a:tcPr marL="63500" marR="63500" marT="63500" marB="63500"/>
                </a:tc>
                <a:tc>
                  <a:txBody>
                    <a:bodyPr/>
                    <a:lstStyle/>
                    <a:p>
                      <a:pPr marL="0" lvl="0" indent="0" algn="l" rtl="0">
                        <a:spcBef>
                          <a:spcPts val="0"/>
                        </a:spcBef>
                        <a:spcAft>
                          <a:spcPts val="0"/>
                        </a:spcAft>
                        <a:buNone/>
                      </a:pPr>
                      <a:r>
                        <a:rPr lang="en" sz="1100"/>
                        <a:t>1.21</a:t>
                      </a:r>
                      <a:endParaRPr sz="1100"/>
                    </a:p>
                  </a:txBody>
                  <a:tcPr marL="63500" marR="63500" marT="63500" marB="63500"/>
                </a:tc>
                <a:tc>
                  <a:txBody>
                    <a:bodyPr/>
                    <a:lstStyle/>
                    <a:p>
                      <a:pPr marL="0" lvl="0" indent="0" algn="l" rtl="0">
                        <a:spcBef>
                          <a:spcPts val="0"/>
                        </a:spcBef>
                        <a:spcAft>
                          <a:spcPts val="0"/>
                        </a:spcAft>
                        <a:buNone/>
                      </a:pPr>
                      <a:r>
                        <a:rPr lang="en" sz="1100"/>
                        <a:t>True</a:t>
                      </a:r>
                      <a:endParaRPr sz="11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100"/>
                        <a:t>Duane retraction syndrome</a:t>
                      </a:r>
                      <a:endParaRPr sz="1100"/>
                    </a:p>
                  </a:txBody>
                  <a:tcPr marL="63500" marR="63500" marT="63500" marB="63500"/>
                </a:tc>
                <a:tc>
                  <a:txBody>
                    <a:bodyPr/>
                    <a:lstStyle/>
                    <a:p>
                      <a:pPr marL="0" lvl="0" indent="0" algn="l" rtl="0">
                        <a:spcBef>
                          <a:spcPts val="0"/>
                        </a:spcBef>
                        <a:spcAft>
                          <a:spcPts val="0"/>
                        </a:spcAft>
                        <a:buNone/>
                      </a:pPr>
                      <a:r>
                        <a:rPr lang="en" sz="1100"/>
                        <a:t>284</a:t>
                      </a:r>
                      <a:endParaRPr sz="1100"/>
                    </a:p>
                  </a:txBody>
                  <a:tcPr marL="63500" marR="63500" marT="63500" marB="63500"/>
                </a:tc>
                <a:tc>
                  <a:txBody>
                    <a:bodyPr/>
                    <a:lstStyle/>
                    <a:p>
                      <a:pPr marL="0" lvl="0" indent="0" algn="l" rtl="0">
                        <a:spcBef>
                          <a:spcPts val="0"/>
                        </a:spcBef>
                        <a:spcAft>
                          <a:spcPts val="0"/>
                        </a:spcAft>
                        <a:buNone/>
                      </a:pPr>
                      <a:r>
                        <a:rPr lang="en" sz="1100"/>
                        <a:t>rs137945400</a:t>
                      </a:r>
                      <a:endParaRPr sz="1100"/>
                    </a:p>
                  </a:txBody>
                  <a:tcPr marL="63500" marR="63500" marT="63500" marB="63500"/>
                </a:tc>
                <a:tc>
                  <a:txBody>
                    <a:bodyPr/>
                    <a:lstStyle/>
                    <a:p>
                      <a:pPr marL="0" lvl="0" indent="0" algn="l" rtl="0">
                        <a:spcBef>
                          <a:spcPts val="0"/>
                        </a:spcBef>
                        <a:spcAft>
                          <a:spcPts val="0"/>
                        </a:spcAft>
                        <a:buNone/>
                      </a:pPr>
                      <a:r>
                        <a:rPr lang="en" sz="1100"/>
                        <a:t>0.39</a:t>
                      </a:r>
                      <a:endParaRPr sz="1100"/>
                    </a:p>
                  </a:txBody>
                  <a:tcPr marL="63500" marR="63500" marT="63500" marB="63500"/>
                </a:tc>
                <a:tc>
                  <a:txBody>
                    <a:bodyPr/>
                    <a:lstStyle/>
                    <a:p>
                      <a:pPr marL="0" lvl="0" indent="0" algn="l" rtl="0">
                        <a:spcBef>
                          <a:spcPts val="0"/>
                        </a:spcBef>
                        <a:spcAft>
                          <a:spcPts val="0"/>
                        </a:spcAft>
                        <a:buNone/>
                      </a:pPr>
                      <a:r>
                        <a:rPr lang="en" sz="1100"/>
                        <a:t>2.2e-08</a:t>
                      </a:r>
                      <a:endParaRPr sz="1100"/>
                    </a:p>
                  </a:txBody>
                  <a:tcPr marL="63500" marR="63500" marT="63500" marB="63500"/>
                </a:tc>
                <a:tc>
                  <a:txBody>
                    <a:bodyPr/>
                    <a:lstStyle/>
                    <a:p>
                      <a:pPr marL="0" lvl="0" indent="0" algn="l" rtl="0">
                        <a:spcBef>
                          <a:spcPts val="0"/>
                        </a:spcBef>
                        <a:spcAft>
                          <a:spcPts val="0"/>
                        </a:spcAft>
                        <a:buNone/>
                      </a:pPr>
                      <a:r>
                        <a:rPr lang="en" sz="1100"/>
                        <a:t>0.62</a:t>
                      </a:r>
                      <a:endParaRPr sz="1100"/>
                    </a:p>
                  </a:txBody>
                  <a:tcPr marL="63500" marR="63500" marT="63500" marB="63500"/>
                </a:tc>
                <a:tc>
                  <a:txBody>
                    <a:bodyPr/>
                    <a:lstStyle/>
                    <a:p>
                      <a:pPr marL="0" lvl="0" indent="0" algn="l" rtl="0">
                        <a:spcBef>
                          <a:spcPts val="0"/>
                        </a:spcBef>
                        <a:spcAft>
                          <a:spcPts val="0"/>
                        </a:spcAft>
                        <a:buNone/>
                      </a:pPr>
                      <a:r>
                        <a:rPr lang="en" sz="1100"/>
                        <a:t>False</a:t>
                      </a:r>
                      <a:endParaRPr sz="11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100"/>
                        <a:t>Spontaneous pneumothorax</a:t>
                      </a:r>
                      <a:endParaRPr sz="1100"/>
                    </a:p>
                  </a:txBody>
                  <a:tcPr marL="63500" marR="63500" marT="63500" marB="63500"/>
                </a:tc>
                <a:tc>
                  <a:txBody>
                    <a:bodyPr/>
                    <a:lstStyle/>
                    <a:p>
                      <a:pPr marL="0" lvl="0" indent="0" algn="l" rtl="0">
                        <a:spcBef>
                          <a:spcPts val="0"/>
                        </a:spcBef>
                        <a:spcAft>
                          <a:spcPts val="0"/>
                        </a:spcAft>
                        <a:buNone/>
                      </a:pPr>
                      <a:r>
                        <a:rPr lang="en" sz="1100"/>
                        <a:t>1,464</a:t>
                      </a:r>
                      <a:endParaRPr sz="1100"/>
                    </a:p>
                  </a:txBody>
                  <a:tcPr marL="63500" marR="63500" marT="63500" marB="63500"/>
                </a:tc>
                <a:tc>
                  <a:txBody>
                    <a:bodyPr/>
                    <a:lstStyle/>
                    <a:p>
                      <a:pPr marL="0" lvl="0" indent="0" algn="l" rtl="0">
                        <a:spcBef>
                          <a:spcPts val="0"/>
                        </a:spcBef>
                        <a:spcAft>
                          <a:spcPts val="0"/>
                        </a:spcAft>
                        <a:buNone/>
                      </a:pPr>
                      <a:r>
                        <a:rPr lang="en" sz="1100"/>
                        <a:t>rs9547906</a:t>
                      </a:r>
                      <a:endParaRPr sz="1100"/>
                    </a:p>
                  </a:txBody>
                  <a:tcPr marL="63500" marR="63500" marT="63500" marB="63500"/>
                </a:tc>
                <a:tc>
                  <a:txBody>
                    <a:bodyPr/>
                    <a:lstStyle/>
                    <a:p>
                      <a:pPr marL="0" lvl="0" indent="0" algn="l" rtl="0">
                        <a:spcBef>
                          <a:spcPts val="0"/>
                        </a:spcBef>
                        <a:spcAft>
                          <a:spcPts val="0"/>
                        </a:spcAft>
                        <a:buNone/>
                      </a:pPr>
                      <a:r>
                        <a:rPr lang="en" sz="1100"/>
                        <a:t>0.32</a:t>
                      </a:r>
                      <a:endParaRPr sz="1100"/>
                    </a:p>
                  </a:txBody>
                  <a:tcPr marL="63500" marR="63500" marT="63500" marB="63500"/>
                </a:tc>
                <a:tc>
                  <a:txBody>
                    <a:bodyPr/>
                    <a:lstStyle/>
                    <a:p>
                      <a:pPr marL="0" lvl="0" indent="0" algn="l" rtl="0">
                        <a:spcBef>
                          <a:spcPts val="0"/>
                        </a:spcBef>
                        <a:spcAft>
                          <a:spcPts val="0"/>
                        </a:spcAft>
                        <a:buNone/>
                      </a:pPr>
                      <a:r>
                        <a:rPr lang="en" sz="1100"/>
                        <a:t>3.4e-11</a:t>
                      </a:r>
                      <a:endParaRPr sz="1100"/>
                    </a:p>
                  </a:txBody>
                  <a:tcPr marL="63500" marR="63500" marT="63500" marB="63500"/>
                </a:tc>
                <a:tc>
                  <a:txBody>
                    <a:bodyPr/>
                    <a:lstStyle/>
                    <a:p>
                      <a:pPr marL="0" lvl="0" indent="0" algn="l" rtl="0">
                        <a:spcBef>
                          <a:spcPts val="0"/>
                        </a:spcBef>
                        <a:spcAft>
                          <a:spcPts val="0"/>
                        </a:spcAft>
                        <a:buNone/>
                      </a:pPr>
                      <a:r>
                        <a:rPr lang="en" sz="1100"/>
                        <a:t>1.31</a:t>
                      </a:r>
                      <a:endParaRPr sz="1100"/>
                    </a:p>
                  </a:txBody>
                  <a:tcPr marL="63500" marR="63500" marT="63500" marB="63500"/>
                </a:tc>
                <a:tc>
                  <a:txBody>
                    <a:bodyPr/>
                    <a:lstStyle/>
                    <a:p>
                      <a:pPr marL="0" lvl="0" indent="0" algn="l" rtl="0">
                        <a:spcBef>
                          <a:spcPts val="0"/>
                        </a:spcBef>
                        <a:spcAft>
                          <a:spcPts val="0"/>
                        </a:spcAft>
                        <a:buNone/>
                      </a:pPr>
                      <a:r>
                        <a:rPr lang="en" sz="1100"/>
                        <a:t>True</a:t>
                      </a:r>
                      <a:endParaRPr sz="11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100"/>
                        <a:t>Spontaneous pneumothorax</a:t>
                      </a:r>
                      <a:endParaRPr sz="1100"/>
                    </a:p>
                  </a:txBody>
                  <a:tcPr marL="63500" marR="63500" marT="63500" marB="63500"/>
                </a:tc>
                <a:tc>
                  <a:txBody>
                    <a:bodyPr/>
                    <a:lstStyle/>
                    <a:p>
                      <a:pPr marL="0" lvl="0" indent="0" algn="l" rtl="0">
                        <a:spcBef>
                          <a:spcPts val="0"/>
                        </a:spcBef>
                        <a:spcAft>
                          <a:spcPts val="0"/>
                        </a:spcAft>
                        <a:buNone/>
                      </a:pPr>
                      <a:r>
                        <a:rPr lang="en" sz="1100"/>
                        <a:t>1,464</a:t>
                      </a:r>
                      <a:endParaRPr sz="1100"/>
                    </a:p>
                  </a:txBody>
                  <a:tcPr marL="63500" marR="63500" marT="63500" marB="63500"/>
                </a:tc>
                <a:tc>
                  <a:txBody>
                    <a:bodyPr/>
                    <a:lstStyle/>
                    <a:p>
                      <a:pPr marL="0" lvl="0" indent="0" algn="l" rtl="0">
                        <a:spcBef>
                          <a:spcPts val="0"/>
                        </a:spcBef>
                        <a:spcAft>
                          <a:spcPts val="0"/>
                        </a:spcAft>
                        <a:buNone/>
                      </a:pPr>
                      <a:r>
                        <a:rPr lang="en" sz="1100"/>
                        <a:t>rs4437193</a:t>
                      </a:r>
                      <a:endParaRPr sz="1100"/>
                    </a:p>
                  </a:txBody>
                  <a:tcPr marL="63500" marR="63500" marT="63500" marB="63500"/>
                </a:tc>
                <a:tc>
                  <a:txBody>
                    <a:bodyPr/>
                    <a:lstStyle/>
                    <a:p>
                      <a:pPr marL="0" lvl="0" indent="0" algn="l" rtl="0">
                        <a:spcBef>
                          <a:spcPts val="0"/>
                        </a:spcBef>
                        <a:spcAft>
                          <a:spcPts val="0"/>
                        </a:spcAft>
                        <a:buNone/>
                      </a:pPr>
                      <a:r>
                        <a:rPr lang="en" sz="1100"/>
                        <a:t>0.38</a:t>
                      </a:r>
                      <a:endParaRPr sz="1100"/>
                    </a:p>
                  </a:txBody>
                  <a:tcPr marL="63500" marR="63500" marT="63500" marB="63500"/>
                </a:tc>
                <a:tc>
                  <a:txBody>
                    <a:bodyPr/>
                    <a:lstStyle/>
                    <a:p>
                      <a:pPr marL="0" lvl="0" indent="0" algn="l" rtl="0">
                        <a:spcBef>
                          <a:spcPts val="0"/>
                        </a:spcBef>
                        <a:spcAft>
                          <a:spcPts val="0"/>
                        </a:spcAft>
                        <a:buNone/>
                      </a:pPr>
                      <a:r>
                        <a:rPr lang="en" sz="1100"/>
                        <a:t>1.0e-09</a:t>
                      </a:r>
                      <a:endParaRPr sz="1100"/>
                    </a:p>
                  </a:txBody>
                  <a:tcPr marL="63500" marR="63500" marT="63500" marB="63500"/>
                </a:tc>
                <a:tc>
                  <a:txBody>
                    <a:bodyPr/>
                    <a:lstStyle/>
                    <a:p>
                      <a:pPr marL="0" lvl="0" indent="0" algn="l" rtl="0">
                        <a:spcBef>
                          <a:spcPts val="0"/>
                        </a:spcBef>
                        <a:spcAft>
                          <a:spcPts val="0"/>
                        </a:spcAft>
                        <a:buNone/>
                      </a:pPr>
                      <a:r>
                        <a:rPr lang="en" sz="1100"/>
                        <a:t>0.79</a:t>
                      </a:r>
                      <a:endParaRPr sz="1100"/>
                    </a:p>
                  </a:txBody>
                  <a:tcPr marL="63500" marR="63500" marT="63500" marB="63500"/>
                </a:tc>
                <a:tc>
                  <a:txBody>
                    <a:bodyPr/>
                    <a:lstStyle/>
                    <a:p>
                      <a:pPr marL="0" lvl="0" indent="0" algn="l" rtl="0">
                        <a:spcBef>
                          <a:spcPts val="0"/>
                        </a:spcBef>
                        <a:spcAft>
                          <a:spcPts val="0"/>
                        </a:spcAft>
                        <a:buNone/>
                      </a:pPr>
                      <a:r>
                        <a:rPr lang="en" sz="1100"/>
                        <a:t>False</a:t>
                      </a:r>
                      <a:endParaRPr sz="1100"/>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100"/>
                        <a:t>Spontaneous pneumothorax</a:t>
                      </a:r>
                      <a:endParaRPr sz="1100"/>
                    </a:p>
                  </a:txBody>
                  <a:tcPr marL="63500" marR="63500" marT="63500" marB="63500"/>
                </a:tc>
                <a:tc>
                  <a:txBody>
                    <a:bodyPr/>
                    <a:lstStyle/>
                    <a:p>
                      <a:pPr marL="0" lvl="0" indent="0" algn="l" rtl="0">
                        <a:spcBef>
                          <a:spcPts val="0"/>
                        </a:spcBef>
                        <a:spcAft>
                          <a:spcPts val="0"/>
                        </a:spcAft>
                        <a:buNone/>
                      </a:pPr>
                      <a:r>
                        <a:rPr lang="en" sz="1100"/>
                        <a:t>1,464</a:t>
                      </a:r>
                      <a:endParaRPr sz="1100"/>
                    </a:p>
                  </a:txBody>
                  <a:tcPr marL="63500" marR="63500" marT="63500" marB="63500"/>
                </a:tc>
                <a:tc>
                  <a:txBody>
                    <a:bodyPr/>
                    <a:lstStyle/>
                    <a:p>
                      <a:pPr marL="0" lvl="0" indent="0" algn="l" rtl="0">
                        <a:spcBef>
                          <a:spcPts val="0"/>
                        </a:spcBef>
                        <a:spcAft>
                          <a:spcPts val="0"/>
                        </a:spcAft>
                        <a:buNone/>
                      </a:pPr>
                      <a:r>
                        <a:rPr lang="en" sz="1100"/>
                        <a:t>rs144877450</a:t>
                      </a:r>
                      <a:endParaRPr sz="1100"/>
                    </a:p>
                  </a:txBody>
                  <a:tcPr marL="63500" marR="63500" marT="63500" marB="63500"/>
                </a:tc>
                <a:tc>
                  <a:txBody>
                    <a:bodyPr/>
                    <a:lstStyle/>
                    <a:p>
                      <a:pPr marL="0" lvl="0" indent="0" algn="l" rtl="0">
                        <a:spcBef>
                          <a:spcPts val="0"/>
                        </a:spcBef>
                        <a:spcAft>
                          <a:spcPts val="0"/>
                        </a:spcAft>
                        <a:buNone/>
                      </a:pPr>
                      <a:r>
                        <a:rPr lang="en" sz="1100"/>
                        <a:t>0.42</a:t>
                      </a:r>
                      <a:endParaRPr sz="1100"/>
                    </a:p>
                  </a:txBody>
                  <a:tcPr marL="63500" marR="63500" marT="63500" marB="63500"/>
                </a:tc>
                <a:tc>
                  <a:txBody>
                    <a:bodyPr/>
                    <a:lstStyle/>
                    <a:p>
                      <a:pPr marL="0" lvl="0" indent="0" algn="l" rtl="0">
                        <a:spcBef>
                          <a:spcPts val="0"/>
                        </a:spcBef>
                        <a:spcAft>
                          <a:spcPts val="0"/>
                        </a:spcAft>
                        <a:buNone/>
                      </a:pPr>
                      <a:r>
                        <a:rPr lang="en" sz="1100"/>
                        <a:t>1.6e-08</a:t>
                      </a:r>
                      <a:endParaRPr sz="1100"/>
                    </a:p>
                  </a:txBody>
                  <a:tcPr marL="63500" marR="63500" marT="63500" marB="63500"/>
                </a:tc>
                <a:tc>
                  <a:txBody>
                    <a:bodyPr/>
                    <a:lstStyle/>
                    <a:p>
                      <a:pPr marL="0" lvl="0" indent="0" algn="l" rtl="0">
                        <a:spcBef>
                          <a:spcPts val="0"/>
                        </a:spcBef>
                        <a:spcAft>
                          <a:spcPts val="0"/>
                        </a:spcAft>
                        <a:buNone/>
                      </a:pPr>
                      <a:r>
                        <a:rPr lang="en" sz="1100"/>
                        <a:t>1.25</a:t>
                      </a:r>
                      <a:endParaRPr sz="1100"/>
                    </a:p>
                  </a:txBody>
                  <a:tcPr marL="63500" marR="63500" marT="63500" marB="63500"/>
                </a:tc>
                <a:tc>
                  <a:txBody>
                    <a:bodyPr/>
                    <a:lstStyle/>
                    <a:p>
                      <a:pPr marL="0" lvl="0" indent="0" algn="l" rtl="0">
                        <a:spcBef>
                          <a:spcPts val="0"/>
                        </a:spcBef>
                        <a:spcAft>
                          <a:spcPts val="0"/>
                        </a:spcAft>
                        <a:buNone/>
                      </a:pPr>
                      <a:r>
                        <a:rPr lang="en" sz="1100"/>
                        <a:t>True</a:t>
                      </a:r>
                      <a:endParaRPr sz="1100"/>
                    </a:p>
                  </a:txBody>
                  <a:tcPr marL="63500" marR="63500" marT="63500" marB="63500"/>
                </a:tc>
                <a:extLst>
                  <a:ext uri="{0D108BD9-81ED-4DB2-BD59-A6C34878D82A}">
                    <a16:rowId xmlns:a16="http://schemas.microsoft.com/office/drawing/2014/main" val="10005"/>
                  </a:ext>
                </a:extLst>
              </a:tr>
            </a:tbl>
          </a:graphicData>
        </a:graphic>
      </p:graphicFrame>
      <p:sp>
        <p:nvSpPr>
          <p:cNvPr id="559" name="Google Shape;559;p75"/>
          <p:cNvSpPr txBox="1"/>
          <p:nvPr/>
        </p:nvSpPr>
        <p:spPr>
          <a:xfrm>
            <a:off x="286675" y="1454050"/>
            <a:ext cx="1725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Mixed-model GWAS using SAIGE to analyze all individuals jointly, including:</a:t>
            </a:r>
            <a:endParaRPr dirty="0">
              <a:solidFill>
                <a:schemeClr val="bg1">
                  <a:lumMod val="65000"/>
                </a:schemeClr>
              </a:solidFill>
            </a:endParaRPr>
          </a:p>
          <a:p>
            <a:pPr marL="457200" lvl="0" indent="-317500" algn="l" rtl="0">
              <a:spcBef>
                <a:spcPts val="0"/>
              </a:spcBef>
              <a:spcAft>
                <a:spcPts val="0"/>
              </a:spcAft>
              <a:buSzPts val="1400"/>
              <a:buChar char="●"/>
            </a:pPr>
            <a:r>
              <a:rPr lang="en" dirty="0">
                <a:solidFill>
                  <a:schemeClr val="bg1">
                    <a:lumMod val="65000"/>
                  </a:schemeClr>
                </a:solidFill>
              </a:rPr>
              <a:t>Related individuals</a:t>
            </a:r>
            <a:endParaRPr dirty="0">
              <a:solidFill>
                <a:schemeClr val="bg1">
                  <a:lumMod val="65000"/>
                </a:schemeClr>
              </a:solidFill>
            </a:endParaRPr>
          </a:p>
          <a:p>
            <a:pPr marL="457200" lvl="0" indent="-317500" algn="l" rtl="0">
              <a:spcBef>
                <a:spcPts val="0"/>
              </a:spcBef>
              <a:spcAft>
                <a:spcPts val="0"/>
              </a:spcAft>
              <a:buSzPts val="1400"/>
              <a:buChar char="●"/>
            </a:pPr>
            <a:r>
              <a:rPr lang="en" dirty="0">
                <a:solidFill>
                  <a:schemeClr val="bg1">
                    <a:lumMod val="65000"/>
                  </a:schemeClr>
                </a:solidFill>
              </a:rPr>
              <a:t>All ancestries</a:t>
            </a:r>
            <a:endParaRPr dirty="0">
              <a:solidFill>
                <a:schemeClr val="bg1">
                  <a:lumMod val="6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6"/>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Next steps</a:t>
            </a:r>
            <a:endParaRPr>
              <a:solidFill>
                <a:srgbClr val="78BE20"/>
              </a:solidFill>
            </a:endParaRPr>
          </a:p>
        </p:txBody>
      </p:sp>
      <p:sp>
        <p:nvSpPr>
          <p:cNvPr id="565" name="Google Shape;565;p76"/>
          <p:cNvSpPr txBox="1">
            <a:spLocks noGrp="1"/>
          </p:cNvSpPr>
          <p:nvPr>
            <p:ph type="body" idx="4294967295"/>
          </p:nvPr>
        </p:nvSpPr>
        <p:spPr>
          <a:xfrm>
            <a:off x="311700" y="1152475"/>
            <a:ext cx="8520600" cy="3416400"/>
          </a:xfrm>
          <a:prstGeom prst="rect">
            <a:avLst/>
          </a:prstGeom>
        </p:spPr>
        <p:txBody>
          <a:bodyPr spcFirstLastPara="1" wrap="square" lIns="68575" tIns="68575" rIns="68575" bIns="68575" anchor="t" anchorCtr="0">
            <a:noAutofit/>
          </a:bodyPr>
          <a:lstStyle/>
          <a:p>
            <a:pPr marL="457200" lvl="0" indent="-361950" algn="l" rtl="0">
              <a:lnSpc>
                <a:spcPct val="200000"/>
              </a:lnSpc>
              <a:spcBef>
                <a:spcPts val="800"/>
              </a:spcBef>
              <a:spcAft>
                <a:spcPts val="0"/>
              </a:spcAft>
              <a:buSzPts val="2100"/>
              <a:buChar char="●"/>
            </a:pPr>
            <a:r>
              <a:rPr lang="en"/>
              <a:t>GWAS of more diseases as survey completions increase</a:t>
            </a:r>
            <a:endParaRPr/>
          </a:p>
          <a:p>
            <a:pPr marL="457200" lvl="0" indent="-361950" algn="l" rtl="0">
              <a:lnSpc>
                <a:spcPct val="200000"/>
              </a:lnSpc>
              <a:spcBef>
                <a:spcPts val="0"/>
              </a:spcBef>
              <a:spcAft>
                <a:spcPts val="0"/>
              </a:spcAft>
              <a:buSzPts val="2100"/>
              <a:buChar char="●"/>
            </a:pPr>
            <a:r>
              <a:rPr lang="en"/>
              <a:t>Enroll additional rare disease cases for increased discovery power</a:t>
            </a:r>
            <a:endParaRPr/>
          </a:p>
          <a:p>
            <a:pPr marL="914400" lvl="1" indent="-342900" algn="l" rtl="0">
              <a:lnSpc>
                <a:spcPct val="200000"/>
              </a:lnSpc>
              <a:spcBef>
                <a:spcPts val="0"/>
              </a:spcBef>
              <a:spcAft>
                <a:spcPts val="0"/>
              </a:spcAft>
              <a:buSzPts val="1800"/>
              <a:buChar char="○"/>
            </a:pPr>
            <a:r>
              <a:rPr lang="en"/>
              <a:t>Idiopathic pulmonary fibrosis - </a:t>
            </a:r>
            <a:r>
              <a:rPr lang="en" u="sng">
                <a:solidFill>
                  <a:schemeClr val="hlink"/>
                </a:solidFill>
                <a:hlinkClick r:id="rId3"/>
              </a:rPr>
              <a:t>https://www.23andme.com/idiopathic-pulmonary-fibrosis/</a:t>
            </a:r>
            <a:endParaRPr/>
          </a:p>
          <a:p>
            <a:pPr marL="914400" lvl="1" indent="-342900" algn="l" rtl="0">
              <a:lnSpc>
                <a:spcPct val="200000"/>
              </a:lnSpc>
              <a:spcBef>
                <a:spcPts val="0"/>
              </a:spcBef>
              <a:spcAft>
                <a:spcPts val="0"/>
              </a:spcAft>
              <a:buSzPts val="1800"/>
              <a:buChar char="○"/>
            </a:pPr>
            <a:r>
              <a:rPr lang="en"/>
              <a:t>Systemic sclerosis - </a:t>
            </a:r>
            <a:r>
              <a:rPr lang="en" u="sng">
                <a:solidFill>
                  <a:schemeClr val="hlink"/>
                </a:solidFill>
                <a:hlinkClick r:id="rId4"/>
              </a:rPr>
              <a:t>https://www.23andme.com/systemic-sclerosis-study/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7"/>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Conclusions</a:t>
            </a:r>
            <a:endParaRPr>
              <a:solidFill>
                <a:srgbClr val="78BE20"/>
              </a:solidFill>
            </a:endParaRPr>
          </a:p>
        </p:txBody>
      </p:sp>
      <p:sp>
        <p:nvSpPr>
          <p:cNvPr id="571" name="Google Shape;571;p77"/>
          <p:cNvSpPr txBox="1">
            <a:spLocks noGrp="1"/>
          </p:cNvSpPr>
          <p:nvPr>
            <p:ph type="body" idx="4294967295"/>
          </p:nvPr>
        </p:nvSpPr>
        <p:spPr>
          <a:xfrm>
            <a:off x="311700" y="1152475"/>
            <a:ext cx="8520600" cy="3416400"/>
          </a:xfrm>
          <a:prstGeom prst="rect">
            <a:avLst/>
          </a:prstGeom>
        </p:spPr>
        <p:txBody>
          <a:bodyPr spcFirstLastPara="1" wrap="square" lIns="68575" tIns="68575" rIns="68575" bIns="68575" anchor="t" anchorCtr="0">
            <a:noAutofit/>
          </a:bodyPr>
          <a:lstStyle/>
          <a:p>
            <a:pPr marL="457200" lvl="0" indent="-361950" algn="l" rtl="0">
              <a:lnSpc>
                <a:spcPct val="100000"/>
              </a:lnSpc>
              <a:spcBef>
                <a:spcPts val="800"/>
              </a:spcBef>
              <a:spcAft>
                <a:spcPts val="0"/>
              </a:spcAft>
              <a:buSzPts val="2100"/>
              <a:buChar char="●"/>
            </a:pPr>
            <a:r>
              <a:rPr lang="en" dirty="0"/>
              <a:t>Self-reported rare disease data can be combined with GWAS to identify novel genetic associations</a:t>
            </a:r>
            <a:endParaRPr dirty="0"/>
          </a:p>
          <a:p>
            <a:pPr marL="914400" lvl="1" indent="-342900" algn="l" rtl="0">
              <a:lnSpc>
                <a:spcPct val="100000"/>
              </a:lnSpc>
              <a:spcBef>
                <a:spcPts val="0"/>
              </a:spcBef>
              <a:spcAft>
                <a:spcPts val="0"/>
              </a:spcAft>
              <a:buSzPts val="1800"/>
              <a:buChar char="○"/>
            </a:pPr>
            <a:r>
              <a:rPr lang="en" dirty="0"/>
              <a:t>Novel associations for vestibular schwannoma, spontaneous pneumothorax, and </a:t>
            </a:r>
            <a:r>
              <a:rPr lang="en" dirty="0" err="1"/>
              <a:t>duane</a:t>
            </a:r>
            <a:r>
              <a:rPr lang="en" dirty="0"/>
              <a:t> retraction syndrome</a:t>
            </a:r>
            <a:endParaRPr dirty="0"/>
          </a:p>
          <a:p>
            <a:pPr marL="914400" lvl="1" indent="-342900" algn="l" rtl="0">
              <a:lnSpc>
                <a:spcPct val="100000"/>
              </a:lnSpc>
              <a:spcBef>
                <a:spcPts val="0"/>
              </a:spcBef>
              <a:spcAft>
                <a:spcPts val="0"/>
              </a:spcAft>
              <a:buSzPts val="1800"/>
              <a:buChar char="○"/>
            </a:pPr>
            <a:r>
              <a:rPr lang="en" dirty="0"/>
              <a:t>Trans-ethnic analysis for rare diseases is important since sample size is limited, and it increases power to find associations</a:t>
            </a:r>
            <a:endParaRPr dirty="0"/>
          </a:p>
          <a:p>
            <a:pPr marL="457200" lvl="0" indent="-361950" algn="l" rtl="0">
              <a:lnSpc>
                <a:spcPct val="100000"/>
              </a:lnSpc>
              <a:spcBef>
                <a:spcPts val="0"/>
              </a:spcBef>
              <a:spcAft>
                <a:spcPts val="0"/>
              </a:spcAft>
              <a:buSzPts val="2100"/>
              <a:buChar char="●"/>
            </a:pPr>
            <a:r>
              <a:rPr lang="en" dirty="0"/>
              <a:t>Increasing sample sizes will allow more associations to be found for understudied rare diseases.</a:t>
            </a:r>
            <a:endParaRPr dirty="0"/>
          </a:p>
          <a:p>
            <a:pPr marL="457200" lvl="0" indent="-361950" algn="l" rtl="0">
              <a:lnSpc>
                <a:spcPct val="100000"/>
              </a:lnSpc>
              <a:spcBef>
                <a:spcPts val="0"/>
              </a:spcBef>
              <a:spcAft>
                <a:spcPts val="0"/>
              </a:spcAft>
              <a:buSzPts val="2100"/>
              <a:buChar char="●"/>
            </a:pPr>
            <a:r>
              <a:rPr lang="en" dirty="0"/>
              <a:t>Other biobanks, such as UK Biobank, All of Us, will also enable more rare disease gene discovery</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8"/>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Acknowledgements</a:t>
            </a:r>
            <a:endParaRPr>
              <a:solidFill>
                <a:srgbClr val="78BE20"/>
              </a:solidFill>
            </a:endParaRPr>
          </a:p>
        </p:txBody>
      </p:sp>
      <p:sp>
        <p:nvSpPr>
          <p:cNvPr id="577" name="Google Shape;577;p78"/>
          <p:cNvSpPr txBox="1">
            <a:spLocks noGrp="1"/>
          </p:cNvSpPr>
          <p:nvPr>
            <p:ph type="body" idx="4294967295"/>
          </p:nvPr>
        </p:nvSpPr>
        <p:spPr>
          <a:xfrm>
            <a:off x="311700" y="1152475"/>
            <a:ext cx="8520600" cy="903096"/>
          </a:xfrm>
          <a:prstGeom prst="rect">
            <a:avLst/>
          </a:prstGeom>
        </p:spPr>
        <p:txBody>
          <a:bodyPr spcFirstLastPara="1" wrap="square" lIns="68575" tIns="68575" rIns="68575" bIns="68575" anchor="t" anchorCtr="0">
            <a:noAutofit/>
          </a:bodyPr>
          <a:lstStyle/>
          <a:p>
            <a:pPr marL="0" lvl="0" indent="0" algn="ctr" rtl="0">
              <a:spcBef>
                <a:spcPts val="800"/>
              </a:spcBef>
              <a:spcAft>
                <a:spcPts val="0"/>
              </a:spcAft>
              <a:buNone/>
            </a:pPr>
            <a:r>
              <a:rPr lang="en" dirty="0"/>
              <a:t>We would like to thank the research participants and employees of 23andMe for making this work possible.</a:t>
            </a:r>
          </a:p>
        </p:txBody>
      </p:sp>
      <p:sp>
        <p:nvSpPr>
          <p:cNvPr id="5" name="Google Shape;577;p78">
            <a:extLst>
              <a:ext uri="{FF2B5EF4-FFF2-40B4-BE49-F238E27FC236}">
                <a16:creationId xmlns:a16="http://schemas.microsoft.com/office/drawing/2014/main" id="{A44DDA80-F851-794A-ADDC-6F6A68C13E8D}"/>
              </a:ext>
            </a:extLst>
          </p:cNvPr>
          <p:cNvSpPr txBox="1">
            <a:spLocks/>
          </p:cNvSpPr>
          <p:nvPr/>
        </p:nvSpPr>
        <p:spPr>
          <a:xfrm>
            <a:off x="570586" y="2055571"/>
            <a:ext cx="2311603" cy="2699094"/>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pPr marL="0" indent="0">
              <a:buFont typeface="Arial"/>
              <a:buNone/>
            </a:pPr>
            <a:r>
              <a:rPr lang="en" dirty="0"/>
              <a:t>Wei Wang</a:t>
            </a:r>
          </a:p>
          <a:p>
            <a:pPr marL="0" indent="0">
              <a:buFont typeface="Arial"/>
              <a:buNone/>
            </a:pPr>
            <a:r>
              <a:rPr lang="en" dirty="0" err="1"/>
              <a:t>Yunxuan</a:t>
            </a:r>
            <a:r>
              <a:rPr lang="en" dirty="0"/>
              <a:t> Jiang</a:t>
            </a:r>
          </a:p>
          <a:p>
            <a:pPr marL="0" indent="0">
              <a:buFont typeface="Arial"/>
              <a:buNone/>
            </a:pPr>
            <a:r>
              <a:rPr lang="en" dirty="0"/>
              <a:t>Alison Acevedo</a:t>
            </a:r>
          </a:p>
          <a:p>
            <a:pPr marL="0" indent="0">
              <a:buNone/>
            </a:pPr>
            <a:r>
              <a:rPr lang="en" dirty="0"/>
              <a:t>Devika </a:t>
            </a:r>
            <a:r>
              <a:rPr lang="en" dirty="0" err="1"/>
              <a:t>Dhamija</a:t>
            </a:r>
            <a:endParaRPr lang="en" dirty="0"/>
          </a:p>
          <a:p>
            <a:pPr marL="0" indent="0">
              <a:buNone/>
            </a:pPr>
            <a:r>
              <a:rPr lang="en" dirty="0"/>
              <a:t>Briana Cameron</a:t>
            </a:r>
          </a:p>
          <a:p>
            <a:pPr marL="0" indent="0">
              <a:buFont typeface="Arial"/>
              <a:buNone/>
            </a:pPr>
            <a:r>
              <a:rPr lang="en" dirty="0"/>
              <a:t>Adrian </a:t>
            </a:r>
            <a:r>
              <a:rPr lang="en" dirty="0" err="1"/>
              <a:t>Jubb</a:t>
            </a:r>
            <a:endParaRPr lang="en" dirty="0"/>
          </a:p>
        </p:txBody>
      </p:sp>
      <p:sp>
        <p:nvSpPr>
          <p:cNvPr id="6" name="Google Shape;577;p78">
            <a:extLst>
              <a:ext uri="{FF2B5EF4-FFF2-40B4-BE49-F238E27FC236}">
                <a16:creationId xmlns:a16="http://schemas.microsoft.com/office/drawing/2014/main" id="{B272CB46-D6FE-9943-A3A4-9597597850FA}"/>
              </a:ext>
            </a:extLst>
          </p:cNvPr>
          <p:cNvSpPr txBox="1">
            <a:spLocks/>
          </p:cNvSpPr>
          <p:nvPr/>
        </p:nvSpPr>
        <p:spPr>
          <a:xfrm>
            <a:off x="2882189" y="2055571"/>
            <a:ext cx="3430829" cy="2699094"/>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pPr marL="0" indent="0">
              <a:buNone/>
            </a:pPr>
            <a:r>
              <a:rPr lang="en" dirty="0"/>
              <a:t>Peng Yue</a:t>
            </a:r>
          </a:p>
          <a:p>
            <a:pPr marL="0" indent="0">
              <a:buFont typeface="Arial"/>
              <a:buNone/>
            </a:pPr>
            <a:r>
              <a:rPr lang="en" dirty="0"/>
              <a:t>23andMe Research Team</a:t>
            </a:r>
          </a:p>
          <a:p>
            <a:pPr marL="0" indent="0">
              <a:buFont typeface="Arial"/>
              <a:buNone/>
            </a:pPr>
            <a:r>
              <a:rPr lang="en" dirty="0"/>
              <a:t>Lea-</a:t>
            </a:r>
            <a:r>
              <a:rPr lang="en" dirty="0" err="1"/>
              <a:t>Sarov</a:t>
            </a:r>
            <a:r>
              <a:rPr lang="en" dirty="0"/>
              <a:t> Blat</a:t>
            </a:r>
          </a:p>
          <a:p>
            <a:pPr marL="0" indent="0">
              <a:buFont typeface="Arial"/>
              <a:buNone/>
            </a:pPr>
            <a:r>
              <a:rPr lang="en" dirty="0"/>
              <a:t>Robert Gentleman</a:t>
            </a:r>
          </a:p>
          <a:p>
            <a:pPr marL="0" indent="0">
              <a:buFont typeface="Arial"/>
              <a:buNone/>
            </a:pPr>
            <a:r>
              <a:rPr lang="en" dirty="0"/>
              <a:t>Adam </a:t>
            </a:r>
            <a:r>
              <a:rPr lang="en" dirty="0" err="1"/>
              <a:t>Auton</a:t>
            </a:r>
            <a:endParaRPr lang="e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0"/>
          <p:cNvSpPr txBox="1">
            <a:spLocks noGrp="1"/>
          </p:cNvSpPr>
          <p:nvPr>
            <p:ph type="title"/>
          </p:nvPr>
        </p:nvSpPr>
        <p:spPr>
          <a:xfrm>
            <a:off x="342700" y="439930"/>
            <a:ext cx="8172300" cy="5793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Outline</a:t>
            </a:r>
            <a:endParaRPr>
              <a:solidFill>
                <a:srgbClr val="78BE20"/>
              </a:solidFill>
            </a:endParaRPr>
          </a:p>
        </p:txBody>
      </p:sp>
      <p:sp>
        <p:nvSpPr>
          <p:cNvPr id="361" name="Google Shape;361;p60"/>
          <p:cNvSpPr txBox="1">
            <a:spLocks noGrp="1"/>
          </p:cNvSpPr>
          <p:nvPr>
            <p:ph type="body" idx="1"/>
          </p:nvPr>
        </p:nvSpPr>
        <p:spPr>
          <a:xfrm>
            <a:off x="342900" y="1150941"/>
            <a:ext cx="8174700" cy="2626800"/>
          </a:xfrm>
          <a:prstGeom prst="rect">
            <a:avLst/>
          </a:prstGeom>
        </p:spPr>
        <p:txBody>
          <a:bodyPr spcFirstLastPara="1" wrap="square" lIns="68575" tIns="68575" rIns="68575" bIns="68575" anchor="t" anchorCtr="0">
            <a:noAutofit/>
          </a:bodyPr>
          <a:lstStyle/>
          <a:p>
            <a:pPr marL="457200" lvl="0" indent="-361950" algn="l" rtl="0">
              <a:lnSpc>
                <a:spcPct val="200000"/>
              </a:lnSpc>
              <a:spcBef>
                <a:spcPts val="800"/>
              </a:spcBef>
              <a:spcAft>
                <a:spcPts val="0"/>
              </a:spcAft>
              <a:buSzPts val="2100"/>
              <a:buChar char="●"/>
            </a:pPr>
            <a:r>
              <a:rPr lang="en" dirty="0"/>
              <a:t>Brief overview of rare disease genetics research</a:t>
            </a:r>
            <a:endParaRPr dirty="0"/>
          </a:p>
          <a:p>
            <a:pPr marL="457200" lvl="0" indent="-361950" algn="l" rtl="0">
              <a:lnSpc>
                <a:spcPct val="200000"/>
              </a:lnSpc>
              <a:spcBef>
                <a:spcPts val="0"/>
              </a:spcBef>
              <a:spcAft>
                <a:spcPts val="0"/>
              </a:spcAft>
              <a:buSzPts val="2100"/>
              <a:buChar char="●"/>
            </a:pPr>
            <a:r>
              <a:rPr lang="en" dirty="0"/>
              <a:t>Using self-reported data for rare disease genetics research</a:t>
            </a:r>
            <a:endParaRPr dirty="0"/>
          </a:p>
          <a:p>
            <a:pPr marL="914400" lvl="1" indent="-342900" algn="l" rtl="0">
              <a:lnSpc>
                <a:spcPct val="200000"/>
              </a:lnSpc>
              <a:spcBef>
                <a:spcPts val="0"/>
              </a:spcBef>
              <a:spcAft>
                <a:spcPts val="0"/>
              </a:spcAft>
              <a:buSzPts val="1800"/>
              <a:buChar char="○"/>
            </a:pPr>
            <a:r>
              <a:rPr lang="en" dirty="0"/>
              <a:t>Study setup and validation</a:t>
            </a:r>
            <a:endParaRPr dirty="0"/>
          </a:p>
          <a:p>
            <a:pPr marL="914400" lvl="1" indent="-342900" algn="l" rtl="0">
              <a:lnSpc>
                <a:spcPct val="200000"/>
              </a:lnSpc>
              <a:spcBef>
                <a:spcPts val="0"/>
              </a:spcBef>
              <a:spcAft>
                <a:spcPts val="0"/>
              </a:spcAft>
              <a:buSzPts val="1800"/>
              <a:buChar char="○"/>
            </a:pPr>
            <a:r>
              <a:rPr lang="en" dirty="0"/>
              <a:t>Novel associations</a:t>
            </a:r>
            <a:endParaRPr dirty="0"/>
          </a:p>
          <a:p>
            <a:pPr marL="914400" lvl="1" indent="-342900" algn="l" rtl="0">
              <a:lnSpc>
                <a:spcPct val="200000"/>
              </a:lnSpc>
              <a:spcBef>
                <a:spcPts val="0"/>
              </a:spcBef>
              <a:spcAft>
                <a:spcPts val="0"/>
              </a:spcAft>
              <a:buSzPts val="1800"/>
              <a:buChar char="○"/>
            </a:pPr>
            <a:r>
              <a:rPr lang="en" dirty="0"/>
              <a:t>Next steps and conclusions</a:t>
            </a:r>
            <a:endParaRPr dirty="0"/>
          </a:p>
        </p:txBody>
      </p:sp>
      <p:sp>
        <p:nvSpPr>
          <p:cNvPr id="362" name="Google Shape;362;p60"/>
          <p:cNvSpPr txBox="1"/>
          <p:nvPr/>
        </p:nvSpPr>
        <p:spPr>
          <a:xfrm>
            <a:off x="672050" y="4067264"/>
            <a:ext cx="7826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More details on everything discussed today in our preprint: </a:t>
            </a:r>
            <a:r>
              <a:rPr lang="en" u="sng" dirty="0">
                <a:solidFill>
                  <a:schemeClr val="hlink"/>
                </a:solidFill>
                <a:hlinkClick r:id="rId3"/>
              </a:rPr>
              <a:t>https://www.medrxiv.org/content/10.1101/2021.06.09.21258643v1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1"/>
          <p:cNvSpPr txBox="1">
            <a:spLocks noGrp="1"/>
          </p:cNvSpPr>
          <p:nvPr>
            <p:ph type="ctrTitle"/>
          </p:nvPr>
        </p:nvSpPr>
        <p:spPr>
          <a:xfrm>
            <a:off x="325878" y="1413711"/>
            <a:ext cx="5583900" cy="1917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4100"/>
              <a:buFont typeface="Helvetica Neue"/>
              <a:buNone/>
            </a:pPr>
            <a:r>
              <a:rPr lang="en"/>
              <a:t>Rare disease genetics research</a:t>
            </a:r>
            <a:endParaRPr sz="4100" b="1" i="0" u="none" strike="noStrike" cap="none">
              <a:solidFill>
                <a:schemeClr val="lt1"/>
              </a:solidFill>
              <a:latin typeface="Helvetica Neue"/>
              <a:ea typeface="Helvetica Neue"/>
              <a:cs typeface="Helvetica Neue"/>
              <a:sym typeface="Helvetica Neue"/>
            </a:endParaRPr>
          </a:p>
        </p:txBody>
      </p:sp>
      <p:pic>
        <p:nvPicPr>
          <p:cNvPr id="369" name="Google Shape;369;p61" descr="C:\_Projects\Daily Projects\100416\P14754\PNgs\section pink.png"/>
          <p:cNvPicPr preferRelativeResize="0"/>
          <p:nvPr/>
        </p:nvPicPr>
        <p:blipFill rotWithShape="1">
          <a:blip r:embed="rId3">
            <a:alphaModFix/>
          </a:blip>
          <a:srcRect t="70041" r="26046"/>
          <a:stretch/>
        </p:blipFill>
        <p:spPr>
          <a:xfrm>
            <a:off x="2286" y="3601574"/>
            <a:ext cx="6760653" cy="1541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2"/>
          <p:cNvSpPr txBox="1">
            <a:spLocks noGrp="1"/>
          </p:cNvSpPr>
          <p:nvPr>
            <p:ph type="title"/>
          </p:nvPr>
        </p:nvSpPr>
        <p:spPr>
          <a:xfrm>
            <a:off x="342700" y="439930"/>
            <a:ext cx="8172300" cy="5793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highlight>
                  <a:schemeClr val="lt1"/>
                </a:highlight>
              </a:rPr>
              <a:t>Rare disease gene discovery (1)</a:t>
            </a:r>
            <a:endParaRPr>
              <a:solidFill>
                <a:srgbClr val="78BE20"/>
              </a:solidFill>
              <a:highlight>
                <a:schemeClr val="lt1"/>
              </a:highlight>
            </a:endParaRPr>
          </a:p>
        </p:txBody>
      </p:sp>
      <p:pic>
        <p:nvPicPr>
          <p:cNvPr id="375" name="Google Shape;375;p62"/>
          <p:cNvPicPr preferRelativeResize="0"/>
          <p:nvPr/>
        </p:nvPicPr>
        <p:blipFill>
          <a:blip r:embed="rId3">
            <a:alphaModFix/>
          </a:blip>
          <a:stretch>
            <a:fillRect/>
          </a:stretch>
        </p:blipFill>
        <p:spPr>
          <a:xfrm>
            <a:off x="3462800" y="965875"/>
            <a:ext cx="5487825" cy="3872825"/>
          </a:xfrm>
          <a:prstGeom prst="rect">
            <a:avLst/>
          </a:prstGeom>
          <a:noFill/>
          <a:ln>
            <a:noFill/>
          </a:ln>
        </p:spPr>
      </p:pic>
      <p:sp>
        <p:nvSpPr>
          <p:cNvPr id="376" name="Google Shape;376;p62"/>
          <p:cNvSpPr txBox="1"/>
          <p:nvPr/>
        </p:nvSpPr>
        <p:spPr>
          <a:xfrm>
            <a:off x="466575" y="933150"/>
            <a:ext cx="2861400" cy="341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AutoNum type="alphaLcPeriod"/>
            </a:pPr>
            <a:r>
              <a:rPr lang="en" dirty="0">
                <a:solidFill>
                  <a:schemeClr val="bg1">
                    <a:lumMod val="65000"/>
                  </a:schemeClr>
                </a:solidFill>
              </a:rPr>
              <a:t>Sequencing of multiple unrelated disease cases to identify genes enriched for rare variation</a:t>
            </a:r>
            <a:endParaRPr dirty="0">
              <a:solidFill>
                <a:schemeClr val="bg1">
                  <a:lumMod val="65000"/>
                </a:schemeClr>
              </a:solidFill>
            </a:endParaRPr>
          </a:p>
          <a:p>
            <a:pPr marL="457200" lvl="0" indent="-317500" algn="l" rtl="0">
              <a:spcBef>
                <a:spcPts val="0"/>
              </a:spcBef>
              <a:spcAft>
                <a:spcPts val="0"/>
              </a:spcAft>
              <a:buSzPts val="1400"/>
              <a:buAutoNum type="alphaLcPeriod"/>
            </a:pPr>
            <a:r>
              <a:rPr lang="en" dirty="0">
                <a:solidFill>
                  <a:schemeClr val="bg1">
                    <a:lumMod val="65000"/>
                  </a:schemeClr>
                </a:solidFill>
              </a:rPr>
              <a:t>Sequencing of multiple affected family members to identify genes in shared genomic regions</a:t>
            </a:r>
            <a:endParaRPr dirty="0">
              <a:solidFill>
                <a:schemeClr val="bg1">
                  <a:lumMod val="65000"/>
                </a:schemeClr>
              </a:solidFill>
            </a:endParaRPr>
          </a:p>
          <a:p>
            <a:pPr marL="457200" lvl="0" indent="-317500" algn="l" rtl="0">
              <a:spcBef>
                <a:spcPts val="0"/>
              </a:spcBef>
              <a:spcAft>
                <a:spcPts val="0"/>
              </a:spcAft>
              <a:buSzPts val="1400"/>
              <a:buAutoNum type="alphaLcPeriod"/>
            </a:pPr>
            <a:r>
              <a:rPr lang="en" dirty="0">
                <a:solidFill>
                  <a:schemeClr val="bg1">
                    <a:lumMod val="65000"/>
                  </a:schemeClr>
                </a:solidFill>
              </a:rPr>
              <a:t>Sequencing of a trio (mother, father, affected child) to identify causal de novo mutations</a:t>
            </a:r>
            <a:endParaRPr dirty="0">
              <a:solidFill>
                <a:schemeClr val="bg1">
                  <a:lumMod val="65000"/>
                </a:schemeClr>
              </a:solidFill>
            </a:endParaRPr>
          </a:p>
          <a:p>
            <a:pPr marL="457200" lvl="0" indent="-317500" algn="l" rtl="0">
              <a:spcBef>
                <a:spcPts val="0"/>
              </a:spcBef>
              <a:spcAft>
                <a:spcPts val="0"/>
              </a:spcAft>
              <a:buSzPts val="1400"/>
              <a:buAutoNum type="alphaLcPeriod"/>
            </a:pPr>
            <a:r>
              <a:rPr lang="en" dirty="0">
                <a:solidFill>
                  <a:schemeClr val="bg1">
                    <a:lumMod val="65000"/>
                  </a:schemeClr>
                </a:solidFill>
              </a:rPr>
              <a:t>Sequencing extremes of a trait distribution to identify shared genetic variation</a:t>
            </a:r>
            <a:endParaRPr dirty="0">
              <a:solidFill>
                <a:schemeClr val="bg1">
                  <a:lumMod val="65000"/>
                </a:schemeClr>
              </a:solidFill>
            </a:endParaRPr>
          </a:p>
        </p:txBody>
      </p:sp>
      <p:sp>
        <p:nvSpPr>
          <p:cNvPr id="377" name="Google Shape;377;p62"/>
          <p:cNvSpPr txBox="1"/>
          <p:nvPr/>
        </p:nvSpPr>
        <p:spPr>
          <a:xfrm>
            <a:off x="2658875" y="4603850"/>
            <a:ext cx="370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Figure from Bamshad et al., Nature Reviews Genetics, 2011</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xfrm>
            <a:off x="342700" y="439930"/>
            <a:ext cx="8172300" cy="5793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Clr>
                <a:schemeClr val="dk1"/>
              </a:buClr>
              <a:buSzPts val="1100"/>
              <a:buFont typeface="Arial"/>
              <a:buNone/>
            </a:pPr>
            <a:r>
              <a:rPr lang="en">
                <a:solidFill>
                  <a:srgbClr val="78BE20"/>
                </a:solidFill>
              </a:rPr>
              <a:t>Rare disease gene discovery (2)</a:t>
            </a:r>
            <a:endParaRPr>
              <a:solidFill>
                <a:srgbClr val="78BE20"/>
              </a:solidFill>
            </a:endParaRPr>
          </a:p>
          <a:p>
            <a:pPr marL="0" lvl="0" indent="0" algn="l" rtl="0">
              <a:spcBef>
                <a:spcPts val="0"/>
              </a:spcBef>
              <a:spcAft>
                <a:spcPts val="0"/>
              </a:spcAft>
              <a:buNone/>
            </a:pPr>
            <a:endParaRPr/>
          </a:p>
        </p:txBody>
      </p:sp>
      <p:sp>
        <p:nvSpPr>
          <p:cNvPr id="383" name="Google Shape;383;p63"/>
          <p:cNvSpPr txBox="1">
            <a:spLocks noGrp="1"/>
          </p:cNvSpPr>
          <p:nvPr>
            <p:ph type="body" idx="1"/>
          </p:nvPr>
        </p:nvSpPr>
        <p:spPr>
          <a:xfrm>
            <a:off x="342900" y="1150950"/>
            <a:ext cx="3810600" cy="3258600"/>
          </a:xfrm>
          <a:prstGeom prst="rect">
            <a:avLst/>
          </a:prstGeom>
        </p:spPr>
        <p:txBody>
          <a:bodyPr spcFirstLastPara="1" wrap="square" lIns="68575" tIns="68575" rIns="68575" bIns="68575" anchor="t" anchorCtr="0">
            <a:noAutofit/>
          </a:bodyPr>
          <a:lstStyle/>
          <a:p>
            <a:pPr marL="457200" lvl="0" indent="-361950" algn="l" rtl="0">
              <a:spcBef>
                <a:spcPts val="800"/>
              </a:spcBef>
              <a:spcAft>
                <a:spcPts val="0"/>
              </a:spcAft>
              <a:buSzPts val="2100"/>
              <a:buChar char="●"/>
            </a:pPr>
            <a:r>
              <a:rPr lang="en" dirty="0">
                <a:solidFill>
                  <a:schemeClr val="bg1">
                    <a:lumMod val="65000"/>
                  </a:schemeClr>
                </a:solidFill>
              </a:rPr>
              <a:t>Successful in increasing the number of genetic discoveries in rare diseases</a:t>
            </a:r>
            <a:endParaRPr dirty="0">
              <a:solidFill>
                <a:schemeClr val="bg1">
                  <a:lumMod val="65000"/>
                </a:schemeClr>
              </a:solidFill>
            </a:endParaRPr>
          </a:p>
          <a:p>
            <a:pPr marL="457200" lvl="0" indent="-361950" algn="l" rtl="0">
              <a:spcBef>
                <a:spcPts val="0"/>
              </a:spcBef>
              <a:spcAft>
                <a:spcPts val="0"/>
              </a:spcAft>
              <a:buSzPts val="2100"/>
              <a:buChar char="●"/>
            </a:pPr>
            <a:r>
              <a:rPr lang="en" dirty="0">
                <a:solidFill>
                  <a:schemeClr val="bg1">
                    <a:lumMod val="65000"/>
                  </a:schemeClr>
                </a:solidFill>
              </a:rPr>
              <a:t>Limitations:</a:t>
            </a:r>
            <a:endParaRPr dirty="0">
              <a:solidFill>
                <a:schemeClr val="bg1">
                  <a:lumMod val="65000"/>
                </a:schemeClr>
              </a:solidFill>
            </a:endParaRPr>
          </a:p>
          <a:p>
            <a:pPr marL="914400" lvl="1" indent="-342900" algn="l" rtl="0">
              <a:spcBef>
                <a:spcPts val="0"/>
              </a:spcBef>
              <a:spcAft>
                <a:spcPts val="0"/>
              </a:spcAft>
              <a:buSzPts val="1800"/>
              <a:buChar char="○"/>
            </a:pPr>
            <a:r>
              <a:rPr lang="en" dirty="0">
                <a:solidFill>
                  <a:schemeClr val="bg1">
                    <a:lumMod val="65000"/>
                  </a:schemeClr>
                </a:solidFill>
              </a:rPr>
              <a:t>Mainly effective for Mendelian diseases (defect in a single gene can cause disease)</a:t>
            </a:r>
            <a:endParaRPr dirty="0">
              <a:solidFill>
                <a:schemeClr val="bg1">
                  <a:lumMod val="65000"/>
                </a:schemeClr>
              </a:solidFill>
            </a:endParaRPr>
          </a:p>
          <a:p>
            <a:pPr marL="914400" lvl="1" indent="-342900" algn="l" rtl="0">
              <a:spcBef>
                <a:spcPts val="0"/>
              </a:spcBef>
              <a:spcAft>
                <a:spcPts val="0"/>
              </a:spcAft>
              <a:buSzPts val="1800"/>
              <a:buChar char="○"/>
            </a:pPr>
            <a:r>
              <a:rPr lang="en" dirty="0">
                <a:solidFill>
                  <a:schemeClr val="bg1">
                    <a:lumMod val="65000"/>
                  </a:schemeClr>
                </a:solidFill>
              </a:rPr>
              <a:t>Constrained by sample size</a:t>
            </a:r>
            <a:endParaRPr dirty="0">
              <a:solidFill>
                <a:schemeClr val="bg1">
                  <a:lumMod val="65000"/>
                </a:schemeClr>
              </a:solidFill>
            </a:endParaRPr>
          </a:p>
        </p:txBody>
      </p:sp>
      <p:pic>
        <p:nvPicPr>
          <p:cNvPr id="384" name="Google Shape;384;p63"/>
          <p:cNvPicPr preferRelativeResize="0"/>
          <p:nvPr/>
        </p:nvPicPr>
        <p:blipFill>
          <a:blip r:embed="rId3">
            <a:alphaModFix/>
          </a:blip>
          <a:stretch>
            <a:fillRect/>
          </a:stretch>
        </p:blipFill>
        <p:spPr>
          <a:xfrm>
            <a:off x="4317900" y="1464938"/>
            <a:ext cx="4673700" cy="2213618"/>
          </a:xfrm>
          <a:prstGeom prst="rect">
            <a:avLst/>
          </a:prstGeom>
          <a:noFill/>
          <a:ln>
            <a:noFill/>
          </a:ln>
        </p:spPr>
      </p:pic>
      <p:sp>
        <p:nvSpPr>
          <p:cNvPr id="385" name="Google Shape;385;p63"/>
          <p:cNvSpPr txBox="1"/>
          <p:nvPr/>
        </p:nvSpPr>
        <p:spPr>
          <a:xfrm>
            <a:off x="5177225" y="4047350"/>
            <a:ext cx="365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t>Figure from Boycott et al., AJHG, 2017</a:t>
            </a:r>
            <a:endParaRPr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xfrm>
            <a:off x="342700" y="439930"/>
            <a:ext cx="8172300" cy="5793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Clr>
                <a:schemeClr val="dk1"/>
              </a:buClr>
              <a:buSzPts val="1100"/>
              <a:buFont typeface="Arial"/>
              <a:buNone/>
            </a:pPr>
            <a:r>
              <a:rPr lang="en" dirty="0">
                <a:solidFill>
                  <a:srgbClr val="78BE20"/>
                </a:solidFill>
              </a:rPr>
              <a:t>Rare disease gene discovery (3)</a:t>
            </a:r>
            <a:endParaRPr dirty="0">
              <a:solidFill>
                <a:srgbClr val="78BE20"/>
              </a:solidFill>
            </a:endParaRPr>
          </a:p>
          <a:p>
            <a:pPr marL="0" lvl="0" indent="0" algn="l" rtl="0">
              <a:spcBef>
                <a:spcPts val="0"/>
              </a:spcBef>
              <a:spcAft>
                <a:spcPts val="0"/>
              </a:spcAft>
              <a:buNone/>
            </a:pPr>
            <a:endParaRPr dirty="0"/>
          </a:p>
        </p:txBody>
      </p:sp>
      <p:sp>
        <p:nvSpPr>
          <p:cNvPr id="383" name="Google Shape;383;p63"/>
          <p:cNvSpPr txBox="1">
            <a:spLocks noGrp="1"/>
          </p:cNvSpPr>
          <p:nvPr>
            <p:ph type="body" idx="1"/>
          </p:nvPr>
        </p:nvSpPr>
        <p:spPr>
          <a:xfrm>
            <a:off x="342900" y="1150950"/>
            <a:ext cx="3935802" cy="3258600"/>
          </a:xfrm>
          <a:prstGeom prst="rect">
            <a:avLst/>
          </a:prstGeom>
        </p:spPr>
        <p:txBody>
          <a:bodyPr spcFirstLastPara="1" wrap="square" lIns="68575" tIns="68575" rIns="68575" bIns="68575" anchor="t" anchorCtr="0">
            <a:noAutofit/>
          </a:bodyPr>
          <a:lstStyle/>
          <a:p>
            <a:pPr marL="457200" lvl="0" indent="-361950" algn="l" rtl="0">
              <a:spcBef>
                <a:spcPts val="800"/>
              </a:spcBef>
              <a:spcAft>
                <a:spcPts val="0"/>
              </a:spcAft>
              <a:buSzPts val="2100"/>
              <a:buChar char="●"/>
            </a:pPr>
            <a:r>
              <a:rPr lang="en-US" dirty="0">
                <a:solidFill>
                  <a:schemeClr val="bg1">
                    <a:lumMod val="65000"/>
                  </a:schemeClr>
                </a:solidFill>
              </a:rPr>
              <a:t>Polygenic rare diseases can be studied through genome-wide association studies (GWAS)</a:t>
            </a:r>
          </a:p>
          <a:p>
            <a:pPr marL="457200" lvl="0" indent="-361950" algn="l" rtl="0">
              <a:spcBef>
                <a:spcPts val="800"/>
              </a:spcBef>
              <a:spcAft>
                <a:spcPts val="0"/>
              </a:spcAft>
              <a:buSzPts val="2100"/>
              <a:buChar char="●"/>
            </a:pPr>
            <a:r>
              <a:rPr lang="en-US" dirty="0">
                <a:solidFill>
                  <a:schemeClr val="bg1">
                    <a:lumMod val="65000"/>
                  </a:schemeClr>
                </a:solidFill>
              </a:rPr>
              <a:t>Involves comparing the DNA of affected individuals (cases) to unaffected individuals (controls)</a:t>
            </a:r>
          </a:p>
          <a:p>
            <a:pPr marL="457200" lvl="0" indent="-361950" algn="l" rtl="0">
              <a:spcBef>
                <a:spcPts val="800"/>
              </a:spcBef>
              <a:spcAft>
                <a:spcPts val="0"/>
              </a:spcAft>
              <a:buSzPts val="2100"/>
              <a:buChar char="●"/>
            </a:pPr>
            <a:r>
              <a:rPr lang="en-US" dirty="0">
                <a:solidFill>
                  <a:schemeClr val="bg1">
                    <a:lumMod val="65000"/>
                  </a:schemeClr>
                </a:solidFill>
              </a:rPr>
              <a:t> Limitation – Large sample sizes required for discovery</a:t>
            </a:r>
            <a:endParaRPr dirty="0">
              <a:solidFill>
                <a:schemeClr val="bg1">
                  <a:lumMod val="65000"/>
                </a:schemeClr>
              </a:solidFill>
            </a:endParaRPr>
          </a:p>
        </p:txBody>
      </p:sp>
      <p:pic>
        <p:nvPicPr>
          <p:cNvPr id="6" name="Main graphic">
            <a:extLst>
              <a:ext uri="{FF2B5EF4-FFF2-40B4-BE49-F238E27FC236}">
                <a16:creationId xmlns:a16="http://schemas.microsoft.com/office/drawing/2014/main" id="{A8881816-6757-EE44-AEBB-94078C0F9DDD}"/>
              </a:ext>
            </a:extLst>
          </p:cNvPr>
          <p:cNvPicPr/>
          <p:nvPr/>
        </p:nvPicPr>
        <p:blipFill>
          <a:blip r:embed="rId3"/>
          <a:stretch/>
        </p:blipFill>
        <p:spPr>
          <a:xfrm>
            <a:off x="4278702" y="1150950"/>
            <a:ext cx="4153696" cy="2641423"/>
          </a:xfrm>
          <a:prstGeom prst="rect">
            <a:avLst/>
          </a:prstGeom>
          <a:ln>
            <a:noFill/>
          </a:ln>
        </p:spPr>
      </p:pic>
      <p:sp>
        <p:nvSpPr>
          <p:cNvPr id="7" name="Google Shape;385;p63">
            <a:extLst>
              <a:ext uri="{FF2B5EF4-FFF2-40B4-BE49-F238E27FC236}">
                <a16:creationId xmlns:a16="http://schemas.microsoft.com/office/drawing/2014/main" id="{CFFC6271-D3BF-B94B-9B6B-5B64FE0278DD}"/>
              </a:ext>
            </a:extLst>
          </p:cNvPr>
          <p:cNvSpPr txBox="1"/>
          <p:nvPr/>
        </p:nvSpPr>
        <p:spPr>
          <a:xfrm>
            <a:off x="4843667" y="4047350"/>
            <a:ext cx="36552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t>Figure from Allen et al., AJRCCM, 2019. Genome-wide association study for idiopathic pulmonary fibrosis.</a:t>
            </a:r>
            <a:endParaRPr sz="1000" dirty="0"/>
          </a:p>
        </p:txBody>
      </p:sp>
    </p:spTree>
    <p:extLst>
      <p:ext uri="{BB962C8B-B14F-4D97-AF65-F5344CB8AC3E}">
        <p14:creationId xmlns:p14="http://schemas.microsoft.com/office/powerpoint/2010/main" val="48765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4"/>
          <p:cNvSpPr txBox="1">
            <a:spLocks noGrp="1"/>
          </p:cNvSpPr>
          <p:nvPr>
            <p:ph type="ctrTitle"/>
          </p:nvPr>
        </p:nvSpPr>
        <p:spPr>
          <a:xfrm>
            <a:off x="325878" y="1413711"/>
            <a:ext cx="5583900" cy="1917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4100"/>
              <a:buFont typeface="Helvetica Neue"/>
              <a:buNone/>
            </a:pPr>
            <a:r>
              <a:rPr lang="en" dirty="0"/>
              <a:t>23andMe Research</a:t>
            </a:r>
            <a:endParaRPr sz="4100" b="1" i="0" u="none" strike="noStrike" cap="none" dirty="0">
              <a:solidFill>
                <a:schemeClr val="lt1"/>
              </a:solidFill>
              <a:latin typeface="Helvetica Neue"/>
              <a:ea typeface="Helvetica Neue"/>
              <a:cs typeface="Helvetica Neue"/>
              <a:sym typeface="Helvetica Neue"/>
            </a:endParaRPr>
          </a:p>
        </p:txBody>
      </p:sp>
      <p:pic>
        <p:nvPicPr>
          <p:cNvPr id="392" name="Google Shape;392;p64" descr="C:\_Projects\Daily Projects\100416\P14754\PNgs\section pink.png"/>
          <p:cNvPicPr preferRelativeResize="0"/>
          <p:nvPr/>
        </p:nvPicPr>
        <p:blipFill rotWithShape="1">
          <a:blip r:embed="rId3">
            <a:alphaModFix/>
          </a:blip>
          <a:srcRect t="70041" r="26046"/>
          <a:stretch/>
        </p:blipFill>
        <p:spPr>
          <a:xfrm>
            <a:off x="2286" y="3601574"/>
            <a:ext cx="6760653" cy="1541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5"/>
          <p:cNvSpPr txBox="1">
            <a:spLocks noGrp="1"/>
          </p:cNvSpPr>
          <p:nvPr>
            <p:ph type="body" idx="1"/>
          </p:nvPr>
        </p:nvSpPr>
        <p:spPr>
          <a:xfrm>
            <a:off x="666801" y="3219768"/>
            <a:ext cx="1136100" cy="323700"/>
          </a:xfrm>
          <a:prstGeom prst="rect">
            <a:avLst/>
          </a:prstGeom>
          <a:noFill/>
          <a:ln>
            <a:noFill/>
          </a:ln>
        </p:spPr>
        <p:txBody>
          <a:bodyPr spcFirstLastPara="1" wrap="square" lIns="68575" tIns="34275" rIns="68575" bIns="34275" anchor="t" anchorCtr="0">
            <a:noAutofit/>
          </a:bodyPr>
          <a:lstStyle/>
          <a:p>
            <a:pPr marL="0" marR="0" lvl="1" indent="0" algn="ctr" rtl="0">
              <a:lnSpc>
                <a:spcPct val="90000"/>
              </a:lnSpc>
              <a:spcBef>
                <a:spcPts val="0"/>
              </a:spcBef>
              <a:spcAft>
                <a:spcPts val="0"/>
              </a:spcAft>
              <a:buClr>
                <a:schemeClr val="lt2"/>
              </a:buClr>
              <a:buSzPts val="1800"/>
              <a:buFont typeface="Arial"/>
              <a:buNone/>
            </a:pPr>
            <a:r>
              <a:rPr lang="en" sz="1800" b="1" i="0" u="none" strike="noStrike" cap="none">
                <a:solidFill>
                  <a:srgbClr val="D72367"/>
                </a:solidFill>
                <a:latin typeface="Helvetica Neue"/>
                <a:ea typeface="Helvetica Neue"/>
                <a:cs typeface="Helvetica Neue"/>
                <a:sym typeface="Helvetica Neue"/>
              </a:rPr>
              <a:t>Order</a:t>
            </a:r>
            <a:endParaRPr sz="1800" b="1" i="0" u="none" strike="noStrike" cap="none">
              <a:solidFill>
                <a:srgbClr val="D72367"/>
              </a:solidFill>
              <a:latin typeface="Helvetica Neue"/>
              <a:ea typeface="Helvetica Neue"/>
              <a:cs typeface="Helvetica Neue"/>
              <a:sym typeface="Helvetica Neue"/>
            </a:endParaRPr>
          </a:p>
        </p:txBody>
      </p:sp>
      <p:sp>
        <p:nvSpPr>
          <p:cNvPr id="398" name="Google Shape;398;p65"/>
          <p:cNvSpPr txBox="1">
            <a:spLocks noGrp="1"/>
          </p:cNvSpPr>
          <p:nvPr>
            <p:ph type="title"/>
          </p:nvPr>
        </p:nvSpPr>
        <p:spPr>
          <a:xfrm>
            <a:off x="342700" y="439931"/>
            <a:ext cx="8172300" cy="579300"/>
          </a:xfrm>
          <a:prstGeom prst="rect">
            <a:avLst/>
          </a:prstGeom>
          <a:noFill/>
          <a:ln>
            <a:noFill/>
          </a:ln>
        </p:spPr>
        <p:txBody>
          <a:bodyPr spcFirstLastPara="1" wrap="square" lIns="68575" tIns="34275" rIns="68575" bIns="34275" anchor="t" anchorCtr="0">
            <a:noAutofit/>
          </a:bodyPr>
          <a:lstStyle/>
          <a:p>
            <a:pPr lvl="0"/>
            <a:r>
              <a:rPr lang="en" dirty="0">
                <a:solidFill>
                  <a:srgbClr val="78BE20"/>
                </a:solidFill>
              </a:rPr>
              <a:t>How it works</a:t>
            </a:r>
            <a:endParaRPr sz="3000" b="1" i="0" u="none" strike="noStrike" cap="none" dirty="0">
              <a:solidFill>
                <a:schemeClr val="accent5"/>
              </a:solidFill>
              <a:latin typeface="Helvetica Neue"/>
              <a:ea typeface="Helvetica Neue"/>
              <a:cs typeface="Helvetica Neue"/>
              <a:sym typeface="Helvetica Neue"/>
            </a:endParaRPr>
          </a:p>
        </p:txBody>
      </p:sp>
      <p:pic>
        <p:nvPicPr>
          <p:cNvPr id="399" name="Google Shape;399;p65" descr="spit tube.png"/>
          <p:cNvPicPr preferRelativeResize="0"/>
          <p:nvPr/>
        </p:nvPicPr>
        <p:blipFill rotWithShape="1">
          <a:blip r:embed="rId3">
            <a:alphaModFix/>
          </a:blip>
          <a:srcRect/>
          <a:stretch/>
        </p:blipFill>
        <p:spPr>
          <a:xfrm>
            <a:off x="2908738" y="1601705"/>
            <a:ext cx="985081" cy="1430049"/>
          </a:xfrm>
          <a:prstGeom prst="rect">
            <a:avLst/>
          </a:prstGeom>
          <a:noFill/>
          <a:ln>
            <a:noFill/>
          </a:ln>
        </p:spPr>
      </p:pic>
      <p:pic>
        <p:nvPicPr>
          <p:cNvPr id="400" name="Google Shape;400;p65" descr="mail.png"/>
          <p:cNvPicPr preferRelativeResize="0"/>
          <p:nvPr/>
        </p:nvPicPr>
        <p:blipFill rotWithShape="1">
          <a:blip r:embed="rId4">
            <a:alphaModFix/>
          </a:blip>
          <a:srcRect/>
          <a:stretch/>
        </p:blipFill>
        <p:spPr>
          <a:xfrm>
            <a:off x="4461991" y="2076650"/>
            <a:ext cx="1588821" cy="940708"/>
          </a:xfrm>
          <a:prstGeom prst="rect">
            <a:avLst/>
          </a:prstGeom>
          <a:noFill/>
          <a:ln>
            <a:noFill/>
          </a:ln>
        </p:spPr>
      </p:pic>
      <p:pic>
        <p:nvPicPr>
          <p:cNvPr id="401" name="Google Shape;401;p65" descr="reports_online_laptop.png"/>
          <p:cNvPicPr preferRelativeResize="0"/>
          <p:nvPr/>
        </p:nvPicPr>
        <p:blipFill rotWithShape="1">
          <a:blip r:embed="rId5">
            <a:alphaModFix/>
          </a:blip>
          <a:srcRect/>
          <a:stretch/>
        </p:blipFill>
        <p:spPr>
          <a:xfrm>
            <a:off x="6699069" y="1993373"/>
            <a:ext cx="1675314" cy="1055725"/>
          </a:xfrm>
          <a:prstGeom prst="rect">
            <a:avLst/>
          </a:prstGeom>
          <a:noFill/>
          <a:ln>
            <a:noFill/>
          </a:ln>
        </p:spPr>
      </p:pic>
      <p:pic>
        <p:nvPicPr>
          <p:cNvPr id="402" name="Google Shape;402;p65" descr="order_online.png"/>
          <p:cNvPicPr preferRelativeResize="0"/>
          <p:nvPr/>
        </p:nvPicPr>
        <p:blipFill rotWithShape="1">
          <a:blip r:embed="rId6">
            <a:alphaModFix/>
          </a:blip>
          <a:srcRect/>
          <a:stretch/>
        </p:blipFill>
        <p:spPr>
          <a:xfrm>
            <a:off x="393902" y="1992830"/>
            <a:ext cx="1681841" cy="1059835"/>
          </a:xfrm>
          <a:prstGeom prst="rect">
            <a:avLst/>
          </a:prstGeom>
          <a:noFill/>
          <a:ln>
            <a:noFill/>
          </a:ln>
        </p:spPr>
      </p:pic>
      <p:sp>
        <p:nvSpPr>
          <p:cNvPr id="403" name="Google Shape;403;p65"/>
          <p:cNvSpPr txBox="1"/>
          <p:nvPr/>
        </p:nvSpPr>
        <p:spPr>
          <a:xfrm>
            <a:off x="2641772" y="3219768"/>
            <a:ext cx="1136100" cy="323700"/>
          </a:xfrm>
          <a:prstGeom prst="rect">
            <a:avLst/>
          </a:prstGeom>
          <a:noFill/>
          <a:ln>
            <a:noFill/>
          </a:ln>
        </p:spPr>
        <p:txBody>
          <a:bodyPr spcFirstLastPara="1" wrap="square" lIns="68575" tIns="34275" rIns="68575" bIns="34275" anchor="t" anchorCtr="0">
            <a:noAutofit/>
          </a:bodyPr>
          <a:lstStyle/>
          <a:p>
            <a:pPr marL="0" marR="0" lvl="1" indent="0" algn="ctr" rtl="0">
              <a:lnSpc>
                <a:spcPct val="90000"/>
              </a:lnSpc>
              <a:spcBef>
                <a:spcPts val="0"/>
              </a:spcBef>
              <a:spcAft>
                <a:spcPts val="0"/>
              </a:spcAft>
              <a:buClr>
                <a:schemeClr val="lt2"/>
              </a:buClr>
              <a:buSzPts val="1800"/>
              <a:buFont typeface="Arial"/>
              <a:buNone/>
            </a:pPr>
            <a:r>
              <a:rPr lang="en" sz="1800" b="1" i="0" u="none" strike="noStrike" cap="none">
                <a:solidFill>
                  <a:srgbClr val="D72367"/>
                </a:solidFill>
                <a:latin typeface="Helvetica Neue"/>
                <a:ea typeface="Helvetica Neue"/>
                <a:cs typeface="Helvetica Neue"/>
                <a:sym typeface="Helvetica Neue"/>
              </a:rPr>
              <a:t>Spit</a:t>
            </a:r>
            <a:endParaRPr sz="1800" b="1" i="0" u="none" strike="noStrike" cap="none">
              <a:solidFill>
                <a:srgbClr val="D72367"/>
              </a:solidFill>
              <a:latin typeface="Helvetica Neue"/>
              <a:ea typeface="Helvetica Neue"/>
              <a:cs typeface="Helvetica Neue"/>
              <a:sym typeface="Helvetica Neue"/>
            </a:endParaRPr>
          </a:p>
        </p:txBody>
      </p:sp>
      <p:sp>
        <p:nvSpPr>
          <p:cNvPr id="404" name="Google Shape;404;p65"/>
          <p:cNvSpPr txBox="1"/>
          <p:nvPr/>
        </p:nvSpPr>
        <p:spPr>
          <a:xfrm>
            <a:off x="4581321" y="3219768"/>
            <a:ext cx="1136100" cy="323700"/>
          </a:xfrm>
          <a:prstGeom prst="rect">
            <a:avLst/>
          </a:prstGeom>
          <a:noFill/>
          <a:ln>
            <a:noFill/>
          </a:ln>
        </p:spPr>
        <p:txBody>
          <a:bodyPr spcFirstLastPara="1" wrap="square" lIns="68575" tIns="34275" rIns="68575" bIns="34275" anchor="t" anchorCtr="0">
            <a:noAutofit/>
          </a:bodyPr>
          <a:lstStyle/>
          <a:p>
            <a:pPr marL="0" marR="0" lvl="1" indent="0" algn="ctr" rtl="0">
              <a:lnSpc>
                <a:spcPct val="90000"/>
              </a:lnSpc>
              <a:spcBef>
                <a:spcPts val="0"/>
              </a:spcBef>
              <a:spcAft>
                <a:spcPts val="0"/>
              </a:spcAft>
              <a:buClr>
                <a:schemeClr val="lt2"/>
              </a:buClr>
              <a:buSzPts val="1800"/>
              <a:buFont typeface="Arial"/>
              <a:buNone/>
            </a:pPr>
            <a:r>
              <a:rPr lang="en" sz="1800" b="1" i="0" u="none" strike="noStrike" cap="none">
                <a:solidFill>
                  <a:srgbClr val="D72367"/>
                </a:solidFill>
                <a:latin typeface="Helvetica Neue"/>
                <a:ea typeface="Helvetica Neue"/>
                <a:cs typeface="Helvetica Neue"/>
                <a:sym typeface="Helvetica Neue"/>
              </a:rPr>
              <a:t>Send</a:t>
            </a:r>
            <a:endParaRPr sz="1800" b="1" i="0" u="none" strike="noStrike" cap="none">
              <a:solidFill>
                <a:srgbClr val="D72367"/>
              </a:solidFill>
              <a:latin typeface="Helvetica Neue"/>
              <a:ea typeface="Helvetica Neue"/>
              <a:cs typeface="Helvetica Neue"/>
              <a:sym typeface="Helvetica Neue"/>
            </a:endParaRPr>
          </a:p>
        </p:txBody>
      </p:sp>
      <p:sp>
        <p:nvSpPr>
          <p:cNvPr id="405" name="Google Shape;405;p65"/>
          <p:cNvSpPr txBox="1"/>
          <p:nvPr/>
        </p:nvSpPr>
        <p:spPr>
          <a:xfrm>
            <a:off x="6878304" y="3219768"/>
            <a:ext cx="1392900" cy="323700"/>
          </a:xfrm>
          <a:prstGeom prst="rect">
            <a:avLst/>
          </a:prstGeom>
          <a:noFill/>
          <a:ln>
            <a:noFill/>
          </a:ln>
        </p:spPr>
        <p:txBody>
          <a:bodyPr spcFirstLastPara="1" wrap="square" lIns="68575" tIns="34275" rIns="68575" bIns="34275" anchor="t" anchorCtr="0">
            <a:noAutofit/>
          </a:bodyPr>
          <a:lstStyle/>
          <a:p>
            <a:pPr marL="0" marR="0" lvl="1" indent="0" algn="ctr" rtl="0">
              <a:lnSpc>
                <a:spcPct val="90000"/>
              </a:lnSpc>
              <a:spcBef>
                <a:spcPts val="0"/>
              </a:spcBef>
              <a:spcAft>
                <a:spcPts val="0"/>
              </a:spcAft>
              <a:buClr>
                <a:schemeClr val="lt2"/>
              </a:buClr>
              <a:buSzPts val="1800"/>
              <a:buFont typeface="Arial"/>
              <a:buNone/>
            </a:pPr>
            <a:r>
              <a:rPr lang="en" sz="1800" b="1" i="0" u="none" strike="noStrike" cap="none">
                <a:solidFill>
                  <a:srgbClr val="D72367"/>
                </a:solidFill>
                <a:latin typeface="Helvetica Neue"/>
                <a:ea typeface="Helvetica Neue"/>
                <a:cs typeface="Helvetica Neue"/>
                <a:sym typeface="Helvetica Neue"/>
              </a:rPr>
              <a:t>Discover</a:t>
            </a:r>
            <a:endParaRPr sz="1800" b="1" i="0" u="none" strike="noStrike" cap="none">
              <a:solidFill>
                <a:srgbClr val="D72367"/>
              </a:solidFill>
              <a:latin typeface="Helvetica Neue"/>
              <a:ea typeface="Helvetica Neue"/>
              <a:cs typeface="Helvetica Neue"/>
              <a:sym typeface="Helvetica Neue"/>
            </a:endParaRPr>
          </a:p>
        </p:txBody>
      </p:sp>
      <p:cxnSp>
        <p:nvCxnSpPr>
          <p:cNvPr id="406" name="Google Shape;406;p65"/>
          <p:cNvCxnSpPr/>
          <p:nvPr/>
        </p:nvCxnSpPr>
        <p:spPr>
          <a:xfrm>
            <a:off x="2278000" y="2515298"/>
            <a:ext cx="363900" cy="0"/>
          </a:xfrm>
          <a:prstGeom prst="straightConnector1">
            <a:avLst/>
          </a:prstGeom>
          <a:noFill/>
          <a:ln w="12700" cap="flat" cmpd="sng">
            <a:solidFill>
              <a:schemeClr val="lt2"/>
            </a:solidFill>
            <a:prstDash val="solid"/>
            <a:round/>
            <a:headEnd type="none" w="sm" len="sm"/>
            <a:tailEnd type="stealth" w="med" len="med"/>
          </a:ln>
        </p:spPr>
      </p:cxnSp>
      <p:cxnSp>
        <p:nvCxnSpPr>
          <p:cNvPr id="407" name="Google Shape;407;p65"/>
          <p:cNvCxnSpPr/>
          <p:nvPr/>
        </p:nvCxnSpPr>
        <p:spPr>
          <a:xfrm>
            <a:off x="3911993" y="2515298"/>
            <a:ext cx="363900" cy="0"/>
          </a:xfrm>
          <a:prstGeom prst="straightConnector1">
            <a:avLst/>
          </a:prstGeom>
          <a:noFill/>
          <a:ln w="12700" cap="flat" cmpd="sng">
            <a:solidFill>
              <a:schemeClr val="lt2"/>
            </a:solidFill>
            <a:prstDash val="solid"/>
            <a:round/>
            <a:headEnd type="none" w="sm" len="sm"/>
            <a:tailEnd type="stealth" w="med" len="med"/>
          </a:ln>
        </p:spPr>
      </p:cxnSp>
      <p:cxnSp>
        <p:nvCxnSpPr>
          <p:cNvPr id="408" name="Google Shape;408;p65"/>
          <p:cNvCxnSpPr/>
          <p:nvPr/>
        </p:nvCxnSpPr>
        <p:spPr>
          <a:xfrm>
            <a:off x="6172152" y="2515298"/>
            <a:ext cx="363900" cy="0"/>
          </a:xfrm>
          <a:prstGeom prst="straightConnector1">
            <a:avLst/>
          </a:prstGeom>
          <a:noFill/>
          <a:ln w="12700" cap="flat" cmpd="sng">
            <a:solidFill>
              <a:schemeClr val="lt2"/>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1000"/>
                                        <p:tgtEl>
                                          <p:spTgt spid="402"/>
                                        </p:tgtEl>
                                      </p:cBhvr>
                                    </p:animEffect>
                                  </p:childTnLst>
                                </p:cTn>
                              </p:par>
                              <p:par>
                                <p:cTn id="8" presetID="10" presetClass="entr" presetSubtype="0" fill="hold" nodeType="withEffect">
                                  <p:stCondLst>
                                    <p:cond delay="500"/>
                                  </p:stCondLst>
                                  <p:childTnLst>
                                    <p:set>
                                      <p:cBhvr>
                                        <p:cTn id="9" dur="1" fill="hold">
                                          <p:stCondLst>
                                            <p:cond delay="0"/>
                                          </p:stCondLst>
                                        </p:cTn>
                                        <p:tgtEl>
                                          <p:spTgt spid="397">
                                            <p:txEl>
                                              <p:pRg st="0" end="0"/>
                                            </p:txEl>
                                          </p:spTgt>
                                        </p:tgtEl>
                                        <p:attrNameLst>
                                          <p:attrName>style.visibility</p:attrName>
                                        </p:attrNameLst>
                                      </p:cBhvr>
                                      <p:to>
                                        <p:strVal val="visible"/>
                                      </p:to>
                                    </p:set>
                                    <p:animEffect transition="in" filter="fade">
                                      <p:cBhvr>
                                        <p:cTn id="10" dur="1000"/>
                                        <p:tgtEl>
                                          <p:spTgt spid="397">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06"/>
                                        </p:tgtEl>
                                        <p:attrNameLst>
                                          <p:attrName>style.visibility</p:attrName>
                                        </p:attrNameLst>
                                      </p:cBhvr>
                                      <p:to>
                                        <p:strVal val="visible"/>
                                      </p:to>
                                    </p:set>
                                    <p:animEffect transition="in" filter="fade">
                                      <p:cBhvr>
                                        <p:cTn id="14" dur="500"/>
                                        <p:tgtEl>
                                          <p:spTgt spid="406"/>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399"/>
                                        </p:tgtEl>
                                        <p:attrNameLst>
                                          <p:attrName>style.visibility</p:attrName>
                                        </p:attrNameLst>
                                      </p:cBhvr>
                                      <p:to>
                                        <p:strVal val="visible"/>
                                      </p:to>
                                    </p:set>
                                    <p:animEffect transition="in" filter="fade">
                                      <p:cBhvr>
                                        <p:cTn id="18" dur="1000"/>
                                        <p:tgtEl>
                                          <p:spTgt spid="399"/>
                                        </p:tgtEl>
                                      </p:cBhvr>
                                    </p:animEffect>
                                  </p:childTnLst>
                                </p:cTn>
                              </p:par>
                              <p:par>
                                <p:cTn id="19" presetID="10" presetClass="entr" presetSubtype="0" fill="hold" nodeType="withEffect">
                                  <p:stCondLst>
                                    <p:cond delay="0"/>
                                  </p:stCondLst>
                                  <p:childTnLst>
                                    <p:set>
                                      <p:cBhvr>
                                        <p:cTn id="20" dur="1" fill="hold">
                                          <p:stCondLst>
                                            <p:cond delay="0"/>
                                          </p:stCondLst>
                                        </p:cTn>
                                        <p:tgtEl>
                                          <p:spTgt spid="403"/>
                                        </p:tgtEl>
                                        <p:attrNameLst>
                                          <p:attrName>style.visibility</p:attrName>
                                        </p:attrNameLst>
                                      </p:cBhvr>
                                      <p:to>
                                        <p:strVal val="visible"/>
                                      </p:to>
                                    </p:set>
                                    <p:animEffect transition="in" filter="fade">
                                      <p:cBhvr>
                                        <p:cTn id="21" dur="1000"/>
                                        <p:tgtEl>
                                          <p:spTgt spid="403"/>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407"/>
                                        </p:tgtEl>
                                        <p:attrNameLst>
                                          <p:attrName>style.visibility</p:attrName>
                                        </p:attrNameLst>
                                      </p:cBhvr>
                                      <p:to>
                                        <p:strVal val="visible"/>
                                      </p:to>
                                    </p:set>
                                    <p:animEffect transition="in" filter="fade">
                                      <p:cBhvr>
                                        <p:cTn id="25" dur="500"/>
                                        <p:tgtEl>
                                          <p:spTgt spid="407"/>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400"/>
                                        </p:tgtEl>
                                        <p:attrNameLst>
                                          <p:attrName>style.visibility</p:attrName>
                                        </p:attrNameLst>
                                      </p:cBhvr>
                                      <p:to>
                                        <p:strVal val="visible"/>
                                      </p:to>
                                    </p:set>
                                    <p:animEffect transition="in" filter="fade">
                                      <p:cBhvr>
                                        <p:cTn id="29" dur="1000"/>
                                        <p:tgtEl>
                                          <p:spTgt spid="400"/>
                                        </p:tgtEl>
                                      </p:cBhvr>
                                    </p:animEffect>
                                  </p:childTnLst>
                                </p:cTn>
                              </p:par>
                              <p:par>
                                <p:cTn id="30" presetID="10" presetClass="entr" presetSubtype="0" fill="hold" nodeType="withEffect">
                                  <p:stCondLst>
                                    <p:cond delay="0"/>
                                  </p:stCondLst>
                                  <p:childTnLst>
                                    <p:set>
                                      <p:cBhvr>
                                        <p:cTn id="31" dur="1" fill="hold">
                                          <p:stCondLst>
                                            <p:cond delay="0"/>
                                          </p:stCondLst>
                                        </p:cTn>
                                        <p:tgtEl>
                                          <p:spTgt spid="404"/>
                                        </p:tgtEl>
                                        <p:attrNameLst>
                                          <p:attrName>style.visibility</p:attrName>
                                        </p:attrNameLst>
                                      </p:cBhvr>
                                      <p:to>
                                        <p:strVal val="visible"/>
                                      </p:to>
                                    </p:set>
                                    <p:animEffect transition="in" filter="fade">
                                      <p:cBhvr>
                                        <p:cTn id="32" dur="1000"/>
                                        <p:tgtEl>
                                          <p:spTgt spid="404"/>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408"/>
                                        </p:tgtEl>
                                        <p:attrNameLst>
                                          <p:attrName>style.visibility</p:attrName>
                                        </p:attrNameLst>
                                      </p:cBhvr>
                                      <p:to>
                                        <p:strVal val="visible"/>
                                      </p:to>
                                    </p:set>
                                    <p:animEffect transition="in" filter="fade">
                                      <p:cBhvr>
                                        <p:cTn id="36" dur="500"/>
                                        <p:tgtEl>
                                          <p:spTgt spid="408"/>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401"/>
                                        </p:tgtEl>
                                        <p:attrNameLst>
                                          <p:attrName>style.visibility</p:attrName>
                                        </p:attrNameLst>
                                      </p:cBhvr>
                                      <p:to>
                                        <p:strVal val="visible"/>
                                      </p:to>
                                    </p:set>
                                    <p:animEffect transition="in" filter="fade">
                                      <p:cBhvr>
                                        <p:cTn id="40" dur="1000"/>
                                        <p:tgtEl>
                                          <p:spTgt spid="401"/>
                                        </p:tgtEl>
                                      </p:cBhvr>
                                    </p:animEffect>
                                  </p:childTnLst>
                                </p:cTn>
                              </p:par>
                              <p:par>
                                <p:cTn id="41" presetID="10" presetClass="entr" presetSubtype="0" fill="hold" nodeType="withEffect">
                                  <p:stCondLst>
                                    <p:cond delay="0"/>
                                  </p:stCondLst>
                                  <p:childTnLst>
                                    <p:set>
                                      <p:cBhvr>
                                        <p:cTn id="42" dur="1" fill="hold">
                                          <p:stCondLst>
                                            <p:cond delay="0"/>
                                          </p:stCondLst>
                                        </p:cTn>
                                        <p:tgtEl>
                                          <p:spTgt spid="405"/>
                                        </p:tgtEl>
                                        <p:attrNameLst>
                                          <p:attrName>style.visibility</p:attrName>
                                        </p:attrNameLst>
                                      </p:cBhvr>
                                      <p:to>
                                        <p:strVal val="visible"/>
                                      </p:to>
                                    </p:set>
                                    <p:animEffect transition="in" filter="fade">
                                      <p:cBhvr>
                                        <p:cTn id="43"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635">
      <a:dk1>
        <a:srgbClr val="55575C"/>
      </a:dk1>
      <a:lt1>
        <a:srgbClr val="FFFFFF"/>
      </a:lt1>
      <a:dk2>
        <a:srgbClr val="000000"/>
      </a:dk2>
      <a:lt2>
        <a:srgbClr val="9C9EA1"/>
      </a:lt2>
      <a:accent1>
        <a:srgbClr val="418FDE"/>
      </a:accent1>
      <a:accent2>
        <a:srgbClr val="830065"/>
      </a:accent2>
      <a:accent3>
        <a:srgbClr val="F1C400"/>
      </a:accent3>
      <a:accent4>
        <a:srgbClr val="FF6A13"/>
      </a:accent4>
      <a:accent5>
        <a:srgbClr val="64A70B"/>
      </a:accent5>
      <a:accent6>
        <a:srgbClr val="CE0F69"/>
      </a:accent6>
      <a:hlink>
        <a:srgbClr val="418FDE"/>
      </a:hlink>
      <a:folHlink>
        <a:srgbClr val="9B9E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4723</TotalTime>
  <Words>1092</Words>
  <Application>Microsoft Macintosh PowerPoint</Application>
  <PresentationFormat>On-screen Show (16:9)</PresentationFormat>
  <Paragraphs>243</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Helvetica Neue</vt:lpstr>
      <vt:lpstr>Gill Sans</vt:lpstr>
      <vt:lpstr>Noto Sans Symbols</vt:lpstr>
      <vt:lpstr>Avenir</vt:lpstr>
      <vt:lpstr>Calibri</vt:lpstr>
      <vt:lpstr>Arial</vt:lpstr>
      <vt:lpstr>Rockwell</vt:lpstr>
      <vt:lpstr>Office Theme</vt:lpstr>
      <vt:lpstr>Novel genetic associations for rare diseases with GWAS and trans-ethnic analysis of self-reported medical data </vt:lpstr>
      <vt:lpstr>Why study rare diseases?</vt:lpstr>
      <vt:lpstr>Outline</vt:lpstr>
      <vt:lpstr>Rare disease genetics research</vt:lpstr>
      <vt:lpstr>Rare disease gene discovery (1)</vt:lpstr>
      <vt:lpstr>Rare disease gene discovery (2) </vt:lpstr>
      <vt:lpstr>Rare disease gene discovery (3) </vt:lpstr>
      <vt:lpstr>23andMe Research</vt:lpstr>
      <vt:lpstr>How it works</vt:lpstr>
      <vt:lpstr>23andMe Research</vt:lpstr>
      <vt:lpstr>Advantages of online research</vt:lpstr>
      <vt:lpstr>Studying diseases using self-reported data</vt:lpstr>
      <vt:lpstr>The 23andMe cohort is well-suited for study of rare diseases</vt:lpstr>
      <vt:lpstr>23andMe Rare Disease Genetics</vt:lpstr>
      <vt:lpstr>Approach: self-reported diagnoses + GWAS</vt:lpstr>
      <vt:lpstr>Validation through re-discovery of known associations</vt:lpstr>
      <vt:lpstr>A novel association for vestibular schwannoma</vt:lpstr>
      <vt:lpstr>3 novel associations for spontaneous pneumothorax</vt:lpstr>
      <vt:lpstr>A novel association for duane retraction syndrome near OLIG1/OLIG2</vt:lpstr>
      <vt:lpstr>Novel associations replicate in UK Biobank</vt:lpstr>
      <vt:lpstr>Trans-ethnic analyses improve discovery power </vt:lpstr>
      <vt:lpstr>Next steps</vt:lpstr>
      <vt:lpstr>Conclusions</vt:lpstr>
      <vt:lpstr>Acknowledgements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genetic associations for rare diseases with GWAS and trans-ethnic analysis of self-reported medical data </dc:title>
  <cp:lastModifiedBy> </cp:lastModifiedBy>
  <cp:revision>18</cp:revision>
  <dcterms:modified xsi:type="dcterms:W3CDTF">2021-09-14T03:32:42Z</dcterms:modified>
</cp:coreProperties>
</file>