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1116" r:id="rId2"/>
    <p:sldId id="1100" r:id="rId3"/>
    <p:sldId id="258" r:id="rId4"/>
    <p:sldId id="1101" r:id="rId5"/>
    <p:sldId id="1103" r:id="rId6"/>
    <p:sldId id="1113" r:id="rId7"/>
    <p:sldId id="1106" r:id="rId8"/>
    <p:sldId id="1107" r:id="rId9"/>
    <p:sldId id="1108" r:id="rId10"/>
    <p:sldId id="1110" r:id="rId11"/>
    <p:sldId id="111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4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6168" userDrawn="1">
          <p15:clr>
            <a:srgbClr val="A4A3A4"/>
          </p15:clr>
        </p15:guide>
        <p15:guide id="4" orient="horz" pos="240" userDrawn="1">
          <p15:clr>
            <a:srgbClr val="A4A3A4"/>
          </p15:clr>
        </p15:guide>
        <p15:guide id="5" pos="7224" userDrawn="1">
          <p15:clr>
            <a:srgbClr val="A4A3A4"/>
          </p15:clr>
        </p15:guide>
        <p15:guide id="6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y, Libby" initials="ML" lastIdx="41" clrIdx="0">
    <p:extLst>
      <p:ext uri="{19B8F6BF-5375-455C-9EA6-DF929625EA0E}">
        <p15:presenceInfo xmlns:p15="http://schemas.microsoft.com/office/powerpoint/2012/main" userId="S::emay@rand.org::8dd3f068-d436-4ce5-804a-f3ba75ebfb09" providerId="AD"/>
      </p:ext>
    </p:extLst>
  </p:cmAuthor>
  <p:cmAuthor id="2" name="Posard, Marek" initials="PM" lastIdx="15" clrIdx="1">
    <p:extLst>
      <p:ext uri="{19B8F6BF-5375-455C-9EA6-DF929625EA0E}">
        <p15:presenceInfo xmlns:p15="http://schemas.microsoft.com/office/powerpoint/2012/main" userId="S::mposard@rand.org::cdacda74-9d11-48c5-8eee-83cbc68048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864"/>
    <a:srgbClr val="00142A"/>
    <a:srgbClr val="EEEFEF"/>
    <a:srgbClr val="F1F2F5"/>
    <a:srgbClr val="4472C4"/>
    <a:srgbClr val="E98D46"/>
    <a:srgbClr val="F0F4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A1F104-D109-F74D-A817-11908CB48334}" v="83" dt="2021-08-31T20:54:11.859"/>
    <p1510:client id="{B1079EF3-CB68-45ED-AE65-39DCDE090276}" v="199" dt="2021-08-31T14:56:31.885"/>
    <p1510:client id="{C62ABB84-8DCF-3B47-ACD6-BAAD1A2A637D}" v="201" dt="2021-08-31T20:51:49.090"/>
    <p1510:client id="{D6BA9E52-D395-F649-8448-F7AC666E264D}" v="43" dt="2021-08-31T15:57:41.7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36" y="176"/>
      </p:cViewPr>
      <p:guideLst>
        <p:guide orient="horz" pos="984"/>
        <p:guide pos="3840"/>
        <p:guide pos="6168"/>
        <p:guide orient="horz" pos="240"/>
        <p:guide pos="7224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E3FFE-2C2F-E643-8474-55E88E2C6498}" type="datetimeFigureOut">
              <a:rPr lang="en-US" smtClean="0"/>
              <a:t>9/1/21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0CD58A-AE32-A647-B8AE-F8B618DB1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726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google.com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mediabiasfactcheck.com/" TargetMode="External"/><Relationship Id="rId4" Type="http://schemas.openxmlformats.org/officeDocument/2006/relationships/hyperlink" Target="https://whopostedwhat.com/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A7BC2-FD6B-4348-B752-9EA6BA3931F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4112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RAND</a:t>
            </a:r>
          </a:p>
          <a:p>
            <a:pPr lvl="1"/>
            <a:r>
              <a:rPr lang="en-US" sz="1600" dirty="0"/>
              <a:t>Research and analysis</a:t>
            </a:r>
          </a:p>
          <a:p>
            <a:pPr lvl="1"/>
            <a:r>
              <a:rPr lang="en-US" sz="1600" dirty="0"/>
              <a:t>Quotes and referrals</a:t>
            </a:r>
          </a:p>
          <a:p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CD58A-AE32-A647-B8AE-F8B618DB1C3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2722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A7BC2-FD6B-4348-B752-9EA6BA3931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301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/>
              <a:t>There is a logic to Russian efforts to interfere in our elections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This logic is outlined in a Soviet-era theory called </a:t>
            </a:r>
            <a:r>
              <a:rPr lang="en-US" b="1"/>
              <a:t>Reflexive Control Theory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Russia and proxies identify the preexisting fault lines in American society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Then, flood the information space with the goal of amplifying group-based differences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CD58A-AE32-A647-B8AE-F8B618DB1C3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92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Russian propaganda seeks to evoke audience emotions, which increase both the influence and virality their content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CD58A-AE32-A647-B8AE-F8B618DB1C3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596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We found two kinds of malign accounts interacting with specific liberal and conservative audiences and exacerbating political divisions in the United States.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CD58A-AE32-A647-B8AE-F8B618DB1C3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000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>
                <a:latin typeface="Futura Std Book" panose="020B05020202040203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https://images.google.com</a:t>
            </a:r>
            <a:endParaRPr lang="en-US" sz="2200">
              <a:latin typeface="Futura Std Book" panose="020B0502020204020303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>
                <a:latin typeface="Futura Std Book" panose="020B0502020204020303" pitchFamily="34" charset="0"/>
              </a:rPr>
              <a:t>https://</a:t>
            </a:r>
            <a:r>
              <a:rPr lang="en-US" sz="2200" err="1">
                <a:latin typeface="Futura Std Book" panose="020B0502020204020303" pitchFamily="34" charset="0"/>
              </a:rPr>
              <a:t>tineye.com</a:t>
            </a:r>
            <a:endParaRPr lang="en-US" sz="2200">
              <a:latin typeface="Futura Std Book" panose="020B0502020204020303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>
                <a:latin typeface="Futura Std Book" panose="020B0502020204020303" pitchFamily="34" charset="0"/>
              </a:rPr>
              <a:t>https://</a:t>
            </a:r>
            <a:r>
              <a:rPr lang="en-US" sz="2200" err="1">
                <a:latin typeface="Futura Std Book" panose="020B0502020204020303" pitchFamily="34" charset="0"/>
              </a:rPr>
              <a:t>botometer.osome.iu.edu</a:t>
            </a:r>
            <a:r>
              <a:rPr lang="en-US" sz="2200">
                <a:latin typeface="Futura Std Book" panose="020B0502020204020303" pitchFamily="34" charset="0"/>
              </a:rPr>
              <a:t>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err="1">
                <a:latin typeface="Futura Std Book" panose="020B0502020204020303" pitchFamily="34" charset="0"/>
              </a:rPr>
              <a:t>CrowdTangle</a:t>
            </a:r>
            <a:r>
              <a:rPr lang="en-US" sz="2200">
                <a:latin typeface="Futura Std Book" panose="020B0502020204020303" pitchFamily="34" charset="0"/>
              </a:rPr>
              <a:t> Link Checker (Chrome extension)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>
                <a:latin typeface="Futura Std Book" panose="020B05020202040203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https://whopostedwhat.com</a:t>
            </a:r>
            <a:endParaRPr lang="en-US" sz="2200">
              <a:latin typeface="Futura Std Book" panose="020B0502020204020303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>
                <a:latin typeface="Futura Std Book" panose="020B05020202040203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https://mediabiasfactcheck.com</a:t>
            </a:r>
            <a:endParaRPr lang="en-US" sz="2200">
              <a:latin typeface="Futura Std Book" panose="020B0502020204020303" pitchFamily="34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CD58A-AE32-A647-B8AE-F8B618DB1C3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169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Russian propaganda seeks to evoke audience emotions, which increase both the influence and virality their content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CD58A-AE32-A647-B8AE-F8B618DB1C3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355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400" b="1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The escalation in ransomware is driven by hackers’ cost-benefit tradeoff</a:t>
            </a:r>
          </a:p>
          <a:p>
            <a:pPr lvl="1"/>
            <a:r>
              <a:rPr lang="en-US" sz="140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Ransom requests have increased from small dollars to millions.</a:t>
            </a:r>
          </a:p>
          <a:p>
            <a:pPr lvl="1"/>
            <a:r>
              <a:rPr lang="en-US" sz="140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The high societal costs of attacks on targets like the Colonial Pipeline offer higher rewards for attackers.</a:t>
            </a:r>
          </a:p>
          <a:p>
            <a:pPr lvl="1"/>
            <a:r>
              <a:rPr lang="en-US" sz="140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Hacking groups often operate outside the reach of U.S. law enforcement in countries that are unwilling to stop them and are even, in some cases, supportive.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b="1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We have argued for a stronger policy of deterrence that</a:t>
            </a:r>
          </a:p>
          <a:p>
            <a:pPr lvl="1"/>
            <a:r>
              <a:rPr lang="en-US" sz="140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Makes networks harder to breach through better security</a:t>
            </a:r>
          </a:p>
          <a:p>
            <a:pPr lvl="1"/>
            <a:r>
              <a:rPr lang="en-US" sz="140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Hits back harder against hackers – and host states </a:t>
            </a:r>
          </a:p>
          <a:p>
            <a:pPr lvl="1"/>
            <a:r>
              <a:rPr lang="en-US" sz="140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Claw back gains from those who succeed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CD58A-AE32-A647-B8AE-F8B618DB1C3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18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400" b="1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We have argued for a stronger policy of deterrence that</a:t>
            </a:r>
          </a:p>
          <a:p>
            <a:pPr lvl="1"/>
            <a:r>
              <a:rPr lang="en-US" sz="140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Makes networks harder to breach through better security</a:t>
            </a:r>
          </a:p>
          <a:p>
            <a:pPr lvl="1"/>
            <a:r>
              <a:rPr lang="en-US" sz="140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Hits back harder against hackers – and host states </a:t>
            </a:r>
          </a:p>
          <a:p>
            <a:pPr lvl="1"/>
            <a:r>
              <a:rPr lang="en-US" sz="140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Claw back gains from those who succeed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CD58A-AE32-A647-B8AE-F8B618DB1C3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6110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From first bullet: </a:t>
            </a:r>
            <a:r>
              <a:rPr lang="en-US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Attribution is notoriously difficult. </a:t>
            </a:r>
          </a:p>
          <a:p>
            <a:pPr marL="0" indent="0">
              <a:buNone/>
            </a:pPr>
            <a:endParaRPr lang="en-US">
              <a:solidFill>
                <a:schemeClr val="accent1">
                  <a:lumMod val="50000"/>
                </a:schemeClr>
              </a:solidFill>
              <a:latin typeface="Futura Std Book" panose="020B0502020204020303" pitchFamily="34" charset="0"/>
            </a:endParaRPr>
          </a:p>
          <a:p>
            <a:pPr marL="0" indent="0">
              <a:buNone/>
            </a:pPr>
            <a:r>
              <a:rPr lang="en-US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From second bullet: Cyber incidents increasingly pose systemic risks as outages drive costs for dependent services and organizations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CD58A-AE32-A647-B8AE-F8B618DB1C3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857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654D9-449A-0E45-9D02-362BD97F2A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BFC510-BA58-414E-89DC-2246F188C9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A05855-A9D3-DE44-8A31-CE0416C82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41FFB-40BE-214A-9B45-0B413892CC3D}" type="datetimeFigureOut">
              <a:rPr lang="en-US" smtClean="0"/>
              <a:t>9/1/21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D8E748-DEAD-2540-ADC5-CAD4C07FA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22C966-0674-724B-9D8A-42B165432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A80EE-5000-B048-97EE-DD3E50620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87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34FF1-F467-6548-B359-C7340E84C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BFBCCE-85AD-8448-8587-83935C7C23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81ADE-C5E7-A64C-B0A7-4348AFB3E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41FFB-40BE-214A-9B45-0B413892CC3D}" type="datetimeFigureOut">
              <a:rPr lang="en-US" smtClean="0"/>
              <a:t>9/1/21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0E253-533C-9542-82BA-048F073C2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07ACF-361D-B64C-8EDD-AE831FCB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A80EE-5000-B048-97EE-DD3E50620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929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455BD1-3EE6-C941-9CFF-FBCF41DA25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18A05D-69EF-804A-8595-BCD82DA0DF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E9218-0FB3-9642-BD4E-A6512683A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41FFB-40BE-214A-9B45-0B413892CC3D}" type="datetimeFigureOut">
              <a:rPr lang="en-US" smtClean="0"/>
              <a:t>9/1/21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01BA9B-5899-FC40-9460-EF56CFDC3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DDF19-7732-4941-865E-0B7594BDA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A80EE-5000-B048-97EE-DD3E50620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118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212D6-D123-8E43-A8A1-D17F73E09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8D22C-F540-1B47-8215-8FF8071E7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538E82-352C-B845-A490-B02F9203E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41FFB-40BE-214A-9B45-0B413892CC3D}" type="datetimeFigureOut">
              <a:rPr lang="en-US" smtClean="0"/>
              <a:t>9/1/21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2199B-518B-5E44-987E-C95FDC93B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890C79-0AB8-494E-94F7-3C1D917C4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A80EE-5000-B048-97EE-DD3E50620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240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C1523-7CD6-D847-AE66-D17E0CB89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624858-0813-944F-B563-8FF75436D8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A5CCF1-DC26-2242-A5BB-A14826B30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41FFB-40BE-214A-9B45-0B413892CC3D}" type="datetimeFigureOut">
              <a:rPr lang="en-US" smtClean="0"/>
              <a:t>9/1/21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C7A35-3068-964C-AE91-C59CCC0CC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3CFB6-C4B3-E240-B1B0-5356CF093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A80EE-5000-B048-97EE-DD3E50620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742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83806-A270-6E47-A97A-8BC808247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80185-C9E1-C144-9A23-E566EC1E38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5C83BF-0F96-E44D-B3E8-63707B6A37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C686DC-E95B-6140-9F3F-F58FF950A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41FFB-40BE-214A-9B45-0B413892CC3D}" type="datetimeFigureOut">
              <a:rPr lang="en-US" smtClean="0"/>
              <a:t>9/1/21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BB5B7C-D4C9-7A4A-8BC9-DC6EE9E6D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17480F-A322-0245-BF53-E4855E7F6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A80EE-5000-B048-97EE-DD3E50620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12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51B3F-77F5-7143-BEFB-2308C2BE0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EBFA4D-80AE-FB41-8684-18EE9B393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39ED8D-E724-8945-97CF-F6593288E6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E42946-1D12-9E41-8901-B35EDED5BA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70C378-73A2-0640-8B09-16C49A2B14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0B2624-D185-2347-92CA-535201618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41FFB-40BE-214A-9B45-0B413892CC3D}" type="datetimeFigureOut">
              <a:rPr lang="en-US" smtClean="0"/>
              <a:t>9/1/21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0C5008-5815-8840-9E9D-FE18D2B1E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318D37-2A8C-744F-8F25-54A9BCA01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A80EE-5000-B048-97EE-DD3E50620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032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4E327-2911-D14C-80FB-2569F3050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9FCE70-4B47-EE47-8D16-896DC9357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41FFB-40BE-214A-9B45-0B413892CC3D}" type="datetimeFigureOut">
              <a:rPr lang="en-US" smtClean="0"/>
              <a:t>9/1/21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A3CD73-31DA-F946-8A40-D70942745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3D19DA-D579-4E4C-8B1B-A3609EA59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A80EE-5000-B048-97EE-DD3E50620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10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583BF0-4F93-654C-BC5D-649C08846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41FFB-40BE-214A-9B45-0B413892CC3D}" type="datetimeFigureOut">
              <a:rPr lang="en-US" smtClean="0"/>
              <a:t>9/1/21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A83FDA-AA73-6940-A675-D4538D5DE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3B8200-63BA-8A47-BBD8-9AA6E89B8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A80EE-5000-B048-97EE-DD3E50620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2FD78-0AD6-894F-9CD8-25F314FA4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46FF6-C4FC-EF43-8E4C-CAA030687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6AA8A8-F3F5-C04D-92D2-8D05824505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6F5B9D-155D-3248-9FC2-075A7C8A5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41FFB-40BE-214A-9B45-0B413892CC3D}" type="datetimeFigureOut">
              <a:rPr lang="en-US" smtClean="0"/>
              <a:t>9/1/21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7B9832-C941-1649-B202-440E72461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8B4C33-3D93-C84E-BCAA-928DA085A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A80EE-5000-B048-97EE-DD3E50620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321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E88C7-8656-5240-8275-E211C90B0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D3FF7A-E4AC-3A48-9722-4070F6BE5A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76D0E3-11B8-694C-9CCF-D04BA9B46E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9E397F-7FE8-0748-88AC-88F0613C0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41FFB-40BE-214A-9B45-0B413892CC3D}" type="datetimeFigureOut">
              <a:rPr lang="en-US" smtClean="0"/>
              <a:t>9/1/21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D46460-1E48-9A45-A39B-FF199213C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14CCE0-E17B-4149-B046-5D8F966A2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A80EE-5000-B048-97EE-DD3E50620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469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B51355-DE51-884F-A0B3-8C39734E7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337D52-830E-3A41-97F5-65463985EF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D927FE-2522-A04D-B05E-BEDFBD080D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41FFB-40BE-214A-9B45-0B413892CC3D}" type="datetimeFigureOut">
              <a:rPr lang="en-US" smtClean="0"/>
              <a:t>9/1/21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D40A4-00E4-3649-B9E6-2D43CEE74C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301A6-C8EA-5E40-9495-E3247D71B8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A80EE-5000-B048-97EE-DD3E50620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2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google.com/" TargetMode="External"/><Relationship Id="rId7" Type="http://schemas.openxmlformats.org/officeDocument/2006/relationships/hyperlink" Target="https://botometer.osome.iu.ed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diabiasfactcheck.com/" TargetMode="External"/><Relationship Id="rId5" Type="http://schemas.openxmlformats.org/officeDocument/2006/relationships/hyperlink" Target="https://whopostedwhat.com/" TargetMode="External"/><Relationship Id="rId4" Type="http://schemas.openxmlformats.org/officeDocument/2006/relationships/hyperlink" Target="https://tineye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05BF82BA-465F-924E-94B6-5172D9B42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1977" y="0"/>
            <a:ext cx="6532541" cy="435502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2BB669A-79E8-D84F-97C8-F83A1DAFF52C}"/>
              </a:ext>
            </a:extLst>
          </p:cNvPr>
          <p:cNvSpPr txBox="1"/>
          <p:nvPr/>
        </p:nvSpPr>
        <p:spPr>
          <a:xfrm>
            <a:off x="1012266" y="3733084"/>
            <a:ext cx="101674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Futura Std Book" panose="020B0502020204020303" pitchFamily="34" charset="0"/>
              </a:rPr>
              <a:t>Covering Cyberconflict: Disinformation, Ransomware, and Hacking for Non-Experts</a:t>
            </a:r>
          </a:p>
          <a:p>
            <a:pPr algn="ctr"/>
            <a:endParaRPr lang="en-US" sz="24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Marek N. </a:t>
            </a:r>
            <a:r>
              <a:rPr lang="en-US" sz="28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Posard</a:t>
            </a:r>
            <a:r>
              <a:rPr lang="en-US" sz="2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, Todd </a:t>
            </a:r>
            <a:r>
              <a:rPr lang="en-US" sz="28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Helmus</a:t>
            </a:r>
            <a:r>
              <a:rPr lang="en-US" sz="2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, </a:t>
            </a:r>
            <a:br>
              <a:rPr lang="en-US" sz="2800" dirty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en-US" sz="2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William </a:t>
            </a:r>
            <a:r>
              <a:rPr lang="en-US" sz="28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Marcellino</a:t>
            </a:r>
            <a:r>
              <a:rPr lang="en-US" sz="2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, Jon </a:t>
            </a:r>
            <a:r>
              <a:rPr lang="en-US" sz="28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Welburn</a:t>
            </a:r>
            <a:r>
              <a:rPr lang="en-US" sz="2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, and Tom Wingfield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60334C-0D6A-FE4D-A066-5206EEDE274C}"/>
              </a:ext>
            </a:extLst>
          </p:cNvPr>
          <p:cNvSpPr txBox="1"/>
          <p:nvPr/>
        </p:nvSpPr>
        <p:spPr>
          <a:xfrm>
            <a:off x="9818328" y="6581001"/>
            <a:ext cx="20054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chemeClr val="tx2">
                    <a:lumMod val="75000"/>
                  </a:schemeClr>
                </a:solidFill>
              </a:rPr>
              <a:t>CiceroCastro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</a:rPr>
              <a:t> via Adobe Stock</a:t>
            </a:r>
          </a:p>
        </p:txBody>
      </p:sp>
    </p:spTree>
    <p:extLst>
      <p:ext uri="{BB962C8B-B14F-4D97-AF65-F5344CB8AC3E}">
        <p14:creationId xmlns:p14="http://schemas.microsoft.com/office/powerpoint/2010/main" val="46028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E0217-2C81-6A47-A62E-D4C4DA34A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583" y="2958582"/>
            <a:ext cx="4306812" cy="15737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Reporting </a:t>
            </a:r>
            <a:r>
              <a:rPr lang="en-US" sz="320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on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a </a:t>
            </a:r>
            <a:r>
              <a:rPr lang="en-US" sz="320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serious cyber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event</a:t>
            </a:r>
            <a:endParaRPr lang="en-US" sz="3200">
              <a:solidFill>
                <a:schemeClr val="accent1">
                  <a:lumMod val="50000"/>
                </a:schemeClr>
              </a:solidFill>
              <a:latin typeface="Futura Std Book" panose="020B0502020204020303" pitchFamily="34" charset="0"/>
            </a:endParaRPr>
          </a:p>
          <a:p>
            <a:pPr marL="457200" lvl="1" indent="0">
              <a:buNone/>
            </a:pPr>
            <a:endParaRPr lang="en-US" sz="20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C6585D-2165-B143-8226-7E2CCD0C0544}"/>
              </a:ext>
            </a:extLst>
          </p:cNvPr>
          <p:cNvSpPr/>
          <p:nvPr/>
        </p:nvSpPr>
        <p:spPr>
          <a:xfrm>
            <a:off x="5333999" y="0"/>
            <a:ext cx="710783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D36FF2F-EEFD-7E4F-9295-655061DA41B1}"/>
              </a:ext>
            </a:extLst>
          </p:cNvPr>
          <p:cNvGrpSpPr>
            <a:grpSpLocks noChangeAspect="1"/>
          </p:cNvGrpSpPr>
          <p:nvPr/>
        </p:nvGrpSpPr>
        <p:grpSpPr>
          <a:xfrm>
            <a:off x="-2111438" y="432709"/>
            <a:ext cx="1843443" cy="2258781"/>
            <a:chOff x="6838725" y="984327"/>
            <a:chExt cx="3615915" cy="44306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1452D10-2EDD-634A-BF43-FFBF8BCDDCE5}"/>
                </a:ext>
              </a:extLst>
            </p:cNvPr>
            <p:cNvGrpSpPr/>
            <p:nvPr/>
          </p:nvGrpSpPr>
          <p:grpSpPr>
            <a:xfrm>
              <a:off x="6838725" y="984327"/>
              <a:ext cx="3615915" cy="4430600"/>
              <a:chOff x="6732045" y="1239746"/>
              <a:chExt cx="3615915" cy="4430600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C1E9E1C-8667-CA45-BCDA-52CC5627A2AC}"/>
                  </a:ext>
                </a:extLst>
              </p:cNvPr>
              <p:cNvSpPr/>
              <p:nvPr/>
            </p:nvSpPr>
            <p:spPr>
              <a:xfrm>
                <a:off x="6732045" y="1239746"/>
                <a:ext cx="3615915" cy="4430600"/>
              </a:xfrm>
              <a:prstGeom prst="rect">
                <a:avLst/>
              </a:prstGeom>
              <a:solidFill>
                <a:srgbClr val="EEEFE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5745BDE8-5142-1A4F-A823-BA7B16FBFCFE}"/>
                  </a:ext>
                </a:extLst>
              </p:cNvPr>
              <p:cNvGrpSpPr/>
              <p:nvPr/>
            </p:nvGrpSpPr>
            <p:grpSpPr>
              <a:xfrm>
                <a:off x="6732045" y="1323571"/>
                <a:ext cx="3495870" cy="4213141"/>
                <a:chOff x="6893461" y="1015479"/>
                <a:chExt cx="3495870" cy="4213141"/>
              </a:xfrm>
            </p:grpSpPr>
            <p:pic>
              <p:nvPicPr>
                <p:cNvPr id="6" name="Picture 5" descr="Text&#10;&#10;Description automatically generated">
                  <a:extLst>
                    <a:ext uri="{FF2B5EF4-FFF2-40B4-BE49-F238E27FC236}">
                      <a16:creationId xmlns:a16="http://schemas.microsoft.com/office/drawing/2014/main" id="{23489735-937C-F745-B247-C08AB6AC76C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 l="6276" t="-3891" b="30086"/>
                <a:stretch/>
              </p:blipFill>
              <p:spPr>
                <a:xfrm>
                  <a:off x="7021901" y="1015479"/>
                  <a:ext cx="2571031" cy="374921"/>
                </a:xfrm>
                <a:prstGeom prst="rect">
                  <a:avLst/>
                </a:prstGeom>
              </p:spPr>
            </p:pic>
            <p:pic>
              <p:nvPicPr>
                <p:cNvPr id="13" name="Picture 12" descr="A picture containing graphical user interface&#10;&#10;Description automatically generated">
                  <a:extLst>
                    <a:ext uri="{FF2B5EF4-FFF2-40B4-BE49-F238E27FC236}">
                      <a16:creationId xmlns:a16="http://schemas.microsoft.com/office/drawing/2014/main" id="{4542C230-4AC8-8B4A-B08C-E5F103E9FE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 l="8925" r="14606" b="65756"/>
                <a:stretch/>
              </p:blipFill>
              <p:spPr>
                <a:xfrm>
                  <a:off x="6893461" y="1390400"/>
                  <a:ext cx="3495870" cy="1697857"/>
                </a:xfrm>
                <a:prstGeom prst="rect">
                  <a:avLst/>
                </a:prstGeom>
              </p:spPr>
            </p:pic>
            <p:pic>
              <p:nvPicPr>
                <p:cNvPr id="14" name="Picture 13" descr="A picture containing graphical user interface&#10;&#10;Description automatically generated">
                  <a:extLst>
                    <a:ext uri="{FF2B5EF4-FFF2-40B4-BE49-F238E27FC236}">
                      <a16:creationId xmlns:a16="http://schemas.microsoft.com/office/drawing/2014/main" id="{3CCEC8FB-3C2E-A642-850C-99D3BD63B58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 l="3419" t="34244" r="6915" b="1581"/>
                <a:stretch/>
              </p:blipFill>
              <p:spPr>
                <a:xfrm>
                  <a:off x="6986450" y="2614754"/>
                  <a:ext cx="3367430" cy="2613866"/>
                </a:xfrm>
                <a:prstGeom prst="rect">
                  <a:avLst/>
                </a:prstGeom>
              </p:spPr>
            </p:pic>
          </p:grp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37EA7DF-D194-D141-81CC-501DF27902C3}"/>
                </a:ext>
              </a:extLst>
            </p:cNvPr>
            <p:cNvCxnSpPr>
              <a:cxnSpLocks/>
            </p:cNvCxnSpPr>
            <p:nvPr/>
          </p:nvCxnSpPr>
          <p:spPr>
            <a:xfrm>
              <a:off x="6998161" y="1474069"/>
              <a:ext cx="22698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7BD0BEC2-E8FF-FA42-BB73-CD123AA4B21B}"/>
              </a:ext>
            </a:extLst>
          </p:cNvPr>
          <p:cNvSpPr txBox="1"/>
          <p:nvPr/>
        </p:nvSpPr>
        <p:spPr>
          <a:xfrm>
            <a:off x="6066257" y="1119535"/>
            <a:ext cx="549342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203864"/>
                </a:solidFill>
                <a:latin typeface="Futura Std Book" panose="020B0502020204020303" pitchFamily="34" charset="0"/>
              </a:rPr>
              <a:t>Who did what in the 2020 election cycle: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03864"/>
                </a:solidFill>
                <a:latin typeface="Futura Std Book" panose="020B0502020204020303" pitchFamily="34" charset="0"/>
              </a:rPr>
              <a:t>CISA—interference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03864"/>
                </a:solidFill>
                <a:latin typeface="Futura Std Book" panose="020B0502020204020303" pitchFamily="34" charset="0"/>
              </a:rPr>
              <a:t>FBI—influence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03864"/>
                </a:solidFill>
                <a:latin typeface="Futura Std Book" panose="020B0502020204020303" pitchFamily="34" charset="0"/>
              </a:rPr>
              <a:t>DoD—generating insights, recommending defenses, imposing costs</a:t>
            </a:r>
          </a:p>
          <a:p>
            <a:pPr>
              <a:spcBef>
                <a:spcPts val="1800"/>
              </a:spcBef>
            </a:pPr>
            <a:r>
              <a:rPr lang="en-US" sz="2400" dirty="0">
                <a:solidFill>
                  <a:srgbClr val="203864"/>
                </a:solidFill>
                <a:latin typeface="Futura Std Book" panose="020B0502020204020303" pitchFamily="34" charset="0"/>
              </a:rPr>
              <a:t>Disinformation—what’s ahead: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03864"/>
                </a:solidFill>
                <a:latin typeface="Futura Std Book" panose="020B0502020204020303" pitchFamily="34" charset="0"/>
              </a:rPr>
              <a:t>Open-ended threat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03864"/>
                </a:solidFill>
                <a:latin typeface="Futura Std Book" panose="020B0502020204020303" pitchFamily="34" charset="0"/>
              </a:rPr>
              <a:t>New approaches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03864"/>
                </a:solidFill>
                <a:latin typeface="Futura Std Book" panose="020B0502020204020303" pitchFamily="34" charset="0"/>
              </a:rPr>
              <a:t>AI</a:t>
            </a:r>
          </a:p>
        </p:txBody>
      </p:sp>
    </p:spTree>
    <p:extLst>
      <p:ext uri="{BB962C8B-B14F-4D97-AF65-F5344CB8AC3E}">
        <p14:creationId xmlns:p14="http://schemas.microsoft.com/office/powerpoint/2010/main" val="308832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05BF82BA-465F-924E-94B6-5172D9B42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1977" y="0"/>
            <a:ext cx="6532541" cy="435502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2BB669A-79E8-D84F-97C8-F83A1DAFF52C}"/>
              </a:ext>
            </a:extLst>
          </p:cNvPr>
          <p:cNvSpPr txBox="1"/>
          <p:nvPr/>
        </p:nvSpPr>
        <p:spPr>
          <a:xfrm>
            <a:off x="1012266" y="3538211"/>
            <a:ext cx="10167467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Futura Std Book" panose="020B0502020204020303" pitchFamily="34" charset="0"/>
              </a:rPr>
              <a:t>Questions?</a:t>
            </a:r>
          </a:p>
          <a:p>
            <a:pPr algn="ctr"/>
            <a:endParaRPr lang="en-US" sz="3200" b="1">
              <a:solidFill>
                <a:schemeClr val="bg1"/>
              </a:solidFill>
              <a:latin typeface="Futura Std Book" panose="020B0502020204020303" pitchFamily="34" charset="0"/>
            </a:endParaRPr>
          </a:p>
          <a:p>
            <a:pPr algn="ctr"/>
            <a:r>
              <a:rPr lang="en-US" sz="2000" err="1">
                <a:solidFill>
                  <a:schemeClr val="bg1"/>
                </a:solidFill>
                <a:latin typeface="Futura Std Book" panose="020B0502020204020303" pitchFamily="34" charset="0"/>
              </a:rPr>
              <a:t>mposard@rand.org</a:t>
            </a:r>
            <a:br>
              <a:rPr lang="en-US" sz="2000">
                <a:solidFill>
                  <a:schemeClr val="bg1"/>
                </a:solidFill>
                <a:latin typeface="Futura Std Book" panose="020B0502020204020303" pitchFamily="34" charset="0"/>
              </a:rPr>
            </a:br>
            <a:r>
              <a:rPr lang="en-US" sz="2000" err="1">
                <a:solidFill>
                  <a:schemeClr val="bg1"/>
                </a:solidFill>
                <a:latin typeface="Futura Std Book" panose="020B0502020204020303" pitchFamily="34" charset="0"/>
              </a:rPr>
              <a:t>helmus@rand.org</a:t>
            </a:r>
            <a:endParaRPr lang="en-US" sz="2000">
              <a:solidFill>
                <a:schemeClr val="bg1"/>
              </a:solidFill>
              <a:latin typeface="Futura Std Book" panose="020B0502020204020303" pitchFamily="34" charset="0"/>
            </a:endParaRPr>
          </a:p>
          <a:p>
            <a:pPr algn="ctr"/>
            <a:r>
              <a:rPr lang="en-US" sz="2000" err="1">
                <a:solidFill>
                  <a:schemeClr val="bg1"/>
                </a:solidFill>
                <a:latin typeface="Futura Std Book" panose="020B0502020204020303" pitchFamily="34" charset="0"/>
              </a:rPr>
              <a:t>bmarcell@rand.org</a:t>
            </a:r>
            <a:endParaRPr lang="en-US" sz="2000">
              <a:solidFill>
                <a:schemeClr val="bg1"/>
              </a:solidFill>
              <a:latin typeface="Futura Std Book" panose="020B0502020204020303" pitchFamily="34" charset="0"/>
            </a:endParaRPr>
          </a:p>
          <a:p>
            <a:pPr algn="ctr"/>
            <a:r>
              <a:rPr lang="en-US" sz="2000" err="1">
                <a:solidFill>
                  <a:schemeClr val="bg1"/>
                </a:solidFill>
                <a:latin typeface="Futura Std Book" panose="020B0502020204020303" pitchFamily="34" charset="0"/>
              </a:rPr>
              <a:t>jwelburn@rand.org</a:t>
            </a:r>
            <a:endParaRPr lang="en-US" sz="2000">
              <a:solidFill>
                <a:schemeClr val="bg1"/>
              </a:solidFill>
              <a:latin typeface="Futura Std Book" panose="020B0502020204020303" pitchFamily="34" charset="0"/>
            </a:endParaRPr>
          </a:p>
          <a:p>
            <a:pPr algn="ctr"/>
            <a:r>
              <a:rPr lang="en-US" sz="2000" err="1">
                <a:solidFill>
                  <a:schemeClr val="bg1"/>
                </a:solidFill>
                <a:latin typeface="Futura Std Book" panose="020B0502020204020303" pitchFamily="34" charset="0"/>
              </a:rPr>
              <a:t>tomw@rand.org</a:t>
            </a:r>
            <a:endParaRPr lang="en-US" sz="2000">
              <a:solidFill>
                <a:schemeClr val="bg1"/>
              </a:solidFill>
              <a:latin typeface="Futura Std Book" panose="020B05020202040203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60334C-0D6A-FE4D-A066-5206EEDE274C}"/>
              </a:ext>
            </a:extLst>
          </p:cNvPr>
          <p:cNvSpPr txBox="1"/>
          <p:nvPr/>
        </p:nvSpPr>
        <p:spPr>
          <a:xfrm>
            <a:off x="9818328" y="6581001"/>
            <a:ext cx="20054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chemeClr val="tx2">
                    <a:lumMod val="75000"/>
                  </a:schemeClr>
                </a:solidFill>
              </a:rPr>
              <a:t>CiceroCastro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</a:rPr>
              <a:t> via Adobe Stock</a:t>
            </a:r>
          </a:p>
        </p:txBody>
      </p:sp>
    </p:spTree>
    <p:extLst>
      <p:ext uri="{BB962C8B-B14F-4D97-AF65-F5344CB8AC3E}">
        <p14:creationId xmlns:p14="http://schemas.microsoft.com/office/powerpoint/2010/main" val="341851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E786F10-6510-794B-8AE4-0AA1330AB7C9}"/>
              </a:ext>
            </a:extLst>
          </p:cNvPr>
          <p:cNvSpPr txBox="1">
            <a:spLocks/>
          </p:cNvSpPr>
          <p:nvPr/>
        </p:nvSpPr>
        <p:spPr>
          <a:xfrm>
            <a:off x="765604" y="1084631"/>
            <a:ext cx="5060988" cy="11226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Who dislikes whom—</a:t>
            </a:r>
            <a:br>
              <a:rPr lang="en-US" sz="320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</a:br>
            <a:r>
              <a:rPr lang="en-US" sz="320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And how to exploit it</a:t>
            </a:r>
          </a:p>
        </p:txBody>
      </p:sp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28FA4A0A-50A1-3545-9CF0-2AFE92CCB5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666278"/>
              </p:ext>
            </p:extLst>
          </p:nvPr>
        </p:nvGraphicFramePr>
        <p:xfrm>
          <a:off x="765605" y="2732532"/>
          <a:ext cx="4800600" cy="3767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val="151268614"/>
                    </a:ext>
                  </a:extLst>
                </a:gridCol>
              </a:tblGrid>
              <a:tr h="890016"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chemeClr val="accent1"/>
                          </a:solidFill>
                          <a:latin typeface="Franklin Gothic Book" panose="020B0503020102020204" pitchFamily="34" charset="0"/>
                        </a:rPr>
                        <a:t>TAILORED DISINFORMATION</a:t>
                      </a:r>
                    </a:p>
                    <a:p>
                      <a:r>
                        <a:rPr lang="en-US" sz="1600" b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Identify content and topics with which to pit different groups against each other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825263"/>
                  </a:ext>
                </a:extLst>
              </a:tr>
              <a:tr h="890016"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chemeClr val="accent1"/>
                          </a:solidFill>
                          <a:latin typeface="Franklin Gothic Book" panose="020B0503020102020204" pitchFamily="34" charset="0"/>
                        </a:rPr>
                        <a:t>AMPLIFIED CONSPIRATORY NARRATIVES</a:t>
                      </a:r>
                    </a:p>
                    <a:p>
                      <a:r>
                        <a:rPr lang="en-US" sz="1600" b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Promote or denigrate an issue, sow distrust, and spread confusion by disseminating constitutional narratives, rumors, and leaks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6315338"/>
                  </a:ext>
                </a:extLst>
              </a:tr>
              <a:tr h="890016"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chemeClr val="accent1"/>
                          </a:solidFill>
                          <a:latin typeface="Franklin Gothic Book" panose="020B0503020102020204" pitchFamily="34" charset="0"/>
                        </a:rPr>
                        <a:t>PAID ADVERTISING</a:t>
                      </a:r>
                    </a:p>
                    <a:p>
                      <a:r>
                        <a:rPr lang="en-US" sz="1600" b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Push people to like pages, follow accounts, join events, and visit websites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3642400"/>
                  </a:ext>
                </a:extLst>
              </a:tr>
              <a:tr h="890016"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chemeClr val="accent1"/>
                          </a:solidFill>
                          <a:latin typeface="Franklin Gothic Book" panose="020B0503020102020204" pitchFamily="34" charset="0"/>
                        </a:rPr>
                        <a:t>AMERICAN ASSET DEVELOPMENT</a:t>
                      </a:r>
                    </a:p>
                    <a:p>
                      <a:r>
                        <a:rPr lang="en-US" sz="1600" b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Reduce the likelihood of detection by recruiting Americans to perform tasks for handlers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0897570"/>
                  </a:ext>
                </a:extLst>
              </a:tr>
            </a:tbl>
          </a:graphicData>
        </a:graphic>
      </p:graphicFrame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26F0140A-86D7-CE43-9F88-F5657F4EC3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947239"/>
              </p:ext>
            </p:extLst>
          </p:nvPr>
        </p:nvGraphicFramePr>
        <p:xfrm>
          <a:off x="6365409" y="359124"/>
          <a:ext cx="4800600" cy="6141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val="151268614"/>
                    </a:ext>
                  </a:extLst>
                </a:gridCol>
              </a:tblGrid>
              <a:tr h="886968"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chemeClr val="accent1"/>
                          </a:solidFill>
                          <a:latin typeface="Franklin Gothic Book" panose="020B0503020102020204" pitchFamily="34" charset="0"/>
                        </a:rPr>
                        <a:t>NARRATIVE LAUNDERING</a:t>
                      </a:r>
                    </a:p>
                    <a:p>
                      <a:r>
                        <a:rPr lang="en-US" sz="1600" b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Move a narrative from its state-run origins to the wider media ecosystem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6792906"/>
                  </a:ext>
                </a:extLst>
              </a:tr>
              <a:tr h="8869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>
                          <a:solidFill>
                            <a:schemeClr val="accent1"/>
                          </a:solidFill>
                          <a:latin typeface="Franklin Gothic Book" panose="020B0503020102020204" pitchFamily="34" charset="0"/>
                        </a:rPr>
                        <a:t>HACK AND LEAK OPERATIONS</a:t>
                      </a:r>
                      <a:br>
                        <a:rPr lang="en-US" sz="1800" b="1">
                          <a:solidFill>
                            <a:schemeClr val="accent1"/>
                          </a:solidFill>
                          <a:latin typeface="Franklin Gothic Book" panose="020B0503020102020204" pitchFamily="34" charset="0"/>
                        </a:rPr>
                      </a:br>
                      <a:r>
                        <a:rPr lang="en-US" sz="1600" b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Illegally procure information and share via platforms such as WikiLeaks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6558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chemeClr val="accent1"/>
                          </a:solidFill>
                          <a:latin typeface="Franklin Gothic Book" panose="020B0503020102020204" pitchFamily="34" charset="0"/>
                        </a:rPr>
                        <a:t>FALSE ONLINE PERSONAS</a:t>
                      </a:r>
                    </a:p>
                    <a:p>
                      <a:r>
                        <a:rPr lang="en-US" sz="1600" b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Create false personas to hide real identities</a:t>
                      </a:r>
                      <a:endParaRPr lang="en-US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2577867"/>
                  </a:ext>
                </a:extLst>
              </a:tr>
              <a:tr h="886968"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chemeClr val="accent1"/>
                          </a:solidFill>
                          <a:latin typeface="Franklin Gothic Book" panose="020B0503020102020204" pitchFamily="34" charset="0"/>
                        </a:rPr>
                        <a:t>MEMES AND SYMBOLS</a:t>
                      </a:r>
                    </a:p>
                    <a:p>
                      <a:r>
                        <a:rPr lang="en-US" sz="1600" b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Use memes to create easy-to-share snippets of information that emotionally resonate with people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3127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chemeClr val="accent1"/>
                          </a:solidFill>
                          <a:latin typeface="Franklin Gothic Book" panose="020B0503020102020204" pitchFamily="34" charset="0"/>
                        </a:rPr>
                        <a:t>SOCIAL MEDIA GROUPS</a:t>
                      </a:r>
                    </a:p>
                    <a:p>
                      <a:r>
                        <a:rPr lang="en-US" sz="1600" b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Exacerbate existing issues, gather information, and recruit for events by creating social media groups dedicated to divisive issues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8625030"/>
                  </a:ext>
                </a:extLst>
              </a:tr>
              <a:tr h="886968"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chemeClr val="accent1"/>
                          </a:solidFill>
                          <a:latin typeface="Franklin Gothic Book" panose="020B0503020102020204" pitchFamily="34" charset="0"/>
                        </a:rPr>
                        <a:t>SECESSIONIST SUPPORT</a:t>
                      </a:r>
                    </a:p>
                    <a:p>
                      <a:r>
                        <a:rPr lang="en-US" sz="1600" b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Undermine the United States by establishing links with &amp; supporting secessionist ideas and movements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7628005"/>
                  </a:ext>
                </a:extLst>
              </a:tr>
              <a:tr h="886968"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chemeClr val="accent1"/>
                          </a:solidFill>
                          <a:latin typeface="Franklin Gothic Book" panose="020B0503020102020204" pitchFamily="34" charset="0"/>
                        </a:rPr>
                        <a:t>FRINGE MOVEMENT SUPPORT</a:t>
                      </a:r>
                    </a:p>
                    <a:p>
                      <a:r>
                        <a:rPr lang="en-US" sz="1600" b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Build support for Russia’s values and society by establishing links to extremist groups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06993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951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93726-4937-3745-AA2C-ED9D360A1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167" y="2388370"/>
            <a:ext cx="10932045" cy="185266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Russian propaganda seeks to evoke audience emotion—which increases both the influence and virality of a post</a:t>
            </a:r>
          </a:p>
        </p:txBody>
      </p:sp>
    </p:spTree>
    <p:extLst>
      <p:ext uri="{BB962C8B-B14F-4D97-AF65-F5344CB8AC3E}">
        <p14:creationId xmlns:p14="http://schemas.microsoft.com/office/powerpoint/2010/main" val="395351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93726-4937-3745-AA2C-ED9D360A1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43997"/>
            <a:ext cx="5257800" cy="3141406"/>
          </a:xfrm>
        </p:spPr>
        <p:txBody>
          <a:bodyPr>
            <a:noAutofit/>
          </a:bodyPr>
          <a:lstStyle/>
          <a:p>
            <a:r>
              <a:rPr lang="en-US" sz="320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Two kinds of malign accounts interact with liberal and conservative audiences to exacerbate political divisions in the United States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C6585D-2165-B143-8226-7E2CCD0C0544}"/>
              </a:ext>
            </a:extLst>
          </p:cNvPr>
          <p:cNvSpPr/>
          <p:nvPr/>
        </p:nvSpPr>
        <p:spPr>
          <a:xfrm>
            <a:off x="6865200" y="0"/>
            <a:ext cx="472744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03DD941-B1C7-B64F-812C-9C75F9D42A15}"/>
              </a:ext>
            </a:extLst>
          </p:cNvPr>
          <p:cNvGrpSpPr>
            <a:grpSpLocks noChangeAspect="1"/>
          </p:cNvGrpSpPr>
          <p:nvPr/>
        </p:nvGrpSpPr>
        <p:grpSpPr>
          <a:xfrm>
            <a:off x="10210800" y="4180172"/>
            <a:ext cx="1143000" cy="1143000"/>
            <a:chOff x="930526" y="5028498"/>
            <a:chExt cx="923169" cy="923169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0BDF31E-B1F5-6A4E-8825-15A6D7D886DE}"/>
                </a:ext>
              </a:extLst>
            </p:cNvPr>
            <p:cNvSpPr/>
            <p:nvPr/>
          </p:nvSpPr>
          <p:spPr>
            <a:xfrm>
              <a:off x="930526" y="5028498"/>
              <a:ext cx="923169" cy="923169"/>
            </a:xfrm>
            <a:prstGeom prst="ellips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7E03D58B-2275-AE4A-8BE6-863F0F458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74023" y="5097214"/>
              <a:ext cx="836174" cy="836174"/>
            </a:xfrm>
            <a:prstGeom prst="rect">
              <a:avLst/>
            </a:prstGeom>
          </p:spPr>
        </p:pic>
      </p:grpSp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5EEB3BE-B3B0-4948-8F70-18C68E1C74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5261" y="2993155"/>
            <a:ext cx="4753970" cy="106371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77A3653-6BFF-9F4A-A061-E52ED41C99EB}"/>
              </a:ext>
            </a:extLst>
          </p:cNvPr>
          <p:cNvSpPr txBox="1"/>
          <p:nvPr/>
        </p:nvSpPr>
        <p:spPr>
          <a:xfrm>
            <a:off x="7285479" y="1595735"/>
            <a:ext cx="39163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accent1"/>
                </a:solidFill>
                <a:latin typeface="Futura Std Book" panose="020B0502020204020303" pitchFamily="34" charset="0"/>
              </a:rPr>
              <a:t>TROLLS</a:t>
            </a:r>
          </a:p>
          <a:p>
            <a:pPr algn="ctr"/>
            <a:r>
              <a:rPr lang="en-US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fake personas spreading a variety of </a:t>
            </a:r>
            <a:r>
              <a:rPr lang="en-US" err="1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hyperpartisan</a:t>
            </a:r>
            <a:r>
              <a:rPr lang="en-US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 themes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3AFE48-874D-4C4D-ABE8-6A6080D8322A}"/>
              </a:ext>
            </a:extLst>
          </p:cNvPr>
          <p:cNvSpPr txBox="1"/>
          <p:nvPr/>
        </p:nvSpPr>
        <p:spPr>
          <a:xfrm>
            <a:off x="7052138" y="5446478"/>
            <a:ext cx="43954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accent1"/>
                </a:solidFill>
                <a:latin typeface="Futura Std Book" panose="020B0502020204020303" pitchFamily="34" charset="0"/>
              </a:rPr>
              <a:t>SUPERCONNECTORS</a:t>
            </a:r>
            <a:br>
              <a:rPr lang="en-US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</a:br>
            <a:r>
              <a:rPr lang="en-US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highly networked accounts that can spread messages effectively and quickly</a:t>
            </a: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60151F7E-E3D3-134A-8C79-772430A481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5261" y="24365"/>
            <a:ext cx="2194560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82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E0217-2C81-6A47-A62E-D4C4DA34A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449" y="2360867"/>
            <a:ext cx="6126521" cy="21362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There are a range of different types of </a:t>
            </a:r>
            <a:r>
              <a:rPr lang="en-US" sz="320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tools that journalists can use to investigate suspicious social media activity</a:t>
            </a:r>
          </a:p>
          <a:p>
            <a:pPr marL="457200" lvl="1" indent="0">
              <a:buNone/>
            </a:pPr>
            <a:endParaRPr lang="en-US" sz="20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C6585D-2165-B143-8226-7E2CCD0C0544}"/>
              </a:ext>
            </a:extLst>
          </p:cNvPr>
          <p:cNvSpPr/>
          <p:nvPr/>
        </p:nvSpPr>
        <p:spPr>
          <a:xfrm>
            <a:off x="6865200" y="0"/>
            <a:ext cx="472744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9F0D235-CC0B-B54D-8847-7D6A8B77F4A3}"/>
              </a:ext>
            </a:extLst>
          </p:cNvPr>
          <p:cNvSpPr txBox="1">
            <a:spLocks/>
          </p:cNvSpPr>
          <p:nvPr/>
        </p:nvSpPr>
        <p:spPr>
          <a:xfrm>
            <a:off x="7123176" y="417497"/>
            <a:ext cx="4309013" cy="14355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Reverse image search:</a:t>
            </a:r>
          </a:p>
          <a:p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  <a:hlinkClick r:id="rId3"/>
              </a:rPr>
              <a:t>https://images.google.com</a:t>
            </a:r>
            <a:endParaRPr lang="en-US" sz="2200" dirty="0">
              <a:solidFill>
                <a:schemeClr val="accent1">
                  <a:lumMod val="50000"/>
                </a:schemeClr>
              </a:solidFill>
              <a:latin typeface="Futura Std Book" panose="020B0502020204020303" pitchFamily="34" charset="0"/>
            </a:endParaRPr>
          </a:p>
          <a:p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  <a:hlinkClick r:id="rId4"/>
              </a:rPr>
              <a:t>https://tineye.com</a:t>
            </a:r>
            <a:endParaRPr lang="en-US" sz="2200" dirty="0">
              <a:solidFill>
                <a:schemeClr val="accent1">
                  <a:lumMod val="50000"/>
                </a:schemeClr>
              </a:solidFill>
              <a:latin typeface="Futura Std Book" panose="020B0502020204020303" pitchFamily="34" charset="0"/>
            </a:endParaRPr>
          </a:p>
          <a:p>
            <a:endParaRPr lang="en-US" sz="2400" dirty="0">
              <a:solidFill>
                <a:schemeClr val="accent1">
                  <a:lumMod val="50000"/>
                </a:schemeClr>
              </a:solidFill>
              <a:latin typeface="Futura Std Book" panose="020B0502020204020303" pitchFamily="34" charset="0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2000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2000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8A101AF-6E35-9941-AF6C-5341E23666D6}"/>
              </a:ext>
            </a:extLst>
          </p:cNvPr>
          <p:cNvSpPr txBox="1">
            <a:spLocks/>
          </p:cNvSpPr>
          <p:nvPr/>
        </p:nvSpPr>
        <p:spPr>
          <a:xfrm>
            <a:off x="7123176" y="3605888"/>
            <a:ext cx="4309013" cy="16489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Link Checking:</a:t>
            </a:r>
          </a:p>
          <a:p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CrowdTangle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 Link Checker (Chrome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extentsion</a:t>
            </a:r>
            <a:endParaRPr lang="en-US" sz="2200" dirty="0">
              <a:solidFill>
                <a:schemeClr val="accent1">
                  <a:lumMod val="50000"/>
                </a:schemeClr>
              </a:solidFill>
              <a:latin typeface="Futura Std Book" panose="020B0502020204020303" pitchFamily="34" charset="0"/>
            </a:endParaRPr>
          </a:p>
          <a:p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  <a:hlinkClick r:id="rId5"/>
              </a:rPr>
              <a:t>https://whopostedwhat.com</a:t>
            </a:r>
            <a:endParaRPr lang="en-US" sz="2200" dirty="0">
              <a:solidFill>
                <a:schemeClr val="accent1">
                  <a:lumMod val="50000"/>
                </a:schemeClr>
              </a:solidFill>
              <a:latin typeface="Futura Std Book" panose="020B0502020204020303" pitchFamily="34" charset="0"/>
            </a:endParaRPr>
          </a:p>
          <a:p>
            <a:endParaRPr lang="en-US" sz="2400" dirty="0">
              <a:solidFill>
                <a:schemeClr val="accent1">
                  <a:lumMod val="50000"/>
                </a:schemeClr>
              </a:solidFill>
              <a:latin typeface="Futura Std Book" panose="020B0502020204020303" pitchFamily="34" charset="0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200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2A234C6-25E9-654E-896A-B43C67793A57}"/>
              </a:ext>
            </a:extLst>
          </p:cNvPr>
          <p:cNvSpPr txBox="1">
            <a:spLocks/>
          </p:cNvSpPr>
          <p:nvPr/>
        </p:nvSpPr>
        <p:spPr>
          <a:xfrm>
            <a:off x="7123176" y="5627724"/>
            <a:ext cx="4469331" cy="8695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Media bias:</a:t>
            </a:r>
          </a:p>
          <a:p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  <a:hlinkClick r:id="rId6"/>
              </a:rPr>
              <a:t>https://mediabiasfactcheck.com</a:t>
            </a:r>
            <a:endParaRPr lang="en-US" sz="2200" dirty="0">
              <a:solidFill>
                <a:schemeClr val="accent1">
                  <a:lumMod val="50000"/>
                </a:schemeClr>
              </a:solidFill>
              <a:latin typeface="Futura Std Book" panose="020B0502020204020303" pitchFamily="34" charset="0"/>
            </a:endParaRPr>
          </a:p>
          <a:p>
            <a:endParaRPr lang="en-US" sz="2200" dirty="0">
              <a:solidFill>
                <a:schemeClr val="accent1">
                  <a:lumMod val="50000"/>
                </a:schemeClr>
              </a:solidFill>
              <a:latin typeface="Futura Std Book" panose="020B0502020204020303" pitchFamily="34" charset="0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200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949E619-17FA-134C-9539-974C678F3E1D}"/>
              </a:ext>
            </a:extLst>
          </p:cNvPr>
          <p:cNvSpPr txBox="1">
            <a:spLocks/>
          </p:cNvSpPr>
          <p:nvPr/>
        </p:nvSpPr>
        <p:spPr>
          <a:xfrm>
            <a:off x="7123176" y="2206864"/>
            <a:ext cx="4309013" cy="10452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Bot/spam detection:</a:t>
            </a:r>
          </a:p>
          <a:p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  <a:hlinkClick r:id="rId7"/>
              </a:rPr>
              <a:t>https://botometer.osome.iu.edu</a:t>
            </a:r>
            <a:endParaRPr lang="en-US" sz="2200" dirty="0">
              <a:solidFill>
                <a:schemeClr val="accent1">
                  <a:lumMod val="50000"/>
                </a:schemeClr>
              </a:solidFill>
              <a:latin typeface="Futura Std Book" panose="020B0502020204020303" pitchFamily="34" charset="0"/>
            </a:endParaRPr>
          </a:p>
          <a:p>
            <a:endParaRPr lang="en-US" sz="2400" dirty="0">
              <a:solidFill>
                <a:schemeClr val="accent1">
                  <a:lumMod val="50000"/>
                </a:schemeClr>
              </a:solidFill>
              <a:latin typeface="Futura Std Book" panose="020B0502020204020303" pitchFamily="34" charset="0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0683AE-8B50-914F-87C4-20F8C064AC84}"/>
              </a:ext>
            </a:extLst>
          </p:cNvPr>
          <p:cNvSpPr txBox="1"/>
          <p:nvPr/>
        </p:nvSpPr>
        <p:spPr>
          <a:xfrm>
            <a:off x="466344" y="6343416"/>
            <a:ext cx="45804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Note: This is not an endorsement of these tools.</a:t>
            </a:r>
          </a:p>
        </p:txBody>
      </p:sp>
    </p:spTree>
    <p:extLst>
      <p:ext uri="{BB962C8B-B14F-4D97-AF65-F5344CB8AC3E}">
        <p14:creationId xmlns:p14="http://schemas.microsoft.com/office/powerpoint/2010/main" val="82704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711CC82-1FDB-BC4D-8B08-A7CDFD2F8041}"/>
              </a:ext>
            </a:extLst>
          </p:cNvPr>
          <p:cNvSpPr/>
          <p:nvPr/>
        </p:nvSpPr>
        <p:spPr>
          <a:xfrm>
            <a:off x="6865200" y="0"/>
            <a:ext cx="472744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C68F3E-5D34-9A46-9279-8C89468F86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3939" y="850435"/>
            <a:ext cx="4452522" cy="515713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7A73B67-F458-A849-A744-7241F3186BE9}"/>
              </a:ext>
            </a:extLst>
          </p:cNvPr>
          <p:cNvSpPr/>
          <p:nvPr/>
        </p:nvSpPr>
        <p:spPr>
          <a:xfrm>
            <a:off x="6993939" y="5369044"/>
            <a:ext cx="58994" cy="5038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E0217-2C81-6A47-A62E-D4C4DA34A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739" y="1802410"/>
            <a:ext cx="6082791" cy="32721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Futura Std Book"/>
              </a:rPr>
              <a:t>Journalists can also draw on other interventions to counter Russian propaganda content:</a:t>
            </a:r>
            <a:endParaRPr lang="en-US" sz="3200" dirty="0">
              <a:solidFill>
                <a:srgbClr val="000000"/>
              </a:solidFill>
              <a:cs typeface="Calibri"/>
            </a:endParaRPr>
          </a:p>
          <a:p>
            <a:pPr lvl="1">
              <a:spcBef>
                <a:spcPts val="1200"/>
              </a:spcBef>
            </a:pP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media literacy education</a:t>
            </a:r>
          </a:p>
          <a:p>
            <a:pPr lvl="1">
              <a:spcBef>
                <a:spcPts val="1200"/>
              </a:spcBef>
            </a:pP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public warnings &amp; “inoculation”</a:t>
            </a:r>
          </a:p>
          <a:p>
            <a:pPr lvl="1">
              <a:spcBef>
                <a:spcPts val="1200"/>
              </a:spcBef>
            </a:pP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fact-checking, corrections. &amp; labels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5A8FFF-8296-1C44-8BF8-2D0B8062AAD1}"/>
              </a:ext>
            </a:extLst>
          </p:cNvPr>
          <p:cNvSpPr txBox="1"/>
          <p:nvPr/>
        </p:nvSpPr>
        <p:spPr>
          <a:xfrm>
            <a:off x="7113832" y="3003296"/>
            <a:ext cx="479618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9,672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077369-EF01-A049-9E19-4356F6C5BEEA}"/>
              </a:ext>
            </a:extLst>
          </p:cNvPr>
          <p:cNvSpPr txBox="1"/>
          <p:nvPr/>
        </p:nvSpPr>
        <p:spPr>
          <a:xfrm>
            <a:off x="7266232" y="3155696"/>
            <a:ext cx="479618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9,672</a:t>
            </a:r>
          </a:p>
        </p:txBody>
      </p:sp>
    </p:spTree>
    <p:extLst>
      <p:ext uri="{BB962C8B-B14F-4D97-AF65-F5344CB8AC3E}">
        <p14:creationId xmlns:p14="http://schemas.microsoft.com/office/powerpoint/2010/main" val="292086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0" name="Rectangle 70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6E3A8B7-9A6A-42F4-9B31-98A950A49E9A}"/>
              </a:ext>
            </a:extLst>
          </p:cNvPr>
          <p:cNvSpPr txBox="1"/>
          <p:nvPr/>
        </p:nvSpPr>
        <p:spPr>
          <a:xfrm>
            <a:off x="838200" y="2576036"/>
            <a:ext cx="1034880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r"/>
            <a:r>
              <a:rPr lang="en-US" sz="3000" i="1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“…if we end up in a war - a real shooting war with a major power - it's going to be as a consequence of a cyber breach of great consequence.” President Biden, July 2021</a:t>
            </a:r>
          </a:p>
        </p:txBody>
      </p:sp>
    </p:spTree>
    <p:extLst>
      <p:ext uri="{BB962C8B-B14F-4D97-AF65-F5344CB8AC3E}">
        <p14:creationId xmlns:p14="http://schemas.microsoft.com/office/powerpoint/2010/main" val="377868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CC3C0F3C-C0C0-634B-803F-9AADD3EAA887}"/>
              </a:ext>
            </a:extLst>
          </p:cNvPr>
          <p:cNvSpPr txBox="1">
            <a:spLocks/>
          </p:cNvSpPr>
          <p:nvPr/>
        </p:nvSpPr>
        <p:spPr>
          <a:xfrm>
            <a:off x="1236404" y="3977640"/>
            <a:ext cx="2934929" cy="789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lnSpc>
                <a:spcPct val="102000"/>
              </a:lnSpc>
              <a:spcBef>
                <a:spcPts val="1200"/>
              </a:spcBef>
              <a:buNone/>
            </a:pPr>
            <a:r>
              <a:rPr lang="en-US">
                <a:solidFill>
                  <a:srgbClr val="203864"/>
                </a:solidFill>
                <a:latin typeface="Futura Std Book" panose="020B0502020204020303" pitchFamily="34" charset="0"/>
              </a:rPr>
              <a:t>Ransom</a:t>
            </a:r>
            <a:r>
              <a:rPr lang="en-US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 requests have increased</a:t>
            </a:r>
          </a:p>
          <a:p>
            <a:pPr marL="0" indent="0" algn="ctr">
              <a:lnSpc>
                <a:spcPct val="102000"/>
              </a:lnSpc>
              <a:spcBef>
                <a:spcPts val="1200"/>
              </a:spcBef>
              <a:buNone/>
            </a:pPr>
            <a:endParaRPr lang="en-US" sz="1400">
              <a:solidFill>
                <a:schemeClr val="accent1">
                  <a:lumMod val="50000"/>
                </a:schemeClr>
              </a:solidFill>
              <a:latin typeface="Futura Std Book" panose="020B0502020204020303" pitchFamily="34" charset="0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2223BD98-4DC8-6340-BA3C-4CC966859506}"/>
              </a:ext>
            </a:extLst>
          </p:cNvPr>
          <p:cNvSpPr txBox="1">
            <a:spLocks/>
          </p:cNvSpPr>
          <p:nvPr/>
        </p:nvSpPr>
        <p:spPr>
          <a:xfrm>
            <a:off x="4748980" y="3977640"/>
            <a:ext cx="2694039" cy="8794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lnSpc>
                <a:spcPct val="102000"/>
              </a:lnSpc>
              <a:spcBef>
                <a:spcPts val="1200"/>
              </a:spcBef>
              <a:buNone/>
            </a:pPr>
            <a:r>
              <a:rPr lang="en-US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High societal costs = higher rewards</a:t>
            </a:r>
          </a:p>
          <a:p>
            <a:pPr marL="0" indent="0" algn="ctr">
              <a:lnSpc>
                <a:spcPct val="102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endParaRPr lang="en-US" sz="1400">
              <a:solidFill>
                <a:schemeClr val="accent1">
                  <a:lumMod val="50000"/>
                </a:schemeClr>
              </a:solidFill>
              <a:latin typeface="Futura Std Book" panose="020B0502020204020303" pitchFamily="34" charset="0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AE8A77D-6982-BB49-B35D-2C70AA0E28D3}"/>
              </a:ext>
            </a:extLst>
          </p:cNvPr>
          <p:cNvSpPr txBox="1">
            <a:spLocks/>
          </p:cNvSpPr>
          <p:nvPr/>
        </p:nvSpPr>
        <p:spPr>
          <a:xfrm>
            <a:off x="8050162" y="3974154"/>
            <a:ext cx="3466379" cy="12783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lnSpc>
                <a:spcPct val="102000"/>
              </a:lnSpc>
              <a:spcBef>
                <a:spcPts val="1200"/>
              </a:spcBef>
              <a:buNone/>
            </a:pPr>
            <a:r>
              <a:rPr lang="en-US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Hackers operate outside the reach of U.S. law enforcement</a:t>
            </a:r>
          </a:p>
          <a:p>
            <a:pPr marL="0" indent="0">
              <a:lnSpc>
                <a:spcPct val="102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endParaRPr lang="en-US" sz="1400">
              <a:solidFill>
                <a:schemeClr val="accent1">
                  <a:lumMod val="50000"/>
                </a:schemeClr>
              </a:solidFill>
              <a:latin typeface="Futura Std Book" panose="020B0502020204020303" pitchFamily="34" charset="0"/>
            </a:endParaRP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564722E4-414F-8744-BCD9-D7AE3DDB6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713" y="1828800"/>
            <a:ext cx="2344110" cy="2344110"/>
          </a:xfrm>
          <a:prstGeom prst="rect">
            <a:avLst/>
          </a:prstGeom>
        </p:spPr>
      </p:pic>
      <p:pic>
        <p:nvPicPr>
          <p:cNvPr id="9" name="Picture 8" descr="A picture containing text, sign, dark&#10;&#10;Description automatically generated">
            <a:extLst>
              <a:ext uri="{FF2B5EF4-FFF2-40B4-BE49-F238E27FC236}">
                <a16:creationId xmlns:a16="http://schemas.microsoft.com/office/drawing/2014/main" id="{44F2193A-2D8F-0246-99F3-558A711943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368" y="2595727"/>
            <a:ext cx="1257656" cy="1257656"/>
          </a:xfrm>
          <a:prstGeom prst="rect">
            <a:avLst/>
          </a:prstGeom>
        </p:spPr>
      </p:pic>
      <p:sp>
        <p:nvSpPr>
          <p:cNvPr id="15" name="Right Arrow 14">
            <a:extLst>
              <a:ext uri="{FF2B5EF4-FFF2-40B4-BE49-F238E27FC236}">
                <a16:creationId xmlns:a16="http://schemas.microsoft.com/office/drawing/2014/main" id="{AE46D99E-9F88-8B4C-91AF-9AA92FA6024E}"/>
              </a:ext>
            </a:extLst>
          </p:cNvPr>
          <p:cNvSpPr/>
          <p:nvPr/>
        </p:nvSpPr>
        <p:spPr>
          <a:xfrm>
            <a:off x="2065988" y="3019207"/>
            <a:ext cx="583206" cy="414383"/>
          </a:xfrm>
          <a:prstGeom prst="rightArrow">
            <a:avLst>
              <a:gd name="adj1" fmla="val 25655"/>
              <a:gd name="adj2" fmla="val 43914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FEA07362-1AD1-9344-9230-F8115CBF3E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0924" y="1333017"/>
            <a:ext cx="3436604" cy="3436604"/>
          </a:xfrm>
          <a:prstGeom prst="rect">
            <a:avLst/>
          </a:prstGeom>
        </p:spPr>
      </p:pic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EE9E6F2B-FF4E-3048-A9D3-5F919C6E02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3201" y="1605455"/>
            <a:ext cx="2685807" cy="268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0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E0217-2C81-6A47-A62E-D4C4DA34A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014" y="2527842"/>
            <a:ext cx="3811490" cy="15737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What journalists can ask after the next cyber incident:</a:t>
            </a:r>
          </a:p>
          <a:p>
            <a:pPr marL="457200" lvl="1" indent="0">
              <a:buNone/>
            </a:pPr>
            <a:endParaRPr lang="en-US" sz="20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C6585D-2165-B143-8226-7E2CCD0C0544}"/>
              </a:ext>
            </a:extLst>
          </p:cNvPr>
          <p:cNvSpPr/>
          <p:nvPr/>
        </p:nvSpPr>
        <p:spPr>
          <a:xfrm>
            <a:off x="5333999" y="0"/>
            <a:ext cx="703989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CC3C0F3C-C0C0-634B-803F-9AADD3EAA887}"/>
              </a:ext>
            </a:extLst>
          </p:cNvPr>
          <p:cNvSpPr txBox="1">
            <a:spLocks/>
          </p:cNvSpPr>
          <p:nvPr/>
        </p:nvSpPr>
        <p:spPr>
          <a:xfrm>
            <a:off x="5583164" y="1008116"/>
            <a:ext cx="6002110" cy="48037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2000"/>
              </a:lnSpc>
              <a:spcBef>
                <a:spcPts val="1200"/>
              </a:spcBef>
            </a:pPr>
            <a:r>
              <a:rPr lang="en-US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Who did what, and why? 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Futura Std Book" panose="020B0502020204020303" pitchFamily="34" charset="0"/>
            </a:endParaRPr>
          </a:p>
          <a:p>
            <a:pPr lvl="1">
              <a:lnSpc>
                <a:spcPct val="102000"/>
              </a:lnSpc>
              <a:spcBef>
                <a:spcPts val="1200"/>
              </a:spcBef>
            </a:pPr>
            <a:r>
              <a:rPr lang="en-US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Is this a criminal action, a nation state attack, or a false flag incident?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Futura Std Book" panose="020B0502020204020303" pitchFamily="34" charset="0"/>
            </a:endParaRPr>
          </a:p>
          <a:p>
            <a:pPr lvl="1">
              <a:lnSpc>
                <a:spcPct val="102000"/>
              </a:lnSpc>
              <a:spcBef>
                <a:spcPts val="1200"/>
              </a:spcBef>
            </a:pPr>
            <a:r>
              <a:rPr lang="en-US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What are the consequences? 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Futura Std Book" panose="020B0502020204020303" pitchFamily="34" charset="0"/>
            </a:endParaRPr>
          </a:p>
          <a:p>
            <a:pPr lvl="1">
              <a:lnSpc>
                <a:spcPct val="102000"/>
              </a:lnSpc>
              <a:spcBef>
                <a:spcPts val="1200"/>
              </a:spcBef>
            </a:pPr>
            <a:r>
              <a:rPr lang="en-US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What is the response? 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Futura Std Book" panose="020B0502020204020303" pitchFamily="34" charset="0"/>
            </a:endParaRPr>
          </a:p>
          <a:p>
            <a:pPr lvl="1">
              <a:lnSpc>
                <a:spcPct val="102000"/>
              </a:lnSpc>
              <a:spcBef>
                <a:spcPts val="1200"/>
              </a:spcBef>
            </a:pPr>
            <a:r>
              <a:rPr lang="en-US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Will there be an effort to hold hackers accountable?  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Futura Std Book" panose="020B0502020204020303" pitchFamily="34" charset="0"/>
            </a:endParaRPr>
          </a:p>
          <a:p>
            <a:pPr lvl="1">
              <a:lnSpc>
                <a:spcPct val="102000"/>
              </a:lnSpc>
              <a:spcBef>
                <a:spcPts val="1200"/>
              </a:spcBef>
            </a:pPr>
            <a:r>
              <a:rPr lang="en-US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Will host states cooperate?  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Futura Std Book" panose="020B0502020204020303" pitchFamily="34" charset="0"/>
            </a:endParaRPr>
          </a:p>
          <a:p>
            <a:pPr lvl="1">
              <a:lnSpc>
                <a:spcPct val="102000"/>
              </a:lnSpc>
              <a:spcBef>
                <a:spcPts val="1200"/>
              </a:spcBef>
            </a:pPr>
            <a:r>
              <a:rPr lang="en-US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Will the victim be held liable for negligence?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Futura Std Book" panose="020B0502020204020303" pitchFamily="34" charset="0"/>
            </a:endParaRPr>
          </a:p>
          <a:p>
            <a:pPr marL="0" indent="0">
              <a:lnSpc>
                <a:spcPct val="102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endParaRPr lang="en-US" sz="1400">
              <a:solidFill>
                <a:schemeClr val="accent1">
                  <a:lumMod val="50000"/>
                </a:schemeClr>
              </a:solidFill>
              <a:latin typeface="Futura Std Book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71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926</Words>
  <Application>Microsoft Macintosh PowerPoint</Application>
  <PresentationFormat>Widescreen</PresentationFormat>
  <Paragraphs>123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Franklin Gothic Book</vt:lpstr>
      <vt:lpstr>Futura Std Book</vt:lpstr>
      <vt:lpstr>Office Theme</vt:lpstr>
      <vt:lpstr>PowerPoint Presentation</vt:lpstr>
      <vt:lpstr>PowerPoint Presentation</vt:lpstr>
      <vt:lpstr>Russian propaganda seeks to evoke audience emotion—which increases both the influence and virality of a post</vt:lpstr>
      <vt:lpstr>Two kinds of malign accounts interact with liberal and conservative audiences to exacerbate political divisions in the United States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Marcellino, William</dc:creator>
  <cp:keywords/>
  <dc:description/>
  <cp:lastModifiedBy>Jeff Hertrick</cp:lastModifiedBy>
  <cp:revision>2</cp:revision>
  <dcterms:created xsi:type="dcterms:W3CDTF">2021-08-25T13:20:42Z</dcterms:created>
  <dcterms:modified xsi:type="dcterms:W3CDTF">2021-09-01T14:14:01Z</dcterms:modified>
  <cp:category/>
</cp:coreProperties>
</file>