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  <p:sldMasterId id="2147483708" r:id="rId2"/>
    <p:sldMasterId id="2147483714" r:id="rId3"/>
    <p:sldMasterId id="2147483722" r:id="rId4"/>
    <p:sldMasterId id="2147483731" r:id="rId5"/>
    <p:sldMasterId id="2147483740" r:id="rId6"/>
    <p:sldMasterId id="2147483747" r:id="rId7"/>
    <p:sldMasterId id="2147483761" r:id="rId8"/>
    <p:sldMasterId id="2147483769" r:id="rId9"/>
  </p:sldMasterIdLst>
  <p:notesMasterIdLst>
    <p:notesMasterId r:id="rId46"/>
  </p:notesMasterIdLst>
  <p:sldIdLst>
    <p:sldId id="263" r:id="rId10"/>
    <p:sldId id="5971" r:id="rId11"/>
    <p:sldId id="5972" r:id="rId12"/>
    <p:sldId id="5930" r:id="rId13"/>
    <p:sldId id="589" r:id="rId14"/>
    <p:sldId id="5973" r:id="rId15"/>
    <p:sldId id="5915" r:id="rId16"/>
    <p:sldId id="270" r:id="rId17"/>
    <p:sldId id="1289" r:id="rId18"/>
    <p:sldId id="333" r:id="rId19"/>
    <p:sldId id="613" r:id="rId20"/>
    <p:sldId id="5977" r:id="rId21"/>
    <p:sldId id="5978" r:id="rId22"/>
    <p:sldId id="5988" r:id="rId23"/>
    <p:sldId id="1275" r:id="rId24"/>
    <p:sldId id="5970" r:id="rId25"/>
    <p:sldId id="1323" r:id="rId26"/>
    <p:sldId id="5949" r:id="rId27"/>
    <p:sldId id="5924" r:id="rId28"/>
    <p:sldId id="5980" r:id="rId29"/>
    <p:sldId id="1252" r:id="rId30"/>
    <p:sldId id="5918" r:id="rId31"/>
    <p:sldId id="5989" r:id="rId32"/>
    <p:sldId id="5920" r:id="rId33"/>
    <p:sldId id="5913" r:id="rId34"/>
    <p:sldId id="5921" r:id="rId35"/>
    <p:sldId id="313" r:id="rId36"/>
    <p:sldId id="5964" r:id="rId37"/>
    <p:sldId id="449" r:id="rId38"/>
    <p:sldId id="5975" r:id="rId39"/>
    <p:sldId id="287" r:id="rId40"/>
    <p:sldId id="5974" r:id="rId41"/>
    <p:sldId id="5976" r:id="rId42"/>
    <p:sldId id="5990" r:id="rId43"/>
    <p:sldId id="5963" r:id="rId44"/>
    <p:sldId id="26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669"/>
    <a:srgbClr val="642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/>
    <p:restoredTop sz="94613"/>
  </p:normalViewPr>
  <p:slideViewPr>
    <p:cSldViewPr snapToGrid="0" snapToObjects="1" showGuides="1">
      <p:cViewPr varScale="1">
        <p:scale>
          <a:sx n="123" d="100"/>
          <a:sy n="123" d="100"/>
        </p:scale>
        <p:origin x="36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Diseases with Known Molecular Basis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Cumulative 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Sheet1!$B$1:$AH$1</c:f>
              <c:numCache>
                <c:formatCode>General</c:formatCode>
                <c:ptCount val="33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</c:numCache>
            </c:numRef>
          </c:cat>
          <c:val>
            <c:numRef>
              <c:f>Sheet1!$B$2:$AH$2</c:f>
              <c:numCache>
                <c:formatCode>General</c:formatCode>
                <c:ptCount val="33"/>
                <c:pt idx="0">
                  <c:v>46</c:v>
                </c:pt>
                <c:pt idx="1">
                  <c:v>54</c:v>
                </c:pt>
                <c:pt idx="2">
                  <c:v>68</c:v>
                </c:pt>
                <c:pt idx="3">
                  <c:v>81</c:v>
                </c:pt>
                <c:pt idx="4">
                  <c:v>105</c:v>
                </c:pt>
                <c:pt idx="5">
                  <c:v>146</c:v>
                </c:pt>
                <c:pt idx="6">
                  <c:v>482</c:v>
                </c:pt>
                <c:pt idx="7">
                  <c:v>535</c:v>
                </c:pt>
                <c:pt idx="8">
                  <c:v>630</c:v>
                </c:pt>
                <c:pt idx="9">
                  <c:v>807</c:v>
                </c:pt>
                <c:pt idx="10">
                  <c:v>855</c:v>
                </c:pt>
                <c:pt idx="11">
                  <c:v>994</c:v>
                </c:pt>
                <c:pt idx="12">
                  <c:v>1397</c:v>
                </c:pt>
                <c:pt idx="13">
                  <c:v>1521</c:v>
                </c:pt>
                <c:pt idx="14">
                  <c:v>1888</c:v>
                </c:pt>
                <c:pt idx="15">
                  <c:v>2208</c:v>
                </c:pt>
                <c:pt idx="16">
                  <c:v>2553</c:v>
                </c:pt>
                <c:pt idx="17">
                  <c:v>2870</c:v>
                </c:pt>
                <c:pt idx="18">
                  <c:v>3220</c:v>
                </c:pt>
                <c:pt idx="19">
                  <c:v>3330</c:v>
                </c:pt>
                <c:pt idx="20">
                  <c:v>3738</c:v>
                </c:pt>
                <c:pt idx="21">
                  <c:v>4046</c:v>
                </c:pt>
                <c:pt idx="22">
                  <c:v>4218</c:v>
                </c:pt>
                <c:pt idx="23">
                  <c:v>4535</c:v>
                </c:pt>
                <c:pt idx="24">
                  <c:v>4669</c:v>
                </c:pt>
                <c:pt idx="25">
                  <c:v>4875</c:v>
                </c:pt>
                <c:pt idx="26">
                  <c:v>5342</c:v>
                </c:pt>
                <c:pt idx="27">
                  <c:v>5569</c:v>
                </c:pt>
                <c:pt idx="28">
                  <c:v>5919</c:v>
                </c:pt>
                <c:pt idx="29">
                  <c:v>5982</c:v>
                </c:pt>
                <c:pt idx="30">
                  <c:v>6275</c:v>
                </c:pt>
                <c:pt idx="31">
                  <c:v>6794</c:v>
                </c:pt>
                <c:pt idx="32">
                  <c:v>6980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07-494A-87E9-952E320B6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0902208"/>
        <c:axId val="650900896"/>
      </c:barChart>
      <c:catAx>
        <c:axId val="65090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0900896"/>
        <c:crosses val="autoZero"/>
        <c:auto val="1"/>
        <c:lblAlgn val="ctr"/>
        <c:lblOffset val="100"/>
        <c:noMultiLvlLbl val="0"/>
      </c:catAx>
      <c:valAx>
        <c:axId val="650900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090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0.96243</cdr:x>
      <cdr:y>0.17791</cdr:y>
    </cdr:from>
    <cdr:to>
      <cdr:x>0.98176</cdr:x>
      <cdr:y>0.21586</cdr:y>
    </cdr:to>
    <cdr:sp macro="" textlink="">
      <cdr:nvSpPr>
        <cdr:cNvPr id="2" name="Star: 5 Points 1">
          <a:extLst xmlns:a="http://schemas.openxmlformats.org/drawingml/2006/main">
            <a:ext uri="{FF2B5EF4-FFF2-40B4-BE49-F238E27FC236}">
              <a16:creationId xmlns:a16="http://schemas.microsoft.com/office/drawing/2014/main" id="{074963D2-C4EB-4CAB-9C30-F525AD855CA4}"/>
            </a:ext>
          </a:extLst>
        </cdr:cNvPr>
        <cdr:cNvSpPr/>
      </cdr:nvSpPr>
      <cdr:spPr>
        <a:xfrm xmlns:a="http://schemas.openxmlformats.org/drawingml/2006/main">
          <a:off x="10414860" y="938754"/>
          <a:ext cx="209227" cy="200238"/>
        </a:xfrm>
        <a:prstGeom xmlns:a="http://schemas.openxmlformats.org/drawingml/2006/main" prst="star5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13BFF-A77B-AC43-950D-E78F5D702F8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EC958-D592-8648-B6E8-61B01629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Japan 1993, &lt;50,000 persons in Japan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EC958-D592-8648-B6E8-61B016290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72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168 days to go to RDD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EC958-D592-8648-B6E8-61B0162907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76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EC958-D592-8648-B6E8-61B016290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66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Japan 1993, &lt;50,000 patients in Japan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EC958-D592-8648-B6E8-61B016290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3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source: </a:t>
            </a:r>
            <a:r>
              <a:rPr lang="en-US" dirty="0" err="1"/>
              <a:t>Orphanet</a:t>
            </a:r>
            <a:endParaRPr lang="en-US" dirty="0"/>
          </a:p>
          <a:p>
            <a:r>
              <a:rPr lang="en-US" dirty="0"/>
              <a:t>~70% of lowest prevalence conditions in </a:t>
            </a:r>
            <a:r>
              <a:rPr lang="en-US" dirty="0" err="1"/>
              <a:t>Orphanet</a:t>
            </a:r>
            <a:r>
              <a:rPr lang="en-US" dirty="0"/>
              <a:t> consist of case reports for individuals or families</a:t>
            </a:r>
          </a:p>
          <a:p>
            <a:r>
              <a:rPr lang="en-US" dirty="0"/>
              <a:t>50/100,000 ~175,000</a:t>
            </a:r>
          </a:p>
          <a:p>
            <a:r>
              <a:rPr lang="en-US" dirty="0"/>
              <a:t>0.1-10/100,000 ~350-3,500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BC1AE-084E-4D1E-8CFC-BC2D203C5F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390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FDA &gt;250 active gene therapy INDs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EC958-D592-8648-B6E8-61B0162907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2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Evelyn’s older sister Josephine died at age 15 months, one of the first patients in Phase 1/2 trial, rec’d gene therapy</a:t>
            </a:r>
          </a:p>
          <a:p>
            <a:r>
              <a:rPr lang="en-US" dirty="0"/>
              <a:t>Trial n = 15 SMA1 patients aged 0.9-7.9 months (mean age ~4 months)   All 15 alive and event-free at age 20 months. Historical control cohort rate of survival 8%</a:t>
            </a:r>
          </a:p>
          <a:p>
            <a:r>
              <a:rPr lang="en-US" dirty="0"/>
              <a:t>Dashed line 40 – historical controls never reach 40. CHOP Intend maximum score of 64, up to 4 points in 16 categories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EC958-D592-8648-B6E8-61B016290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884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EC958-D592-8648-B6E8-61B0162907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456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test everyone, some potential escalators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EC958-D592-8648-B6E8-61B016290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17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“saving babies, saving cash”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EC958-D592-8648-B6E8-61B016290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9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test everyone, some potential escalators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EC958-D592-8648-B6E8-61B016290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88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sv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D0B0F9-3559-4DD8-9178-B425132FF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0933" y="1409836"/>
            <a:ext cx="11667067" cy="1714231"/>
          </a:xfrm>
        </p:spPr>
        <p:txBody>
          <a:bodyPr anchor="b" anchorCtr="0">
            <a:normAutofit/>
          </a:bodyPr>
          <a:lstStyle>
            <a:lvl1pPr algn="ctr">
              <a:defRPr sz="4000" b="0" baseline="0">
                <a:solidFill>
                  <a:srgbClr val="642F6C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933" y="3428731"/>
            <a:ext cx="11514667" cy="6362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00" b="0" i="0" baseline="0">
                <a:solidFill>
                  <a:srgbClr val="63666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70933" y="4065002"/>
            <a:ext cx="11514667" cy="672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00" b="0" i="1" baseline="0">
                <a:solidFill>
                  <a:srgbClr val="636669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Presenter’s Title</a:t>
            </a:r>
          </a:p>
        </p:txBody>
      </p:sp>
    </p:spTree>
    <p:extLst>
      <p:ext uri="{BB962C8B-B14F-4D97-AF65-F5344CB8AC3E}">
        <p14:creationId xmlns:p14="http://schemas.microsoft.com/office/powerpoint/2010/main" val="878465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89524"/>
          <a:stretch/>
        </p:blipFill>
        <p:spPr>
          <a:xfrm>
            <a:off x="9248502" y="6139542"/>
            <a:ext cx="2943497" cy="718457"/>
          </a:xfrm>
          <a:prstGeom prst="rect">
            <a:avLst/>
          </a:prstGeom>
        </p:spPr>
      </p:pic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70933" y="6310313"/>
            <a:ext cx="585651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8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White_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0933" y="1409836"/>
            <a:ext cx="11667067" cy="1714231"/>
          </a:xfrm>
        </p:spPr>
        <p:txBody>
          <a:bodyPr anchor="b" anchorCtr="0">
            <a:normAutofit/>
          </a:bodyPr>
          <a:lstStyle>
            <a:lvl1pPr algn="ctr">
              <a:defRPr sz="4000" b="0" baseline="0">
                <a:solidFill>
                  <a:srgbClr val="642F6C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933" y="3428731"/>
            <a:ext cx="11514667" cy="6362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00" b="0" i="0" baseline="0">
                <a:solidFill>
                  <a:srgbClr val="63666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70933" y="4065002"/>
            <a:ext cx="11514667" cy="672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00" b="0" i="1" baseline="0">
                <a:solidFill>
                  <a:srgbClr val="636669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Presenter’s Title</a:t>
            </a:r>
          </a:p>
        </p:txBody>
      </p:sp>
    </p:spTree>
    <p:extLst>
      <p:ext uri="{BB962C8B-B14F-4D97-AF65-F5344CB8AC3E}">
        <p14:creationId xmlns:p14="http://schemas.microsoft.com/office/powerpoint/2010/main" val="173986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iz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3326"/>
            <a:ext cx="10515600" cy="120736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7164"/>
          </a:xfrm>
        </p:spPr>
        <p:txBody>
          <a:bodyPr/>
          <a:lstStyle>
            <a:lvl1pPr>
              <a:buClr>
                <a:srgbClr val="44546A"/>
              </a:buClr>
              <a:defRPr sz="2600"/>
            </a:lvl1pPr>
            <a:lvl2pPr>
              <a:buClr>
                <a:srgbClr val="44546A"/>
              </a:buClr>
              <a:defRPr sz="2000"/>
            </a:lvl2pPr>
            <a:lvl3pPr>
              <a:buClr>
                <a:srgbClr val="44546A"/>
              </a:buClr>
              <a:defRPr sz="1600"/>
            </a:lvl3pPr>
            <a:lvl4pPr>
              <a:buClr>
                <a:srgbClr val="44546A"/>
              </a:buClr>
              <a:defRPr sz="1400"/>
            </a:lvl4pPr>
            <a:lvl5pPr>
              <a:buClr>
                <a:srgbClr val="44546A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773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_Slide_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0769E-E213-45DA-A49B-0D8A320376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88983"/>
            <a:ext cx="7844722" cy="28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6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d_Slide_Static w 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70769E-E213-45DA-A49B-0D8A320376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88983"/>
            <a:ext cx="7844722" cy="2874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2C6EC-4E15-4EB5-908B-559B3581826F}"/>
              </a:ext>
            </a:extLst>
          </p:cNvPr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-12500"/>
          <a:stretch/>
        </p:blipFill>
        <p:spPr bwMode="auto">
          <a:xfrm>
            <a:off x="4177154" y="4619945"/>
            <a:ext cx="390587" cy="369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A48F7C-029E-4E37-A1A7-E677F7C16236}"/>
              </a:ext>
            </a:extLst>
          </p:cNvPr>
          <p:cNvSpPr/>
          <p:nvPr userDrawn="1"/>
        </p:nvSpPr>
        <p:spPr>
          <a:xfrm>
            <a:off x="4483726" y="4623989"/>
            <a:ext cx="174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DA1F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@ncats_nih_gov</a:t>
            </a:r>
            <a:endParaRPr lang="en-US" dirty="0">
              <a:solidFill>
                <a:srgbClr val="1DA1F2"/>
              </a:solidFill>
            </a:endParaRPr>
          </a:p>
        </p:txBody>
      </p:sp>
      <p:pic>
        <p:nvPicPr>
          <p:cNvPr id="10" name="Picture 9" descr="C:\Users\asiddiqi\AppData\Local\Microsoft\Windows\INetCache\Content.MSO\E4EE3177.tmp">
            <a:extLst>
              <a:ext uri="{FF2B5EF4-FFF2-40B4-BE49-F238E27FC236}">
                <a16:creationId xmlns:a16="http://schemas.microsoft.com/office/drawing/2014/main" id="{6C25BDC6-3F78-4872-937C-6DFA9BE3DF4F}"/>
              </a:ext>
            </a:extLst>
          </p:cNvPr>
          <p:cNvPicPr/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500" r="12054" b="12946"/>
          <a:stretch/>
        </p:blipFill>
        <p:spPr bwMode="auto">
          <a:xfrm>
            <a:off x="6446571" y="4670391"/>
            <a:ext cx="293838" cy="278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EBF852-A045-454B-B142-092620B1FC73}"/>
              </a:ext>
            </a:extLst>
          </p:cNvPr>
          <p:cNvSpPr/>
          <p:nvPr userDrawn="1"/>
        </p:nvSpPr>
        <p:spPr>
          <a:xfrm>
            <a:off x="6702039" y="4625187"/>
            <a:ext cx="1631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D5A9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@ncats.nih.gov</a:t>
            </a:r>
            <a:endParaRPr lang="en-US" dirty="0">
              <a:solidFill>
                <a:srgbClr val="3D5A98"/>
              </a:solidFill>
            </a:endParaRPr>
          </a:p>
        </p:txBody>
      </p:sp>
      <p:pic>
        <p:nvPicPr>
          <p:cNvPr id="12" name="Graphic 2" descr="World">
            <a:extLst>
              <a:ext uri="{FF2B5EF4-FFF2-40B4-BE49-F238E27FC236}">
                <a16:creationId xmlns:a16="http://schemas.microsoft.com/office/drawing/2014/main" id="{D4A5FFB5-F481-4AB9-BCB9-62BF043CEE47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3038" y="4645145"/>
            <a:ext cx="338543" cy="3294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5942C1-FEE3-449D-997B-9240C4C831F9}"/>
              </a:ext>
            </a:extLst>
          </p:cNvPr>
          <p:cNvSpPr/>
          <p:nvPr userDrawn="1"/>
        </p:nvSpPr>
        <p:spPr>
          <a:xfrm>
            <a:off x="2495560" y="4625187"/>
            <a:ext cx="1424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77EC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ncats.nih.gov</a:t>
            </a:r>
            <a:endParaRPr lang="en-US" dirty="0">
              <a:solidFill>
                <a:srgbClr val="177EC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40DB24-D025-4225-B336-F61C4A01B8DD}"/>
              </a:ext>
            </a:extLst>
          </p:cNvPr>
          <p:cNvPicPr/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15002" r="7690" b="4998"/>
          <a:stretch/>
        </p:blipFill>
        <p:spPr bwMode="auto">
          <a:xfrm>
            <a:off x="8551264" y="4670391"/>
            <a:ext cx="293838" cy="278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43DE2E-D422-4B30-A78D-7F20E0CFDB9D}"/>
              </a:ext>
            </a:extLst>
          </p:cNvPr>
          <p:cNvSpPr/>
          <p:nvPr userDrawn="1"/>
        </p:nvSpPr>
        <p:spPr>
          <a:xfrm>
            <a:off x="8828918" y="4625187"/>
            <a:ext cx="1210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7B5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NIH-NCATS</a:t>
            </a:r>
            <a:endParaRPr lang="en-US" dirty="0">
              <a:solidFill>
                <a:srgbClr val="0077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14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4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89524"/>
          <a:stretch/>
        </p:blipFill>
        <p:spPr>
          <a:xfrm>
            <a:off x="9248502" y="6139542"/>
            <a:ext cx="2943497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77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6103" y="195221"/>
            <a:ext cx="10224832" cy="1131889"/>
          </a:xfrm>
        </p:spPr>
        <p:txBody>
          <a:bodyPr anchor="b" anchorCtr="0">
            <a:normAutofit/>
          </a:bodyPr>
          <a:lstStyle>
            <a:lvl1pPr>
              <a:defRPr sz="3200" b="1" baseline="0"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76103" y="1522331"/>
            <a:ext cx="10224831" cy="5100538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600" baseline="0">
                <a:latin typeface="Arial" charset="0"/>
              </a:defRPr>
            </a:lvl1pPr>
            <a:lvl2pPr>
              <a:buClr>
                <a:schemeClr val="tx2"/>
              </a:buClr>
              <a:defRPr sz="2000" baseline="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078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1997" cy="6857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0933" y="1409836"/>
            <a:ext cx="11667067" cy="1714231"/>
          </a:xfrm>
        </p:spPr>
        <p:txBody>
          <a:bodyPr anchor="b" anchorCtr="0">
            <a:normAutofit/>
          </a:bodyPr>
          <a:lstStyle>
            <a:lvl1pPr algn="ctr">
              <a:defRPr sz="40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933" y="3428731"/>
            <a:ext cx="11514667" cy="6362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00" b="0" i="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70933" y="4065002"/>
            <a:ext cx="11514667" cy="672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00" b="0" i="1" baseline="0">
                <a:solidFill>
                  <a:schemeClr val="accent3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Presenter’s Title</a:t>
            </a:r>
          </a:p>
        </p:txBody>
      </p:sp>
    </p:spTree>
    <p:extLst>
      <p:ext uri="{BB962C8B-B14F-4D97-AF65-F5344CB8AC3E}">
        <p14:creationId xmlns:p14="http://schemas.microsoft.com/office/powerpoint/2010/main" val="2180087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iz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7"/>
            <a:ext cx="12191999" cy="6857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23088"/>
            <a:ext cx="10515600" cy="1131889"/>
          </a:xfrm>
        </p:spPr>
        <p:txBody>
          <a:bodyPr anchor="b" anchorCtr="0">
            <a:normAutofit/>
          </a:bodyPr>
          <a:lstStyle>
            <a:lvl1pPr>
              <a:defRPr sz="3200" b="1" baseline="0"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58983"/>
            <a:ext cx="10515600" cy="4310743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600" baseline="0">
                <a:latin typeface="Arial" charset="0"/>
              </a:defRPr>
            </a:lvl1pPr>
            <a:lvl2pPr>
              <a:buClr>
                <a:schemeClr val="tx2"/>
              </a:buClr>
              <a:defRPr sz="2000" baseline="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8463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iz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51AB78-937A-43B5-A3B1-F993C8E7D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3326"/>
            <a:ext cx="10515600" cy="120736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7164"/>
          </a:xfrm>
        </p:spPr>
        <p:txBody>
          <a:bodyPr/>
          <a:lstStyle>
            <a:lvl1pPr>
              <a:buClr>
                <a:srgbClr val="44546A"/>
              </a:buClr>
              <a:defRPr sz="2600"/>
            </a:lvl1pPr>
            <a:lvl2pPr>
              <a:buClr>
                <a:srgbClr val="44546A"/>
              </a:buClr>
              <a:defRPr sz="2000"/>
            </a:lvl2pPr>
            <a:lvl3pPr>
              <a:buClr>
                <a:srgbClr val="44546A"/>
              </a:buClr>
              <a:defRPr sz="1600"/>
            </a:lvl3pPr>
            <a:lvl4pPr>
              <a:buClr>
                <a:srgbClr val="44546A"/>
              </a:buClr>
              <a:defRPr sz="1400"/>
            </a:lvl4pPr>
            <a:lvl5pPr>
              <a:buClr>
                <a:srgbClr val="44546A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468639" cy="685746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21933" y="90716"/>
            <a:ext cx="9779001" cy="1131889"/>
          </a:xfrm>
        </p:spPr>
        <p:txBody>
          <a:bodyPr anchor="b" anchorCtr="0">
            <a:normAutofit/>
          </a:bodyPr>
          <a:lstStyle>
            <a:lvl1pPr>
              <a:defRPr sz="3200" b="1" baseline="0"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21933" y="1345475"/>
            <a:ext cx="9779001" cy="5290456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600" baseline="0">
                <a:latin typeface="Arial" charset="0"/>
              </a:defRPr>
            </a:lvl1pPr>
            <a:lvl2pPr>
              <a:buClr>
                <a:schemeClr val="tx2"/>
              </a:buClr>
              <a:defRPr sz="2000" baseline="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293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iz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4" y="1127"/>
            <a:ext cx="12191999" cy="6857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7"/>
            <a:ext cx="12191999" cy="68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38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468639" cy="68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12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9166" y="6178732"/>
            <a:ext cx="3082833" cy="67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77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BAC6-82E3-4CAB-A725-DBAF31178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3B01A-D3AA-4F18-B383-B121ED585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BD74E-99F5-42B2-862A-F6D9998C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1D4F5-C894-4565-B6FE-0F34C97AB31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2BC8E-3D06-4573-93C5-57983CD7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5295A-D18E-443A-B92A-11C5EADC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E59DF-CA53-43E1-A6DE-3A090DA7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19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152400"/>
            <a:ext cx="9956800" cy="1143000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06379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71200" y="6324601"/>
            <a:ext cx="711200" cy="365125"/>
          </a:xfrm>
        </p:spPr>
        <p:txBody>
          <a:bodyPr/>
          <a:lstStyle>
            <a:lvl1pPr algn="r">
              <a:defRPr>
                <a:solidFill>
                  <a:srgbClr val="4D4D4D"/>
                </a:solidFill>
                <a:latin typeface="Trebuchet MS" pitchFamily="34" charset="0"/>
              </a:defRPr>
            </a:lvl1pPr>
          </a:lstStyle>
          <a:p>
            <a:fld id="{4C1A5566-1473-4D00-B97C-F753F50033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625600" y="1524000"/>
            <a:ext cx="9956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43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483326"/>
            <a:ext cx="11286309" cy="120736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7" y="1825625"/>
            <a:ext cx="11286309" cy="4157164"/>
          </a:xfrm>
        </p:spPr>
        <p:txBody>
          <a:bodyPr/>
          <a:lstStyle>
            <a:lvl1pPr>
              <a:buClr>
                <a:srgbClr val="44546A"/>
              </a:buClr>
              <a:defRPr sz="2600"/>
            </a:lvl1pPr>
            <a:lvl2pPr>
              <a:buClr>
                <a:srgbClr val="44546A"/>
              </a:buClr>
              <a:defRPr sz="2000"/>
            </a:lvl2pPr>
            <a:lvl3pPr>
              <a:buClr>
                <a:srgbClr val="44546A"/>
              </a:buClr>
              <a:defRPr sz="1600"/>
            </a:lvl3pPr>
            <a:lvl4pPr>
              <a:buClr>
                <a:srgbClr val="44546A"/>
              </a:buClr>
              <a:defRPr sz="1400"/>
            </a:lvl4pPr>
            <a:lvl5pPr>
              <a:buClr>
                <a:srgbClr val="44546A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2482" y="6277974"/>
            <a:ext cx="585651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65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6103" y="195221"/>
            <a:ext cx="10058401" cy="1131889"/>
          </a:xfrm>
        </p:spPr>
        <p:txBody>
          <a:bodyPr anchor="b" anchorCtr="0">
            <a:normAutofit/>
          </a:bodyPr>
          <a:lstStyle>
            <a:lvl1pPr>
              <a:defRPr sz="3200" b="1" baseline="0"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76104" y="1522331"/>
            <a:ext cx="10058400" cy="5100538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600" baseline="0">
                <a:latin typeface="Arial" charset="0"/>
              </a:defRPr>
            </a:lvl1pPr>
            <a:lvl2pPr>
              <a:buClr>
                <a:schemeClr val="tx2"/>
              </a:buClr>
              <a:defRPr sz="2000" baseline="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34505" y="6362247"/>
            <a:ext cx="470262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7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iz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140100" y="6277974"/>
            <a:ext cx="585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17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18055" y="6362565"/>
            <a:ext cx="486712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26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iz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89524"/>
          <a:stretch/>
        </p:blipFill>
        <p:spPr>
          <a:xfrm>
            <a:off x="9248502" y="6139542"/>
            <a:ext cx="2943497" cy="718457"/>
          </a:xfrm>
          <a:prstGeom prst="rect">
            <a:avLst/>
          </a:prstGeom>
        </p:spPr>
      </p:pic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70933" y="6310313"/>
            <a:ext cx="585651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63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Horizont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06379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24601"/>
            <a:ext cx="28448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fld id="{4C1A5566-1473-4D00-B97C-F753F50033F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806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152400"/>
            <a:ext cx="9956800" cy="1143000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06379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71200" y="6324601"/>
            <a:ext cx="711200" cy="365125"/>
          </a:xfrm>
        </p:spPr>
        <p:txBody>
          <a:bodyPr/>
          <a:lstStyle>
            <a:lvl1pPr algn="r">
              <a:defRPr>
                <a:solidFill>
                  <a:srgbClr val="4D4D4D"/>
                </a:solidFill>
                <a:latin typeface="Trebuchet MS" pitchFamily="34" charset="0"/>
              </a:defRPr>
            </a:lvl1pPr>
          </a:lstStyle>
          <a:p>
            <a:fld id="{4C1A5566-1473-4D00-B97C-F753F50033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625600" y="1524000"/>
            <a:ext cx="9956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3217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34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1997" cy="6857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0933" y="1409836"/>
            <a:ext cx="11667067" cy="1714231"/>
          </a:xfrm>
        </p:spPr>
        <p:txBody>
          <a:bodyPr anchor="b" anchorCtr="0">
            <a:normAutofit/>
          </a:bodyPr>
          <a:lstStyle>
            <a:lvl1pPr algn="ctr">
              <a:defRPr sz="40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933" y="3428731"/>
            <a:ext cx="11514667" cy="6362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00" b="0" i="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70933" y="4065002"/>
            <a:ext cx="11514667" cy="672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00" b="0" i="1" baseline="0">
                <a:solidFill>
                  <a:schemeClr val="accent3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61245" y="6310314"/>
            <a:ext cx="780868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69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iz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7"/>
            <a:ext cx="12191999" cy="6857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23088"/>
            <a:ext cx="10515600" cy="1131889"/>
          </a:xfrm>
        </p:spPr>
        <p:txBody>
          <a:bodyPr anchor="b" anchorCtr="0">
            <a:normAutofit/>
          </a:bodyPr>
          <a:lstStyle>
            <a:lvl1pPr>
              <a:defRPr sz="3200" b="1" baseline="0"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58983"/>
            <a:ext cx="10515600" cy="4310743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600" baseline="0">
                <a:latin typeface="Arial" charset="0"/>
              </a:defRPr>
            </a:lvl1pPr>
            <a:lvl2pPr>
              <a:buClr>
                <a:schemeClr val="tx2"/>
              </a:buClr>
              <a:defRPr sz="2000" baseline="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9977" y="6277975"/>
            <a:ext cx="78086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233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0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468639" cy="685746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21932" y="90716"/>
            <a:ext cx="9625631" cy="1131889"/>
          </a:xfrm>
        </p:spPr>
        <p:txBody>
          <a:bodyPr anchor="b" anchorCtr="0">
            <a:normAutofit/>
          </a:bodyPr>
          <a:lstStyle>
            <a:lvl1pPr>
              <a:defRPr sz="3200" b="1" baseline="0"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21932" y="1345475"/>
            <a:ext cx="9625631" cy="5290456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600" baseline="0">
                <a:latin typeface="Arial" charset="0"/>
              </a:defRPr>
            </a:lvl1pPr>
            <a:lvl2pPr>
              <a:buClr>
                <a:schemeClr val="tx2"/>
              </a:buClr>
              <a:defRPr sz="2000" baseline="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47563" y="6362248"/>
            <a:ext cx="627016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41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0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iz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4" y="1127"/>
            <a:ext cx="12191999" cy="6857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7"/>
            <a:ext cx="12191999" cy="6857463"/>
          </a:xfrm>
          <a:prstGeom prst="rect">
            <a:avLst/>
          </a:prstGeom>
        </p:spPr>
      </p:pic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186801" y="6277975"/>
            <a:ext cx="780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3149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468639" cy="6857463"/>
          </a:xfrm>
          <a:prstGeom prst="rect">
            <a:avLst/>
          </a:prstGeom>
        </p:spPr>
      </p:pic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6286" y="6362566"/>
            <a:ext cx="648949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6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0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9166" y="6178732"/>
            <a:ext cx="3082833" cy="679269"/>
          </a:xfrm>
          <a:prstGeom prst="rect">
            <a:avLst/>
          </a:prstGeom>
        </p:spPr>
      </p:pic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61245" y="6310314"/>
            <a:ext cx="780868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4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81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iz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3326"/>
            <a:ext cx="10515600" cy="120736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7164"/>
          </a:xfrm>
        </p:spPr>
        <p:txBody>
          <a:bodyPr/>
          <a:lstStyle>
            <a:lvl1pPr>
              <a:buClr>
                <a:srgbClr val="44546A"/>
              </a:buClr>
              <a:defRPr sz="2600"/>
            </a:lvl1pPr>
            <a:lvl2pPr>
              <a:buClr>
                <a:srgbClr val="44546A"/>
              </a:buClr>
              <a:defRPr sz="2000"/>
            </a:lvl2pPr>
            <a:lvl3pPr>
              <a:buClr>
                <a:srgbClr val="44546A"/>
              </a:buClr>
              <a:defRPr sz="1600"/>
            </a:lvl3pPr>
            <a:lvl4pPr>
              <a:buClr>
                <a:srgbClr val="44546A"/>
              </a:buClr>
              <a:defRPr sz="1400"/>
            </a:lvl4pPr>
            <a:lvl5pPr>
              <a:buClr>
                <a:srgbClr val="44546A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338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iz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5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2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89524"/>
          <a:stretch/>
        </p:blipFill>
        <p:spPr>
          <a:xfrm>
            <a:off x="9248502" y="6139542"/>
            <a:ext cx="2943497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85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D939-6DBD-4301-9703-40FEEE394153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8D624-B3B2-44F2-B5C6-1FF233B589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739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B3FEC-7FC0-4D3F-B947-D82DCF2EBB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9982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6103" y="195221"/>
            <a:ext cx="10058401" cy="1131889"/>
          </a:xfrm>
        </p:spPr>
        <p:txBody>
          <a:bodyPr anchor="b" anchorCtr="0">
            <a:normAutofit/>
          </a:bodyPr>
          <a:lstStyle>
            <a:lvl1pPr>
              <a:defRPr sz="3200" b="1" baseline="0"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76104" y="1522331"/>
            <a:ext cx="10058400" cy="5100538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600" baseline="0">
                <a:latin typeface="Arial" charset="0"/>
              </a:defRPr>
            </a:lvl1pPr>
            <a:lvl2pPr>
              <a:buClr>
                <a:schemeClr val="tx2"/>
              </a:buClr>
              <a:defRPr sz="2000" baseline="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34505" y="6362247"/>
            <a:ext cx="470262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24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483326"/>
            <a:ext cx="11286309" cy="120736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7" y="1825625"/>
            <a:ext cx="11286309" cy="4157164"/>
          </a:xfrm>
        </p:spPr>
        <p:txBody>
          <a:bodyPr/>
          <a:lstStyle>
            <a:lvl1pPr>
              <a:buClr>
                <a:srgbClr val="44546A"/>
              </a:buClr>
              <a:defRPr sz="2600"/>
            </a:lvl1pPr>
            <a:lvl2pPr>
              <a:buClr>
                <a:srgbClr val="44546A"/>
              </a:buClr>
              <a:defRPr sz="2000"/>
            </a:lvl2pPr>
            <a:lvl3pPr>
              <a:buClr>
                <a:srgbClr val="44546A"/>
              </a:buClr>
              <a:defRPr sz="1600"/>
            </a:lvl3pPr>
            <a:lvl4pPr>
              <a:buClr>
                <a:srgbClr val="44546A"/>
              </a:buClr>
              <a:defRPr sz="1400"/>
            </a:lvl4pPr>
            <a:lvl5pPr>
              <a:buClr>
                <a:srgbClr val="44546A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2482" y="6277974"/>
            <a:ext cx="585651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26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iz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140100" y="6277974"/>
            <a:ext cx="585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58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18055" y="6362565"/>
            <a:ext cx="486712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778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89524"/>
          <a:stretch/>
        </p:blipFill>
        <p:spPr>
          <a:xfrm>
            <a:off x="9248502" y="6139542"/>
            <a:ext cx="2943497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75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89524"/>
          <a:stretch/>
        </p:blipFill>
        <p:spPr>
          <a:xfrm>
            <a:off x="9248502" y="6139542"/>
            <a:ext cx="2943497" cy="718457"/>
          </a:xfrm>
          <a:prstGeom prst="rect">
            <a:avLst/>
          </a:prstGeom>
        </p:spPr>
      </p:pic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70933" y="6310313"/>
            <a:ext cx="585651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89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B4271-B6C2-498E-A5D3-5D191DBC50B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9/10/2021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B8C1-9682-4E31-87DC-9A2D848613D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45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7001"/>
            <a:ext cx="142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7/11/2012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80471"/>
            <a:ext cx="609600" cy="365125"/>
          </a:xfrm>
          <a:prstGeom prst="rect">
            <a:avLst/>
          </a:prstGeom>
        </p:spPr>
        <p:txBody>
          <a:bodyPr/>
          <a:lstStyle/>
          <a:p>
            <a:fld id="{389EEBCB-25F9-4CCD-96FC-E1B77781B8B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82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CCR_54px Logo GRE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384805"/>
            <a:ext cx="2494492" cy="345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096" y="6561668"/>
            <a:ext cx="161105" cy="131233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11529485" y="6519615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384" y="6544903"/>
            <a:ext cx="1225296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464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0933" y="1409836"/>
            <a:ext cx="11667067" cy="1714231"/>
          </a:xfrm>
        </p:spPr>
        <p:txBody>
          <a:bodyPr anchor="b" anchorCtr="0">
            <a:normAutofit/>
          </a:bodyPr>
          <a:lstStyle>
            <a:lvl1pPr algn="ctr">
              <a:defRPr sz="4000" b="0" baseline="0">
                <a:solidFill>
                  <a:srgbClr val="642F6C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933" y="3428731"/>
            <a:ext cx="11514667" cy="6362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00" b="0" i="0" baseline="0">
                <a:solidFill>
                  <a:srgbClr val="63666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70933" y="4065002"/>
            <a:ext cx="11514667" cy="672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00" b="0" i="1" baseline="0">
                <a:solidFill>
                  <a:srgbClr val="636669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70933" y="6310313"/>
            <a:ext cx="585651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068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483326"/>
            <a:ext cx="11286309" cy="120736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7" y="1825625"/>
            <a:ext cx="11286309" cy="4157164"/>
          </a:xfrm>
        </p:spPr>
        <p:txBody>
          <a:bodyPr/>
          <a:lstStyle>
            <a:lvl1pPr>
              <a:buClr>
                <a:srgbClr val="44546A"/>
              </a:buClr>
              <a:defRPr sz="2600"/>
            </a:lvl1pPr>
            <a:lvl2pPr>
              <a:buClr>
                <a:srgbClr val="44546A"/>
              </a:buClr>
              <a:defRPr sz="2000"/>
            </a:lvl2pPr>
            <a:lvl3pPr>
              <a:buClr>
                <a:srgbClr val="44546A"/>
              </a:buClr>
              <a:defRPr sz="1600"/>
            </a:lvl3pPr>
            <a:lvl4pPr>
              <a:buClr>
                <a:srgbClr val="44546A"/>
              </a:buClr>
              <a:defRPr sz="1400"/>
            </a:lvl4pPr>
            <a:lvl5pPr>
              <a:buClr>
                <a:srgbClr val="44546A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2482" y="6277974"/>
            <a:ext cx="585651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3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iz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140100" y="6277974"/>
            <a:ext cx="585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11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18055" y="6362565"/>
            <a:ext cx="486712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80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89524"/>
          <a:stretch/>
        </p:blipFill>
        <p:spPr>
          <a:xfrm>
            <a:off x="9248502" y="6139542"/>
            <a:ext cx="2943497" cy="718457"/>
          </a:xfrm>
          <a:prstGeom prst="rect">
            <a:avLst/>
          </a:prstGeom>
        </p:spPr>
      </p:pic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70933" y="6310313"/>
            <a:ext cx="585651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5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483326"/>
            <a:ext cx="11286309" cy="120736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7" y="1825625"/>
            <a:ext cx="11286309" cy="4157164"/>
          </a:xfrm>
        </p:spPr>
        <p:txBody>
          <a:bodyPr/>
          <a:lstStyle>
            <a:lvl1pPr>
              <a:buClr>
                <a:srgbClr val="44546A"/>
              </a:buClr>
              <a:defRPr sz="2600"/>
            </a:lvl1pPr>
            <a:lvl2pPr>
              <a:buClr>
                <a:srgbClr val="44546A"/>
              </a:buClr>
              <a:defRPr sz="2000"/>
            </a:lvl2pPr>
            <a:lvl3pPr>
              <a:buClr>
                <a:srgbClr val="44546A"/>
              </a:buClr>
              <a:defRPr sz="1600"/>
            </a:lvl3pPr>
            <a:lvl4pPr>
              <a:buClr>
                <a:srgbClr val="44546A"/>
              </a:buClr>
              <a:defRPr sz="1400"/>
            </a:lvl4pPr>
            <a:lvl5pPr>
              <a:buClr>
                <a:srgbClr val="44546A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2482" y="6277974"/>
            <a:ext cx="585651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599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6103" y="195221"/>
            <a:ext cx="10058401" cy="1131889"/>
          </a:xfrm>
        </p:spPr>
        <p:txBody>
          <a:bodyPr anchor="b" anchorCtr="0">
            <a:normAutofit/>
          </a:bodyPr>
          <a:lstStyle>
            <a:lvl1pPr>
              <a:defRPr sz="3200" b="1" baseline="0"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76104" y="1522331"/>
            <a:ext cx="10058400" cy="5100538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600" baseline="0">
                <a:latin typeface="Arial" charset="0"/>
              </a:defRPr>
            </a:lvl1pPr>
            <a:lvl2pPr>
              <a:buClr>
                <a:schemeClr val="tx2"/>
              </a:buClr>
              <a:defRPr sz="2000" baseline="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34505" y="6362247"/>
            <a:ext cx="470262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69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iz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140100" y="6277974"/>
            <a:ext cx="585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8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18055" y="6362565"/>
            <a:ext cx="486712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91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9" r:id="rId2"/>
    <p:sldLayoutId id="2147483674" r:id="rId3"/>
    <p:sldLayoutId id="2147483682" r:id="rId4"/>
    <p:sldLayoutId id="214748368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4546A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8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4546A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18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4546A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0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8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4546A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4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4546A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4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4546A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6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4546A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4546A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times.com/2017/10/18/health/immunotherapy-cancer-kite.html" TargetMode="External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hyperlink" Target="https://www.cnn.com/2017/08/30/health/fda-first-gene-therapy-leukemia/index.html" TargetMode="External"/><Relationship Id="rId12" Type="http://schemas.openxmlformats.org/officeDocument/2006/relationships/hyperlink" Target="http://www.pmlive.com/pharma_news/orphan_drugs_dominate_fdas_record-breaking_year_127363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hyperlink" Target="https://www.empr.com/home/news/first-gene-therapy-for-pediatric-patients-with-spinal-muscular-atrophy-gets-fda-approval/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www.washingtonpost.com/news/to-your-health/wp/2017/12/18/fda-approves-first-gene-therapy-for-an-inherited-disease-childhood-blindness/?utm_term=.c5ca8ed7ed5f" TargetMode="External"/><Relationship Id="rId14" Type="http://schemas.openxmlformats.org/officeDocument/2006/relationships/hyperlink" Target="https://www.fda.gov/news-events/fda-voices/innovation-new-drug-approvals-2019-advances-patient-care-across-broad-range-diseases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hyperlink" Target="https://www.npr.org/sections/health-shots/2019/05/24/725404168/at-2-125-million-new-gene-therapy-is-the-most-expensive-drug-ev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hyperlink" Target="https://www.sciencemag.org/news/2017/11/gene-therapy-s-new-hope-neuron-targeting-virus-saving-infant-lives" TargetMode="External"/><Relationship Id="rId10" Type="http://schemas.openxmlformats.org/officeDocument/2006/relationships/hyperlink" Target="https://www.nejm.org/doi/full/10.1056/NEJMoa1706198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news.com/2018/10/22/a-tailor-made-therapy-may-have-halted-a-rare-disease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pytrials.org/" TargetMode="External"/><Relationship Id="rId2" Type="http://schemas.openxmlformats.org/officeDocument/2006/relationships/hyperlink" Target="https://www.lung-map.org/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ave-gt.ncats.nih.gov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co.org/research-progress/clinical-trials/clinical-trial-resources/clinical-trial-design-and-methodology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ve-gt.ncats.nih.gov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png"/><Relationship Id="rId5" Type="http://schemas.openxmlformats.org/officeDocument/2006/relationships/hyperlink" Target="https://www.fda.gov/drugs/fda-approves-larotrectinib-solid-tumors-ntrk-gene-fusions-0" TargetMode="Externa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2.png"/><Relationship Id="rId4" Type="http://schemas.openxmlformats.org/officeDocument/2006/relationships/hyperlink" Target="https://everylifefoundation.org/wp-content/uploads/2021/02/The_National_Economic_Burden_of_Rare_Disease_Study_Summary_Report_February_2021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436-021-01241-7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hyperlink" Target="https://radygenomics.org/case-studies/project-baby-bear/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rarediseases.info.nih.gov/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hyperlink" Target="https://www.rarediseaseday.org/" TargetMode="External"/><Relationship Id="rId4" Type="http://schemas.openxmlformats.org/officeDocument/2006/relationships/hyperlink" Target="https://ncats.nih.gov/news/events/rdd" TargetMode="External"/><Relationship Id="rId9" Type="http://schemas.openxmlformats.org/officeDocument/2006/relationships/hyperlink" Target="mailto:ORDR@nih.go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innovation.org/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im.org/statistics/geneMap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642F6C"/>
                </a:solidFill>
                <a:latin typeface="Arial" charset="0"/>
                <a:ea typeface="Arial" charset="0"/>
                <a:cs typeface="Arial" charset="0"/>
              </a:rPr>
              <a:t>Rare Diseases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636669"/>
                </a:solidFill>
                <a:latin typeface="Arial" charset="0"/>
                <a:ea typeface="Arial" charset="0"/>
                <a:cs typeface="Arial" charset="0"/>
              </a:rPr>
              <a:t>Anne Pariser, MD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636669"/>
                </a:solidFill>
                <a:ea typeface="Arial" charset="0"/>
                <a:cs typeface="Arial" charset="0"/>
              </a:rPr>
              <a:t>Director, Office of Rare Diseases Research</a:t>
            </a:r>
          </a:p>
          <a:p>
            <a:r>
              <a:rPr lang="en-US" dirty="0">
                <a:ea typeface="Arial" charset="0"/>
                <a:cs typeface="Arial" charset="0"/>
              </a:rPr>
              <a:t>National Center for Advancing Translational Sciences, NIH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A0031-D7FB-4344-BCF8-9B717FD0F861}"/>
              </a:ext>
            </a:extLst>
          </p:cNvPr>
          <p:cNvSpPr txBox="1"/>
          <p:nvPr/>
        </p:nvSpPr>
        <p:spPr>
          <a:xfrm>
            <a:off x="8793320" y="5287730"/>
            <a:ext cx="322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National Press Foundation</a:t>
            </a:r>
          </a:p>
          <a:p>
            <a:pPr algn="r"/>
            <a:r>
              <a:rPr lang="en-US" sz="1600" dirty="0"/>
              <a:t>September 13, 2021</a:t>
            </a:r>
          </a:p>
        </p:txBody>
      </p:sp>
    </p:spTree>
    <p:extLst>
      <p:ext uri="{BB962C8B-B14F-4D97-AF65-F5344CB8AC3E}">
        <p14:creationId xmlns:p14="http://schemas.microsoft.com/office/powerpoint/2010/main" val="322191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0885" y="69043"/>
            <a:ext cx="7581900" cy="593040"/>
          </a:xfrm>
        </p:spPr>
        <p:txBody>
          <a:bodyPr/>
          <a:lstStyle/>
          <a:p>
            <a:r>
              <a:rPr lang="en-US" dirty="0"/>
              <a:t>Rare Diseases Research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1" y="1342210"/>
            <a:ext cx="4190999" cy="53405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10210800" y="648926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1A5566-1473-4D00-B97C-F753F50033F8}" type="slidenum">
              <a:rPr lang="en-US">
                <a:solidFill>
                  <a:srgbClr val="000000"/>
                </a:solidFill>
                <a:latin typeface="Arial" panose="020B0604020202020204"/>
              </a:rPr>
              <a:pPr/>
              <a:t>10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981200" y="1524000"/>
            <a:ext cx="82296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4546A"/>
              </a:buClr>
              <a:buNone/>
            </a:pPr>
            <a:r>
              <a:rPr lang="en-US">
                <a:solidFill>
                  <a:srgbClr val="000000"/>
                </a:solidFill>
                <a:latin typeface="Arial" panose="020B0604020202020204"/>
              </a:rPr>
              <a:t> </a:t>
            </a:r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97" y="2870808"/>
            <a:ext cx="1202404" cy="20552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114027" y="1264787"/>
            <a:ext cx="2034540" cy="1447800"/>
            <a:chOff x="914400" y="1219200"/>
            <a:chExt cx="2034540" cy="1447800"/>
          </a:xfrm>
        </p:grpSpPr>
        <p:sp>
          <p:nvSpPr>
            <p:cNvPr id="11" name="TextBox 10"/>
            <p:cNvSpPr txBox="1"/>
            <p:nvPr/>
          </p:nvSpPr>
          <p:spPr>
            <a:xfrm>
              <a:off x="967740" y="1600200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 panose="020B0604020202020204"/>
                </a:rPr>
                <a:t>Small numbers of patients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914400" y="1219200"/>
              <a:ext cx="1981200" cy="1447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031347" y="1985869"/>
            <a:ext cx="2011680" cy="1447800"/>
            <a:chOff x="914400" y="1219200"/>
            <a:chExt cx="2011680" cy="1447800"/>
          </a:xfrm>
        </p:grpSpPr>
        <p:sp>
          <p:nvSpPr>
            <p:cNvPr id="14" name="TextBox 13"/>
            <p:cNvSpPr txBox="1"/>
            <p:nvPr/>
          </p:nvSpPr>
          <p:spPr>
            <a:xfrm>
              <a:off x="944880" y="1500993"/>
              <a:ext cx="1981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 panose="020B0604020202020204"/>
                </a:rPr>
                <a:t>Many diseases, most poorly understood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1219200"/>
              <a:ext cx="1981200" cy="1447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71555" y="4925157"/>
            <a:ext cx="2029279" cy="1447800"/>
            <a:chOff x="5334000" y="2954423"/>
            <a:chExt cx="2029279" cy="1447800"/>
          </a:xfrm>
        </p:grpSpPr>
        <p:sp>
          <p:nvSpPr>
            <p:cNvPr id="17" name="TextBox 16"/>
            <p:cNvSpPr txBox="1"/>
            <p:nvPr/>
          </p:nvSpPr>
          <p:spPr>
            <a:xfrm>
              <a:off x="5382079" y="3191980"/>
              <a:ext cx="1981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 panose="020B0604020202020204"/>
                </a:rPr>
                <a:t>Patients geographically dispersed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5334000" y="2954423"/>
              <a:ext cx="1981200" cy="1447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19485" y="5301015"/>
            <a:ext cx="1981200" cy="1447800"/>
            <a:chOff x="5029200" y="4622758"/>
            <a:chExt cx="1981200" cy="1447800"/>
          </a:xfrm>
        </p:grpSpPr>
        <p:sp>
          <p:nvSpPr>
            <p:cNvPr id="20" name="TextBox 19"/>
            <p:cNvSpPr txBox="1"/>
            <p:nvPr/>
          </p:nvSpPr>
          <p:spPr>
            <a:xfrm>
              <a:off x="5029200" y="5033141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 panose="020B0604020202020204"/>
                </a:rPr>
                <a:t>Few disease experts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5029200" y="4622758"/>
              <a:ext cx="1981200" cy="1447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47127" y="1993600"/>
            <a:ext cx="2057400" cy="1447800"/>
            <a:chOff x="914400" y="1219200"/>
            <a:chExt cx="2057400" cy="1447800"/>
          </a:xfrm>
        </p:grpSpPr>
        <p:sp>
          <p:nvSpPr>
            <p:cNvPr id="23" name="TextBox 22"/>
            <p:cNvSpPr txBox="1"/>
            <p:nvPr/>
          </p:nvSpPr>
          <p:spPr>
            <a:xfrm>
              <a:off x="990600" y="1600200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 panose="020B0604020202020204"/>
                </a:rPr>
                <a:t>Many affect children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914400" y="1219200"/>
              <a:ext cx="1981200" cy="1447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73812" y="3474587"/>
            <a:ext cx="2034540" cy="1447800"/>
            <a:chOff x="914400" y="1219200"/>
            <a:chExt cx="2034540" cy="1447800"/>
          </a:xfrm>
        </p:grpSpPr>
        <p:sp>
          <p:nvSpPr>
            <p:cNvPr id="26" name="TextBox 25"/>
            <p:cNvSpPr txBox="1"/>
            <p:nvPr/>
          </p:nvSpPr>
          <p:spPr>
            <a:xfrm>
              <a:off x="967740" y="1600200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 panose="020B0604020202020204"/>
                </a:rPr>
                <a:t>No/little clinical trial precedent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914400" y="1219200"/>
              <a:ext cx="1981200" cy="1447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723257" y="3419817"/>
            <a:ext cx="2009774" cy="1447800"/>
            <a:chOff x="914400" y="1219200"/>
            <a:chExt cx="2009774" cy="1447800"/>
          </a:xfrm>
        </p:grpSpPr>
        <p:sp>
          <p:nvSpPr>
            <p:cNvPr id="29" name="TextBox 28"/>
            <p:cNvSpPr txBox="1"/>
            <p:nvPr/>
          </p:nvSpPr>
          <p:spPr>
            <a:xfrm>
              <a:off x="942974" y="1476909"/>
              <a:ext cx="1981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 panose="020B0604020202020204"/>
                </a:rPr>
                <a:t>High variability within </a:t>
              </a:r>
            </a:p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 panose="020B0604020202020204"/>
                </a:rPr>
                <a:t>a disease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914400" y="1219200"/>
              <a:ext cx="1981200" cy="1447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23327" y="4922387"/>
            <a:ext cx="2002336" cy="1447800"/>
            <a:chOff x="914400" y="1219200"/>
            <a:chExt cx="2002336" cy="1447800"/>
          </a:xfrm>
        </p:grpSpPr>
        <p:sp>
          <p:nvSpPr>
            <p:cNvPr id="32" name="TextBox 31"/>
            <p:cNvSpPr txBox="1"/>
            <p:nvPr/>
          </p:nvSpPr>
          <p:spPr>
            <a:xfrm>
              <a:off x="935536" y="1553371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 panose="020B0604020202020204"/>
                </a:rPr>
                <a:t>Most serious or life-threatening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914400" y="1219200"/>
              <a:ext cx="1981200" cy="1447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5087719" y="3103413"/>
            <a:ext cx="4191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665905" y="4012901"/>
            <a:ext cx="668548" cy="164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878632" y="4607428"/>
            <a:ext cx="564687" cy="411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842745" y="5076106"/>
            <a:ext cx="147583" cy="2878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411473" y="2661091"/>
            <a:ext cx="36054" cy="280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652775" y="3130262"/>
            <a:ext cx="518653" cy="2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057127" y="4126046"/>
            <a:ext cx="6365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000867" y="4852511"/>
            <a:ext cx="607992" cy="2984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551151" y="799296"/>
            <a:ext cx="299274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Collaboration, data sharing, patient involvement are must-haves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404548" y="1673906"/>
            <a:ext cx="1150125" cy="1541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2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703B-732E-44B9-BDB2-82CFA140A1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9013" y="925603"/>
            <a:ext cx="7334250" cy="528955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978C68E4-2B3E-4E28-94C1-91DFBDB18B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493" y="123909"/>
            <a:ext cx="9663403" cy="610506"/>
          </a:xfrm>
        </p:spPr>
        <p:txBody>
          <a:bodyPr>
            <a:normAutofit/>
          </a:bodyPr>
          <a:lstStyle/>
          <a:p>
            <a:r>
              <a:rPr lang="en-US" dirty="0"/>
              <a:t>Rare Diseases – Model for Precision Medicine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30830-C57D-419B-B832-F0B78B0660A4}"/>
              </a:ext>
            </a:extLst>
          </p:cNvPr>
          <p:cNvPicPr/>
          <p:nvPr/>
        </p:nvPicPr>
        <p:blipFill rotWithShape="1">
          <a:blip r:embed="rId3"/>
          <a:srcRect l="21555" t="16809" r="26518" b="23647"/>
          <a:stretch/>
        </p:blipFill>
        <p:spPr bwMode="auto">
          <a:xfrm>
            <a:off x="155507" y="835179"/>
            <a:ext cx="3536888" cy="2281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4CC79-8123-4F61-81F9-36FB07BCC15F}"/>
              </a:ext>
            </a:extLst>
          </p:cNvPr>
          <p:cNvPicPr/>
          <p:nvPr/>
        </p:nvPicPr>
        <p:blipFill rotWithShape="1">
          <a:blip r:embed="rId4"/>
          <a:srcRect l="20914" t="28068" r="25237" b="14506"/>
          <a:stretch/>
        </p:blipFill>
        <p:spPr bwMode="auto">
          <a:xfrm>
            <a:off x="2050727" y="1642634"/>
            <a:ext cx="3536888" cy="2044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8167C-C3B3-4D75-A94D-2347B6C02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077" y="2569367"/>
            <a:ext cx="2964024" cy="3227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AA869-C2D8-4750-A1AE-110363173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388" y="4503726"/>
            <a:ext cx="3790509" cy="2189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0DA440-24EA-4815-8EF0-D38BB1B7A0A3}"/>
              </a:ext>
            </a:extLst>
          </p:cNvPr>
          <p:cNvSpPr txBox="1"/>
          <p:nvPr/>
        </p:nvSpPr>
        <p:spPr>
          <a:xfrm>
            <a:off x="149203" y="3871836"/>
            <a:ext cx="3191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/>
              </a:rPr>
              <a:t>https://www.cnn.com/2017/08/30/health/fda-first-gene-therapy-leukemia/index.html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8630FC-3F6C-490C-86BC-3EB8FCB1C048}"/>
              </a:ext>
            </a:extLst>
          </p:cNvPr>
          <p:cNvSpPr txBox="1"/>
          <p:nvPr/>
        </p:nvSpPr>
        <p:spPr>
          <a:xfrm>
            <a:off x="155507" y="4295434"/>
            <a:ext cx="2679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8"/>
              </a:rPr>
              <a:t>https://www.nytimes.com/2017/10/18/health/immunotherapy-cancer-kite.html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8E76D-361A-4641-8CE6-46C2DF02044B}"/>
              </a:ext>
            </a:extLst>
          </p:cNvPr>
          <p:cNvSpPr txBox="1"/>
          <p:nvPr/>
        </p:nvSpPr>
        <p:spPr>
          <a:xfrm>
            <a:off x="149203" y="4704554"/>
            <a:ext cx="3663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9"/>
              </a:rPr>
              <a:t>https://www.washingtonpost.com/news/to-your-health/wp/2017/12/18/fda-approves-first-gene-therapy-for-an-inherited-disease-childhood-blindness/?utm_term=.c5ca8ed7ed5f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3D123B-44D8-4F89-A7C5-AE949A611EBE}"/>
              </a:ext>
            </a:extLst>
          </p:cNvPr>
          <p:cNvSpPr txBox="1"/>
          <p:nvPr/>
        </p:nvSpPr>
        <p:spPr>
          <a:xfrm>
            <a:off x="112420" y="5435983"/>
            <a:ext cx="3579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10"/>
              </a:rPr>
              <a:t>https://www.empr.com/home/news/first-gene-therapy-for-pediatric-patients-with-spinal-muscular-atrophy-gets-fda-approval/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B1CFB2-DB1E-4BF6-8AB9-7899AD2D69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1388" y="779627"/>
            <a:ext cx="5353050" cy="11239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B016CB-3970-4179-A136-56BB2F0FC268}"/>
              </a:ext>
            </a:extLst>
          </p:cNvPr>
          <p:cNvSpPr txBox="1"/>
          <p:nvPr/>
        </p:nvSpPr>
        <p:spPr>
          <a:xfrm>
            <a:off x="60333" y="5989981"/>
            <a:ext cx="453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12"/>
              </a:rPr>
              <a:t>http://www.pmlive.com/pharma_news/orphan_drugs_dominate_fdas_record-breaking_year_1273631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8B8887-8B64-4CB7-BA7D-1237D6F6BFB3}"/>
              </a:ext>
            </a:extLst>
          </p:cNvPr>
          <p:cNvSpPr/>
          <p:nvPr/>
        </p:nvSpPr>
        <p:spPr>
          <a:xfrm>
            <a:off x="10169718" y="5519253"/>
            <a:ext cx="89054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AAAC14-9AD7-4E29-BDAE-243AA56DAD6C}"/>
              </a:ext>
            </a:extLst>
          </p:cNvPr>
          <p:cNvSpPr/>
          <p:nvPr/>
        </p:nvSpPr>
        <p:spPr>
          <a:xfrm>
            <a:off x="11440056" y="1420939"/>
            <a:ext cx="673790" cy="603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D8CCAB-5AEC-4FD2-B0D2-D5D1C98A68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3064" y="1994001"/>
            <a:ext cx="4862688" cy="311014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A719481-5877-4098-A21F-F7B18A4B7FE1}"/>
              </a:ext>
            </a:extLst>
          </p:cNvPr>
          <p:cNvSpPr/>
          <p:nvPr/>
        </p:nvSpPr>
        <p:spPr>
          <a:xfrm>
            <a:off x="11060264" y="1420939"/>
            <a:ext cx="632723" cy="57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C225E2-D7D1-452A-BC70-D8D56289568B}"/>
              </a:ext>
            </a:extLst>
          </p:cNvPr>
          <p:cNvSpPr txBox="1"/>
          <p:nvPr/>
        </p:nvSpPr>
        <p:spPr>
          <a:xfrm>
            <a:off x="60333" y="6361129"/>
            <a:ext cx="560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14"/>
              </a:rPr>
              <a:t>https://www.fda.gov/news-events/fda-voices/innovation-new-drug-approvals-2019-advances-patient-care-across-broad-range-diseases</a:t>
            </a:r>
            <a:r>
              <a:rPr lang="en-US" sz="1000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CCCBC2-20FA-4942-8E5E-992AD55CA509}"/>
              </a:ext>
            </a:extLst>
          </p:cNvPr>
          <p:cNvSpPr/>
          <p:nvPr/>
        </p:nvSpPr>
        <p:spPr>
          <a:xfrm>
            <a:off x="9722068" y="5642091"/>
            <a:ext cx="1903684" cy="10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8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50038-8546-423C-A301-1BD4D67FD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58"/>
          <a:stretch/>
        </p:blipFill>
        <p:spPr>
          <a:xfrm>
            <a:off x="3797461" y="-1"/>
            <a:ext cx="8394539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3739D-3B13-4D48-AB8B-0896A15D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7" y="444462"/>
            <a:ext cx="8175980" cy="1202436"/>
          </a:xfrm>
        </p:spPr>
        <p:txBody>
          <a:bodyPr anchor="ctr">
            <a:normAutofit/>
          </a:bodyPr>
          <a:lstStyle/>
          <a:p>
            <a:r>
              <a:rPr lang="en-US" sz="2800" dirty="0"/>
              <a:t>What Can We Do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105FE-EC32-4501-A04A-D3FAC265F9A9}"/>
              </a:ext>
            </a:extLst>
          </p:cNvPr>
          <p:cNvSpPr/>
          <p:nvPr/>
        </p:nvSpPr>
        <p:spPr>
          <a:xfrm>
            <a:off x="-32245" y="1358283"/>
            <a:ext cx="160261" cy="781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A9C695-357E-453F-9006-482497761B3C}"/>
              </a:ext>
            </a:extLst>
          </p:cNvPr>
          <p:cNvSpPr/>
          <p:nvPr/>
        </p:nvSpPr>
        <p:spPr>
          <a:xfrm>
            <a:off x="11407806" y="-1"/>
            <a:ext cx="319596" cy="230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31C97A-C26E-4803-B22F-2F3B993B9121}"/>
              </a:ext>
            </a:extLst>
          </p:cNvPr>
          <p:cNvSpPr/>
          <p:nvPr/>
        </p:nvSpPr>
        <p:spPr>
          <a:xfrm>
            <a:off x="11872404" y="0"/>
            <a:ext cx="319596" cy="230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5074C-0843-4444-BE16-6D373DF8385E}"/>
              </a:ext>
            </a:extLst>
          </p:cNvPr>
          <p:cNvSpPr txBox="1"/>
          <p:nvPr/>
        </p:nvSpPr>
        <p:spPr>
          <a:xfrm>
            <a:off x="243830" y="1252286"/>
            <a:ext cx="38487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Many diseases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Fewer diseases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patients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9E4C2-8991-4652-B5BD-AE5CE61751EC}"/>
              </a:ext>
            </a:extLst>
          </p:cNvPr>
          <p:cNvSpPr txBox="1"/>
          <p:nvPr/>
        </p:nvSpPr>
        <p:spPr>
          <a:xfrm>
            <a:off x="234686" y="1261439"/>
            <a:ext cx="396535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Many diseases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7E6E6">
                    <a:lumMod val="75000"/>
                  </a:srgbClr>
                </a:solidFill>
              </a:rPr>
              <a:t>Fewer diseases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patients</a:t>
            </a:r>
          </a:p>
        </p:txBody>
      </p:sp>
    </p:spTree>
    <p:extLst>
      <p:ext uri="{BB962C8B-B14F-4D97-AF65-F5344CB8AC3E}">
        <p14:creationId xmlns:p14="http://schemas.microsoft.com/office/powerpoint/2010/main" val="222853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2E970-03CE-4439-8BF0-B22E8896D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446" y="1389190"/>
            <a:ext cx="6648450" cy="120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C80818-EB37-408E-9C94-79B63C82E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63" y="1553758"/>
            <a:ext cx="1628775" cy="695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89ADF-4A00-4E57-8A8E-3FADDD0C8AF6}"/>
              </a:ext>
            </a:extLst>
          </p:cNvPr>
          <p:cNvSpPr txBox="1"/>
          <p:nvPr/>
        </p:nvSpPr>
        <p:spPr>
          <a:xfrm>
            <a:off x="247973" y="5741634"/>
            <a:ext cx="9483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/>
              </a:rPr>
              <a:t>https://www.sciencemag.org/news/2017/11/gene-therapy-s-new-hope-neuron-targeting-virus-saving-infant-lives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A7AF4-EA8F-4521-A4A9-AE3F76B2E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214" y="2727702"/>
            <a:ext cx="1804914" cy="2601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FEDA9C-7250-4975-97D2-07A2FD33DA53}"/>
              </a:ext>
            </a:extLst>
          </p:cNvPr>
          <p:cNvSpPr txBox="1"/>
          <p:nvPr/>
        </p:nvSpPr>
        <p:spPr>
          <a:xfrm>
            <a:off x="1020214" y="5282699"/>
            <a:ext cx="221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Evelyn, age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E367AC-4EC9-4C7C-8DA4-4A37712BC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4823" y="3522556"/>
            <a:ext cx="7247028" cy="1060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3B9C8-8001-4A84-AF62-6F7926969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2431" y="2872772"/>
            <a:ext cx="2771775" cy="657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13B3E4-915F-4194-A9BD-50F38E0200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8337" y="2796004"/>
            <a:ext cx="1810976" cy="6550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4630B9-2747-4434-BB42-08890AF5852C}"/>
              </a:ext>
            </a:extLst>
          </p:cNvPr>
          <p:cNvSpPr txBox="1"/>
          <p:nvPr/>
        </p:nvSpPr>
        <p:spPr>
          <a:xfrm>
            <a:off x="247973" y="6004536"/>
            <a:ext cx="9483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10"/>
              </a:rPr>
              <a:t>https://www.nejm.org/doi/full/10.1056/NEJMoa1706198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C6CD5-F076-4CF9-8FD0-B176BC612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6831" y="4771066"/>
            <a:ext cx="6531049" cy="7830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1A78AB-6FC6-491F-87F5-2A5FF34A5049}"/>
              </a:ext>
            </a:extLst>
          </p:cNvPr>
          <p:cNvSpPr txBox="1"/>
          <p:nvPr/>
        </p:nvSpPr>
        <p:spPr>
          <a:xfrm>
            <a:off x="1273801" y="444142"/>
            <a:ext cx="819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Promise of Gene Therapy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423DCC-E567-4ACF-A6A2-781F1196CC74}"/>
              </a:ext>
            </a:extLst>
          </p:cNvPr>
          <p:cNvSpPr txBox="1"/>
          <p:nvPr/>
        </p:nvSpPr>
        <p:spPr>
          <a:xfrm>
            <a:off x="247973" y="6248969"/>
            <a:ext cx="775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12"/>
              </a:rPr>
              <a:t>https://www.npr.org/sections/health-shots/2019/05/24/725404168/at-2-125-million-new-gene-therapy-is-the-most-expensive-drug-ever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4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F19555-3D20-462A-873E-8A84365EE700}"/>
              </a:ext>
            </a:extLst>
          </p:cNvPr>
          <p:cNvSpPr/>
          <p:nvPr/>
        </p:nvSpPr>
        <p:spPr>
          <a:xfrm>
            <a:off x="0" y="5982789"/>
            <a:ext cx="12192000" cy="8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52F48-3EB6-40E7-B181-DCD99F866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0" y="132569"/>
            <a:ext cx="10515600" cy="603681"/>
          </a:xfrm>
        </p:spPr>
        <p:txBody>
          <a:bodyPr/>
          <a:lstStyle/>
          <a:p>
            <a:r>
              <a:rPr lang="en-US" dirty="0"/>
              <a:t>Precision Medicine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27906-5C31-404C-BC36-C52279243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642" y="1511770"/>
            <a:ext cx="5160885" cy="4493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9C1F5-6B7F-425F-8BF9-FB3C25DEE6E5}"/>
              </a:ext>
            </a:extLst>
          </p:cNvPr>
          <p:cNvSpPr txBox="1"/>
          <p:nvPr/>
        </p:nvSpPr>
        <p:spPr>
          <a:xfrm>
            <a:off x="6702642" y="1050105"/>
            <a:ext cx="556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Individualized Medicine –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Milasen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B6989-E15C-4B2A-98B7-72D805E4BBD7}"/>
              </a:ext>
            </a:extLst>
          </p:cNvPr>
          <p:cNvSpPr txBox="1"/>
          <p:nvPr/>
        </p:nvSpPr>
        <p:spPr>
          <a:xfrm>
            <a:off x="6702642" y="6005602"/>
            <a:ext cx="5299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Keshavan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Stat News, 2018.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https://www.statnews.com/2018/10/22/a-tailor-made-therapy-may-have-halted-a-rare-disease/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A550B5-C368-401D-AA34-41157C34C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708" y="1170393"/>
            <a:ext cx="10515600" cy="4157164"/>
          </a:xfrm>
        </p:spPr>
        <p:txBody>
          <a:bodyPr/>
          <a:lstStyle/>
          <a:p>
            <a:r>
              <a:rPr lang="en-US" dirty="0"/>
              <a:t>Anti-sense Oligonucleotide (ASO)</a:t>
            </a:r>
          </a:p>
          <a:p>
            <a:r>
              <a:rPr lang="en-US" dirty="0"/>
              <a:t>Targeted to a single patient</a:t>
            </a:r>
          </a:p>
          <a:p>
            <a:r>
              <a:rPr lang="en-US" dirty="0"/>
              <a:t>&lt;2 years to the clinic</a:t>
            </a:r>
          </a:p>
          <a:p>
            <a:pPr lvl="1"/>
            <a:r>
              <a:rPr lang="en-US" dirty="0"/>
              <a:t>But… ~$2M US</a:t>
            </a:r>
          </a:p>
        </p:txBody>
      </p:sp>
    </p:spTree>
    <p:extLst>
      <p:ext uri="{BB962C8B-B14F-4D97-AF65-F5344CB8AC3E}">
        <p14:creationId xmlns:p14="http://schemas.microsoft.com/office/powerpoint/2010/main" val="2518084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D2330-6309-4A4A-82DD-9DB029A9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7F43-3310-4529-A64B-9DF36661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934" y="1345475"/>
            <a:ext cx="9554206" cy="5290456"/>
          </a:xfrm>
        </p:spPr>
        <p:txBody>
          <a:bodyPr>
            <a:normAutofit/>
          </a:bodyPr>
          <a:lstStyle/>
          <a:p>
            <a:r>
              <a:rPr lang="en-US" dirty="0"/>
              <a:t>Platform = durable infrastructure to support testing of multiple therapies and diseases</a:t>
            </a:r>
          </a:p>
          <a:p>
            <a:pPr lvl="1"/>
            <a:r>
              <a:rPr lang="en-US" dirty="0"/>
              <a:t>E.g., Lung-MAP, ISPY 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9DF95-3EB1-415A-BB03-C21BA69459FD}"/>
              </a:ext>
            </a:extLst>
          </p:cNvPr>
          <p:cNvSpPr txBox="1"/>
          <p:nvPr/>
        </p:nvSpPr>
        <p:spPr>
          <a:xfrm>
            <a:off x="1724296" y="6077281"/>
            <a:ext cx="8055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Lung Cancer Master Protocol (Lung-MAP):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https://www.lung-map.org/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I-SPY 2 Breast cancer platform: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https://www.ispytrials.org/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A42A7-4486-49EA-AC80-09CAB98C9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416" y="2750146"/>
            <a:ext cx="2170364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46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D2330-6309-4A4A-82DD-9DB029A9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</a:t>
            </a:r>
            <a:r>
              <a:rPr lang="en-US" dirty="0"/>
              <a:t>l</a:t>
            </a:r>
            <a:r>
              <a:rPr lang="en-US" u="sng" dirty="0"/>
              <a:t>a</a:t>
            </a:r>
            <a:r>
              <a:rPr lang="en-US" dirty="0"/>
              <a:t>tform </a:t>
            </a:r>
            <a:r>
              <a:rPr lang="en-US" u="sng" dirty="0"/>
              <a:t>Ve</a:t>
            </a:r>
            <a:r>
              <a:rPr lang="en-US" dirty="0"/>
              <a:t>ctor </a:t>
            </a:r>
            <a:r>
              <a:rPr lang="en-US" u="sng" dirty="0"/>
              <a:t>G</a:t>
            </a:r>
            <a:r>
              <a:rPr lang="en-US" dirty="0"/>
              <a:t>ene </a:t>
            </a:r>
            <a:r>
              <a:rPr lang="en-US" u="sng" dirty="0"/>
              <a:t>T</a:t>
            </a:r>
            <a:r>
              <a:rPr lang="en-US" dirty="0"/>
              <a:t>herapy (</a:t>
            </a:r>
            <a:r>
              <a:rPr lang="en-US" dirty="0" err="1"/>
              <a:t>PaVe</a:t>
            </a:r>
            <a:r>
              <a:rPr lang="en-US" dirty="0"/>
              <a:t>-GT)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7F43-3310-4529-A64B-9DF36661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934" y="1345475"/>
            <a:ext cx="9554206" cy="5290456"/>
          </a:xfrm>
        </p:spPr>
        <p:txBody>
          <a:bodyPr>
            <a:normAutofit/>
          </a:bodyPr>
          <a:lstStyle/>
          <a:p>
            <a:r>
              <a:rPr lang="en-US" dirty="0"/>
              <a:t>NIH research pilot intended to develop 4 gene therapies for rare monogenic disorders at the same time using a platform design</a:t>
            </a:r>
          </a:p>
          <a:p>
            <a:r>
              <a:rPr lang="en-US" dirty="0"/>
              <a:t>Platform = durable infrastructure to support testing of multiple gene therapies and diseases</a:t>
            </a:r>
          </a:p>
          <a:p>
            <a:r>
              <a:rPr lang="en-US" dirty="0"/>
              <a:t>Vector = organism (virus) that delivers something (gene) to something else (cell of interest)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6C632-F28F-44D1-9913-0ECC1A6F0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20"/>
          <a:stretch/>
        </p:blipFill>
        <p:spPr>
          <a:xfrm>
            <a:off x="3455212" y="4289163"/>
            <a:ext cx="6670244" cy="1835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4990E-934F-4DDD-A8D8-0C217C87E330}"/>
              </a:ext>
            </a:extLst>
          </p:cNvPr>
          <p:cNvSpPr txBox="1"/>
          <p:nvPr/>
        </p:nvSpPr>
        <p:spPr>
          <a:xfrm>
            <a:off x="5384190" y="6133957"/>
            <a:ext cx="550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https://pave-gt.ncats.nih.gov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5499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555F6-79EB-4898-B45E-BE054F3C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9B8C1-9682-4E31-87DC-9A2D84861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DC72E-E977-4042-BA04-604ABD10E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2"/>
          <a:stretch/>
        </p:blipFill>
        <p:spPr>
          <a:xfrm>
            <a:off x="1444150" y="505212"/>
            <a:ext cx="8248650" cy="2813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D10A36-25C8-42E9-AF20-862DC4D04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16"/>
          <a:stretch/>
        </p:blipFill>
        <p:spPr>
          <a:xfrm>
            <a:off x="648752" y="3707718"/>
            <a:ext cx="10894496" cy="2645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5477BE-EFB4-4D2C-9BFC-DB5FAAFBAC79}"/>
              </a:ext>
            </a:extLst>
          </p:cNvPr>
          <p:cNvSpPr txBox="1"/>
          <p:nvPr/>
        </p:nvSpPr>
        <p:spPr>
          <a:xfrm>
            <a:off x="3701988" y="5246703"/>
            <a:ext cx="692459" cy="292963"/>
          </a:xfrm>
          <a:prstGeom prst="rect">
            <a:avLst/>
          </a:prstGeom>
          <a:solidFill>
            <a:srgbClr val="E59A0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1254E-34AE-4247-A1B9-3DCC0568E573}"/>
              </a:ext>
            </a:extLst>
          </p:cNvPr>
          <p:cNvSpPr txBox="1"/>
          <p:nvPr/>
        </p:nvSpPr>
        <p:spPr>
          <a:xfrm>
            <a:off x="3762179" y="5246703"/>
            <a:ext cx="621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AAV</a:t>
            </a:r>
          </a:p>
        </p:txBody>
      </p:sp>
    </p:spTree>
    <p:extLst>
      <p:ext uri="{BB962C8B-B14F-4D97-AF65-F5344CB8AC3E}">
        <p14:creationId xmlns:p14="http://schemas.microsoft.com/office/powerpoint/2010/main" val="323145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8D0683-0C17-4A06-A85D-14F17F2FC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66"/>
            <a:ext cx="7763608" cy="3215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50DE89-C717-44EC-AA3C-AC25AF0A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10959"/>
            <a:ext cx="7684477" cy="3549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F4DB3-B7D1-4C0A-AEDD-6DE61830909F}"/>
              </a:ext>
            </a:extLst>
          </p:cNvPr>
          <p:cNvSpPr txBox="1"/>
          <p:nvPr/>
        </p:nvSpPr>
        <p:spPr>
          <a:xfrm>
            <a:off x="7763608" y="1348353"/>
            <a:ext cx="3261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Traditional clinical development paradigm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67A1A-154F-48D8-A4B8-AE9BE0DC4650}"/>
              </a:ext>
            </a:extLst>
          </p:cNvPr>
          <p:cNvSpPr txBox="1"/>
          <p:nvPr/>
        </p:nvSpPr>
        <p:spPr>
          <a:xfrm>
            <a:off x="7763608" y="4306720"/>
            <a:ext cx="3261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-GT clinical development paradigm</a:t>
            </a:r>
          </a:p>
        </p:txBody>
      </p:sp>
    </p:spTree>
    <p:extLst>
      <p:ext uri="{BB962C8B-B14F-4D97-AF65-F5344CB8AC3E}">
        <p14:creationId xmlns:p14="http://schemas.microsoft.com/office/powerpoint/2010/main" val="2805434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368">
            <a:extLst>
              <a:ext uri="{FF2B5EF4-FFF2-40B4-BE49-F238E27FC236}">
                <a16:creationId xmlns:a16="http://schemas.microsoft.com/office/drawing/2014/main" id="{CC4F68F8-F5B8-492B-82EB-219DB70FC17A}"/>
              </a:ext>
            </a:extLst>
          </p:cNvPr>
          <p:cNvSpPr/>
          <p:nvPr/>
        </p:nvSpPr>
        <p:spPr>
          <a:xfrm>
            <a:off x="8427319" y="6218010"/>
            <a:ext cx="1922966" cy="58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7C4B415-D3D1-4446-BA70-6342B2230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51"/>
          <a:stretch/>
        </p:blipFill>
        <p:spPr>
          <a:xfrm rot="772142">
            <a:off x="843873" y="1626352"/>
            <a:ext cx="1281862" cy="1212902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DD9B05-84D4-4F57-8D68-891AE2897FE9}"/>
              </a:ext>
            </a:extLst>
          </p:cNvPr>
          <p:cNvSpPr txBox="1"/>
          <p:nvPr/>
        </p:nvSpPr>
        <p:spPr>
          <a:xfrm>
            <a:off x="978691" y="2926773"/>
            <a:ext cx="2873368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Master Protocol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F4AA91-C745-40DC-B3A8-8E1E576DB317}"/>
              </a:ext>
            </a:extLst>
          </p:cNvPr>
          <p:cNvSpPr txBox="1"/>
          <p:nvPr/>
        </p:nvSpPr>
        <p:spPr>
          <a:xfrm>
            <a:off x="1076514" y="3637190"/>
            <a:ext cx="1493218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OA or NMJ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20CE49-435E-4DB7-86A2-D62F201526AF}"/>
              </a:ext>
            </a:extLst>
          </p:cNvPr>
          <p:cNvSpPr txBox="1"/>
          <p:nvPr/>
        </p:nvSpPr>
        <p:spPr>
          <a:xfrm>
            <a:off x="2474364" y="4136027"/>
            <a:ext cx="1468786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Genetic Dx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A2F9470-D84E-4AD1-A5B7-DBF1D5E1D0B7}"/>
              </a:ext>
            </a:extLst>
          </p:cNvPr>
          <p:cNvGrpSpPr/>
          <p:nvPr/>
        </p:nvGrpSpPr>
        <p:grpSpPr>
          <a:xfrm>
            <a:off x="1335130" y="4145330"/>
            <a:ext cx="237787" cy="431252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6FF593F-8881-45E9-B1F4-FCB8140A4399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96E2033-4C86-40FE-8297-64AB188E50EA}"/>
                </a:ext>
              </a:extLst>
            </p:cNvPr>
            <p:cNvCxnSpPr>
              <a:cxnSpLocks/>
              <a:stCxn id="49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3CA5419-E5E7-4C14-85FC-4358EDD02FE8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ECABFD2-AB17-47FB-A2EA-74199D485C61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EAB9D9E-2521-470D-8F1C-9AFDEAA954AA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1109AA1-C63E-42D0-B79C-1B758FFAAFC2}"/>
              </a:ext>
            </a:extLst>
          </p:cNvPr>
          <p:cNvGrpSpPr/>
          <p:nvPr/>
        </p:nvGrpSpPr>
        <p:grpSpPr>
          <a:xfrm>
            <a:off x="1543301" y="4145330"/>
            <a:ext cx="237787" cy="431252"/>
            <a:chOff x="2771480" y="3685880"/>
            <a:chExt cx="527903" cy="1310324"/>
          </a:xfrm>
          <a:solidFill>
            <a:srgbClr val="FFC000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38F6CC5-803A-4E55-A362-EC218E24359A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45C33CA-36CE-4C55-8868-8EB6A83F00D9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563A83F-1895-434B-A9DC-0D5AC518A3DA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BF57CD5-9A4C-4848-8C22-FF5558DA8BE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5FC5D90-F220-4FFB-B23B-132DB8C57C47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2F29CE9-8FD5-492C-8AF3-3DE7496B066E}"/>
              </a:ext>
            </a:extLst>
          </p:cNvPr>
          <p:cNvGrpSpPr/>
          <p:nvPr/>
        </p:nvGrpSpPr>
        <p:grpSpPr>
          <a:xfrm>
            <a:off x="1769082" y="4140459"/>
            <a:ext cx="237787" cy="431252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DA4E59A-FCFF-4261-9616-3437C6A790B0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6749039-0995-4CF4-AB1D-F58CDD51CA1E}"/>
                </a:ext>
              </a:extLst>
            </p:cNvPr>
            <p:cNvCxnSpPr>
              <a:cxnSpLocks/>
              <a:stCxn id="61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BBFE101-BD7F-4523-982A-594BDD9DA9FA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43A30AB-04E8-489A-B7E9-C2D7CE751821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571938E-4167-45B6-8E52-4E7BB54F2AB4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D7CEC8E-1580-4195-BAB2-6A15DF1989D1}"/>
              </a:ext>
            </a:extLst>
          </p:cNvPr>
          <p:cNvGrpSpPr/>
          <p:nvPr/>
        </p:nvGrpSpPr>
        <p:grpSpPr>
          <a:xfrm>
            <a:off x="1977253" y="4140459"/>
            <a:ext cx="237787" cy="431252"/>
            <a:chOff x="2771480" y="3685880"/>
            <a:chExt cx="527903" cy="1310324"/>
          </a:xfrm>
          <a:solidFill>
            <a:srgbClr val="FFC000"/>
          </a:solidFill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D70F8BC-04A9-4E28-BE3F-4D4AF401E501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79016F4-4A5F-431D-97F0-5BB7F76BC891}"/>
                </a:ext>
              </a:extLst>
            </p:cNvPr>
            <p:cNvCxnSpPr>
              <a:cxnSpLocks/>
              <a:stCxn id="67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C820868-70BB-49EF-AEA7-A017DA1DAC10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51B985-63BB-4ED0-B751-8E16F526340C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A146A9F-A9B3-4F7B-A2E5-517062E07E97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EFFFD4D-6308-4793-935F-B23C3BBAEC14}"/>
              </a:ext>
            </a:extLst>
          </p:cNvPr>
          <p:cNvGrpSpPr/>
          <p:nvPr/>
        </p:nvGrpSpPr>
        <p:grpSpPr>
          <a:xfrm>
            <a:off x="1312194" y="4559379"/>
            <a:ext cx="237787" cy="431252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AD68095-3C91-45B0-A6B3-C96D83957373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151888A-01F2-4885-B868-C52B44E704D5}"/>
                </a:ext>
              </a:extLst>
            </p:cNvPr>
            <p:cNvCxnSpPr>
              <a:cxnSpLocks/>
              <a:stCxn id="73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474B8AC-692B-404E-B94E-892DACDF0CAC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557F89B-41E3-4B94-BF59-A21D120C9B1A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525C45B-E695-4DCC-B9BB-00EAC789FBB7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92B2E13-20D3-4C6E-84D4-E60335432A4C}"/>
              </a:ext>
            </a:extLst>
          </p:cNvPr>
          <p:cNvGrpSpPr/>
          <p:nvPr/>
        </p:nvGrpSpPr>
        <p:grpSpPr>
          <a:xfrm>
            <a:off x="1520365" y="4559379"/>
            <a:ext cx="237787" cy="431252"/>
            <a:chOff x="2771480" y="3685880"/>
            <a:chExt cx="527903" cy="1310324"/>
          </a:xfrm>
          <a:solidFill>
            <a:srgbClr val="FFC000"/>
          </a:solidFill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2EA38C9-3F28-4873-8CF1-3D629127266A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784BDB3-27B0-4CC5-8D44-F4305308C345}"/>
                </a:ext>
              </a:extLst>
            </p:cNvPr>
            <p:cNvCxnSpPr>
              <a:cxnSpLocks/>
              <a:stCxn id="79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E006A39-1D5F-4602-8A39-21CB7DAC21BE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2DFEA62-C166-4E93-A208-8A9D85032949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9AB6791-3703-4E38-B086-11FABAC38DD8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803DC9A-6B90-4FDD-8630-C9081F91FAF3}"/>
              </a:ext>
            </a:extLst>
          </p:cNvPr>
          <p:cNvGrpSpPr/>
          <p:nvPr/>
        </p:nvGrpSpPr>
        <p:grpSpPr>
          <a:xfrm>
            <a:off x="1731997" y="4554508"/>
            <a:ext cx="237787" cy="431252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E3B4166-8A55-44C8-B687-0B6B3298D7B6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C8E8737-2247-46A0-A105-AA26FF12C5C5}"/>
                </a:ext>
              </a:extLst>
            </p:cNvPr>
            <p:cNvCxnSpPr>
              <a:cxnSpLocks/>
              <a:stCxn id="85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DBDC5D5-2A8E-4575-8DAB-434576A5FD71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95C891-789F-44E8-AFE0-EB6700832D2E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81B5C47-CD03-409B-9C6A-A3CFA51EDE6C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4545D72-D337-4215-9DB0-9B0166C78A6D}"/>
              </a:ext>
            </a:extLst>
          </p:cNvPr>
          <p:cNvGrpSpPr/>
          <p:nvPr/>
        </p:nvGrpSpPr>
        <p:grpSpPr>
          <a:xfrm>
            <a:off x="1948260" y="4554508"/>
            <a:ext cx="237787" cy="431252"/>
            <a:chOff x="2771480" y="3685880"/>
            <a:chExt cx="527903" cy="1310324"/>
          </a:xfrm>
          <a:solidFill>
            <a:srgbClr val="FFC000"/>
          </a:solidFill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B96A846-16F2-4917-9C47-1D85ECF12608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E53C582-03BC-4604-B803-6FF86ED15901}"/>
                </a:ext>
              </a:extLst>
            </p:cNvPr>
            <p:cNvCxnSpPr>
              <a:cxnSpLocks/>
              <a:stCxn id="91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E97FCF6-B6D2-4230-BE3F-8BD12A59C0E3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55668B2-7450-4F4E-93A7-2B682C0CE257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815CCEA-08BC-4416-B617-F7259B23198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39896E7-584D-4224-B5B7-370975AED45C}"/>
              </a:ext>
            </a:extLst>
          </p:cNvPr>
          <p:cNvGrpSpPr/>
          <p:nvPr/>
        </p:nvGrpSpPr>
        <p:grpSpPr>
          <a:xfrm>
            <a:off x="4157402" y="3359182"/>
            <a:ext cx="237787" cy="431252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21E3099-1592-4FB7-B138-ABB6701B62A5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33D6982-E57A-47B8-89B0-6F7C5C15BBF4}"/>
                </a:ext>
              </a:extLst>
            </p:cNvPr>
            <p:cNvCxnSpPr>
              <a:cxnSpLocks/>
              <a:stCxn id="97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FFA120-7A4F-46F0-AD47-5DCA40FEF532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7CD2BCF-3C8A-45E6-BBC3-D83C782D16B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031DA25-5F0B-4ECC-9CCE-2A6F97F36340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7093AAD-EE98-4B74-932C-0E58D8CA22D0}"/>
              </a:ext>
            </a:extLst>
          </p:cNvPr>
          <p:cNvGrpSpPr/>
          <p:nvPr/>
        </p:nvGrpSpPr>
        <p:grpSpPr>
          <a:xfrm>
            <a:off x="4388509" y="3359182"/>
            <a:ext cx="237787" cy="431252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3BC801D-6BA5-45FF-A852-02FAAB8EF6A5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F3CD130-1A0D-46C5-9871-152CEE18F429}"/>
                </a:ext>
              </a:extLst>
            </p:cNvPr>
            <p:cNvCxnSpPr>
              <a:cxnSpLocks/>
              <a:stCxn id="103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A9102B1-BE3A-4389-B64F-2E6571379395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851B843-C8F6-4252-94F0-24FFBE42B443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CE412B-9E0B-4CA8-B1B3-DEA15D7648BC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7F10AB4-DB9A-46A6-BBA6-BFE300FF1687}"/>
              </a:ext>
            </a:extLst>
          </p:cNvPr>
          <p:cNvGrpSpPr/>
          <p:nvPr/>
        </p:nvGrpSpPr>
        <p:grpSpPr>
          <a:xfrm>
            <a:off x="4637540" y="3365425"/>
            <a:ext cx="237787" cy="431252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1D97294-DFF2-40BC-8F0F-32FD1927BD63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C181027-26E5-477E-93CD-BD06E11CBDDC}"/>
                </a:ext>
              </a:extLst>
            </p:cNvPr>
            <p:cNvCxnSpPr>
              <a:cxnSpLocks/>
              <a:stCxn id="109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DF966FC-C14C-4051-B12E-9D2DEE28F11F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ED11467-343F-4B4B-A3C1-789CFEA0CB0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D111D7C-6208-4992-858D-443CEE60E6CF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07EF093-0B3A-48BF-BC08-8A0EC36A3DF6}"/>
              </a:ext>
            </a:extLst>
          </p:cNvPr>
          <p:cNvGrpSpPr/>
          <p:nvPr/>
        </p:nvGrpSpPr>
        <p:grpSpPr>
          <a:xfrm>
            <a:off x="4859906" y="3365425"/>
            <a:ext cx="237787" cy="431252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6375467-30DE-4D00-8FA7-03F2C9F8D37F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322A0EA-44ED-4159-B5C9-837E75429B73}"/>
                </a:ext>
              </a:extLst>
            </p:cNvPr>
            <p:cNvCxnSpPr>
              <a:cxnSpLocks/>
              <a:stCxn id="115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F3D0097-6FB2-48CF-9F58-84EA3154CA8F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29337C8-0F41-4F22-9489-42367E93979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9AE648C-10CD-4446-B855-88B961ECBB4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2FCB023-9805-4C28-B934-80FADF8A4B97}"/>
              </a:ext>
            </a:extLst>
          </p:cNvPr>
          <p:cNvGrpSpPr/>
          <p:nvPr/>
        </p:nvGrpSpPr>
        <p:grpSpPr>
          <a:xfrm>
            <a:off x="4228987" y="4505070"/>
            <a:ext cx="237787" cy="431252"/>
            <a:chOff x="2771480" y="3685880"/>
            <a:chExt cx="527903" cy="1310324"/>
          </a:xfrm>
          <a:solidFill>
            <a:srgbClr val="FFC000"/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419AF39-3914-4CE1-8EAA-EA6C509C8CFB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AF51629-379F-47FA-A753-8943FE6EE0D2}"/>
                </a:ext>
              </a:extLst>
            </p:cNvPr>
            <p:cNvCxnSpPr>
              <a:cxnSpLocks/>
              <a:stCxn id="121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8CF74BD-6CDF-414F-A074-37B4C6D63D3E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9C0B4E4-C9BB-4997-B436-FFD69777D7C2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D67D7C0-3439-4A96-8083-3E9ECC868F76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B112FE4-54F1-431B-8D69-5DB46FD47C09}"/>
              </a:ext>
            </a:extLst>
          </p:cNvPr>
          <p:cNvGrpSpPr/>
          <p:nvPr/>
        </p:nvGrpSpPr>
        <p:grpSpPr>
          <a:xfrm>
            <a:off x="4457690" y="4495992"/>
            <a:ext cx="237787" cy="431252"/>
            <a:chOff x="2771480" y="3685880"/>
            <a:chExt cx="527903" cy="1310324"/>
          </a:xfrm>
          <a:solidFill>
            <a:srgbClr val="FFC000"/>
          </a:solidFill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64909E7-C60A-45B0-BFCF-EDB2DA15276A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A2F3039-09CA-4A45-BF4B-BE0EFDD8A8FB}"/>
                </a:ext>
              </a:extLst>
            </p:cNvPr>
            <p:cNvCxnSpPr>
              <a:cxnSpLocks/>
              <a:stCxn id="127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ADC71AA-EB38-4ACF-8FF2-79EBEC4DAA4F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373EA38-EE34-48A1-94CC-DB451306BC42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E6DB826-0745-47A0-83A3-359E433DCC56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311F21F-3461-4AFA-A8B9-01A64416C461}"/>
              </a:ext>
            </a:extLst>
          </p:cNvPr>
          <p:cNvGrpSpPr/>
          <p:nvPr/>
        </p:nvGrpSpPr>
        <p:grpSpPr>
          <a:xfrm>
            <a:off x="4657082" y="4513352"/>
            <a:ext cx="237787" cy="431252"/>
            <a:chOff x="2771480" y="3685880"/>
            <a:chExt cx="527903" cy="1310324"/>
          </a:xfrm>
          <a:solidFill>
            <a:srgbClr val="FFC000"/>
          </a:solidFill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38B2022F-D2BB-4E43-A31E-E21DC3EF8E9C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E627353-4AB6-4BDC-832F-1175F835EF51}"/>
                </a:ext>
              </a:extLst>
            </p:cNvPr>
            <p:cNvCxnSpPr>
              <a:cxnSpLocks/>
              <a:stCxn id="133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FD6024E-4F39-4E9A-908E-7D301F958FAC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D112B87-8FB9-42F8-92BA-0EE8927D4FCA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EB5B7CB-2796-4E1C-BC15-12009108A14C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306FF43-8669-4BAF-B717-C58D669657EC}"/>
              </a:ext>
            </a:extLst>
          </p:cNvPr>
          <p:cNvGrpSpPr/>
          <p:nvPr/>
        </p:nvGrpSpPr>
        <p:grpSpPr>
          <a:xfrm>
            <a:off x="4893877" y="4504274"/>
            <a:ext cx="237787" cy="431252"/>
            <a:chOff x="2771480" y="3685880"/>
            <a:chExt cx="527903" cy="1310324"/>
          </a:xfrm>
          <a:solidFill>
            <a:srgbClr val="FFC000"/>
          </a:solidFill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2440E35-BEF1-4B08-B5F3-09AB8642F544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5B458F60-FE8F-4BC6-A645-06FEFB20949F}"/>
                </a:ext>
              </a:extLst>
            </p:cNvPr>
            <p:cNvCxnSpPr>
              <a:cxnSpLocks/>
              <a:stCxn id="139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B8464C2-3001-4AF3-B662-663B4156567F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B2DFC6C7-2FEB-455E-94B4-FB94146B1951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90BE75B-F34C-4C63-9753-CA843EF4705C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DCDF855F-C820-4136-96B0-E9324229A8A6}"/>
              </a:ext>
            </a:extLst>
          </p:cNvPr>
          <p:cNvSpPr txBox="1"/>
          <p:nvPr/>
        </p:nvSpPr>
        <p:spPr>
          <a:xfrm>
            <a:off x="4108909" y="3894482"/>
            <a:ext cx="1239177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Patients 1A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A765048-1506-4A68-B2EC-37D21BFF2C4A}"/>
              </a:ext>
            </a:extLst>
          </p:cNvPr>
          <p:cNvSpPr txBox="1"/>
          <p:nvPr/>
        </p:nvSpPr>
        <p:spPr>
          <a:xfrm>
            <a:off x="6571707" y="3630340"/>
            <a:ext cx="1151021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 Tx 1A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3A443D3-39A6-4C56-8058-736409F96496}"/>
              </a:ext>
            </a:extLst>
          </p:cNvPr>
          <p:cNvSpPr txBox="1"/>
          <p:nvPr/>
        </p:nvSpPr>
        <p:spPr>
          <a:xfrm>
            <a:off x="4047410" y="5035565"/>
            <a:ext cx="1296133" cy="30777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Patients 1B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44ECDB1-113D-4C92-9B2D-3FA8525F692B}"/>
              </a:ext>
            </a:extLst>
          </p:cNvPr>
          <p:cNvSpPr txBox="1"/>
          <p:nvPr/>
        </p:nvSpPr>
        <p:spPr>
          <a:xfrm>
            <a:off x="6624361" y="4633116"/>
            <a:ext cx="1151021" cy="30777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 Tx 1B</a:t>
            </a: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3321F14D-2752-42D0-8AC2-264922576F98}"/>
              </a:ext>
            </a:extLst>
          </p:cNvPr>
          <p:cNvCxnSpPr>
            <a:cxnSpLocks/>
          </p:cNvCxnSpPr>
          <p:nvPr/>
        </p:nvCxnSpPr>
        <p:spPr>
          <a:xfrm>
            <a:off x="2569732" y="4609020"/>
            <a:ext cx="1373418" cy="75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9017148C-DE47-407D-A246-E65BB30C527E}"/>
              </a:ext>
            </a:extLst>
          </p:cNvPr>
          <p:cNvCxnSpPr>
            <a:cxnSpLocks/>
          </p:cNvCxnSpPr>
          <p:nvPr/>
        </p:nvCxnSpPr>
        <p:spPr>
          <a:xfrm>
            <a:off x="5521234" y="3873232"/>
            <a:ext cx="8580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0E8E72A6-E1DC-4769-9AC2-66226A02169D}"/>
              </a:ext>
            </a:extLst>
          </p:cNvPr>
          <p:cNvCxnSpPr>
            <a:cxnSpLocks/>
          </p:cNvCxnSpPr>
          <p:nvPr/>
        </p:nvCxnSpPr>
        <p:spPr>
          <a:xfrm>
            <a:off x="5565880" y="4757312"/>
            <a:ext cx="813371" cy="82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7">
            <a:extLst>
              <a:ext uri="{FF2B5EF4-FFF2-40B4-BE49-F238E27FC236}">
                <a16:creationId xmlns:a16="http://schemas.microsoft.com/office/drawing/2014/main" id="{B9527CED-6344-427F-8D2C-E6920EE0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6" y="182902"/>
            <a:ext cx="7886700" cy="1131889"/>
          </a:xfrm>
        </p:spPr>
        <p:txBody>
          <a:bodyPr/>
          <a:lstStyle/>
          <a:p>
            <a:r>
              <a:rPr lang="en-US" dirty="0"/>
              <a:t>“Umbrella” Trial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87F5FC-6371-4F2C-80BA-86EEEBAC498B}"/>
              </a:ext>
            </a:extLst>
          </p:cNvPr>
          <p:cNvSpPr txBox="1"/>
          <p:nvPr/>
        </p:nvSpPr>
        <p:spPr>
          <a:xfrm>
            <a:off x="2586042" y="1687971"/>
            <a:ext cx="7040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More than 1 different treatment arm within one trial.  People are assigned to an arm based on the specific genetic mutation of the underlying disease*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026F1-B955-4CFA-9DE3-B4D687125BCB}"/>
              </a:ext>
            </a:extLst>
          </p:cNvPr>
          <p:cNvSpPr txBox="1"/>
          <p:nvPr/>
        </p:nvSpPr>
        <p:spPr>
          <a:xfrm>
            <a:off x="99753" y="5650304"/>
            <a:ext cx="11024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*American Society of Clinical Oncology (ASCO):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https://www.asco.org/research-progress/clinical-trials/clinical-trial-resources/clinical-trial-design-and-methodology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1362C1C2-1697-44E0-A33B-D810DF01255A}"/>
              </a:ext>
            </a:extLst>
          </p:cNvPr>
          <p:cNvSpPr/>
          <p:nvPr/>
        </p:nvSpPr>
        <p:spPr>
          <a:xfrm>
            <a:off x="7880465" y="2818015"/>
            <a:ext cx="962866" cy="2730894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9ADFB3-9382-4B41-B6B2-34948094016A}"/>
              </a:ext>
            </a:extLst>
          </p:cNvPr>
          <p:cNvSpPr txBox="1"/>
          <p:nvPr/>
        </p:nvSpPr>
        <p:spPr>
          <a:xfrm>
            <a:off x="9119241" y="3483152"/>
            <a:ext cx="3072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Common protocol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Common outcome measures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Same sites/investigators</a:t>
            </a:r>
          </a:p>
        </p:txBody>
      </p:sp>
    </p:spTree>
    <p:extLst>
      <p:ext uri="{BB962C8B-B14F-4D97-AF65-F5344CB8AC3E}">
        <p14:creationId xmlns:p14="http://schemas.microsoft.com/office/powerpoint/2010/main" val="413171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Center for Advancing Translational Sciences (NCATS) at National Institutes of Health (NIH)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7" y="1825625"/>
            <a:ext cx="8122814" cy="4157164"/>
          </a:xfrm>
        </p:spPr>
        <p:txBody>
          <a:bodyPr>
            <a:normAutofit/>
          </a:bodyPr>
          <a:lstStyle/>
          <a:p>
            <a:r>
              <a:rPr lang="en-US" dirty="0"/>
              <a:t>NIH = US’s medical research agency</a:t>
            </a:r>
          </a:p>
          <a:p>
            <a:pPr lvl="1"/>
            <a:r>
              <a:rPr lang="en-US" dirty="0"/>
              <a:t>~$42B in medical research in 2020</a:t>
            </a:r>
          </a:p>
          <a:p>
            <a:pPr lvl="1"/>
            <a:r>
              <a:rPr lang="en-US" dirty="0"/>
              <a:t>~$5-6B toward rare diseases</a:t>
            </a:r>
          </a:p>
          <a:p>
            <a:r>
              <a:rPr lang="en-US" dirty="0"/>
              <a:t>NCATS</a:t>
            </a:r>
          </a:p>
          <a:p>
            <a:pPr lvl="1"/>
            <a:r>
              <a:rPr lang="en-US" dirty="0"/>
              <a:t>1 of 27 NIH Institutes/Centers (ICs) </a:t>
            </a:r>
          </a:p>
          <a:p>
            <a:pPr lvl="1"/>
            <a:r>
              <a:rPr lang="en-US" dirty="0"/>
              <a:t>Established in 2012</a:t>
            </a:r>
          </a:p>
          <a:p>
            <a:pPr lvl="1"/>
            <a:r>
              <a:rPr lang="en-US" dirty="0"/>
              <a:t>Only NIH Center focused on translational sciences</a:t>
            </a:r>
          </a:p>
          <a:p>
            <a:pPr lvl="1"/>
            <a:r>
              <a:rPr lang="en-US" dirty="0"/>
              <a:t>Translation = process of turning observations (e.g., lab, clinic) into interventions that improve health</a:t>
            </a:r>
          </a:p>
          <a:p>
            <a:r>
              <a:rPr lang="en-US" dirty="0"/>
              <a:t>Office of Rare Diseases Research (ORDR) NCATS</a:t>
            </a:r>
          </a:p>
          <a:p>
            <a:pPr lvl="1"/>
            <a:r>
              <a:rPr lang="en-US" dirty="0"/>
              <a:t>Mission: Advancing rare diseases research to benefit patients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8B0FD-3B78-4B47-8D93-BB0AEC44A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976" y="1825625"/>
            <a:ext cx="3510180" cy="244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41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PaVe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-GT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528"/>
              </a:spcBef>
              <a:buNone/>
            </a:pPr>
            <a:r>
              <a:rPr lang="en-US" sz="2400" b="1" dirty="0">
                <a:solidFill>
                  <a:srgbClr val="642F6C"/>
                </a:solidFill>
              </a:rPr>
              <a:t>Pilot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ea typeface="Calibri"/>
                <a:cs typeface="Trebuchet MS"/>
              </a:rPr>
              <a:t>Public platform vector gene therapy trial: </a:t>
            </a:r>
            <a:r>
              <a:rPr lang="en-US" sz="2200" dirty="0">
                <a:solidFill>
                  <a:srgbClr val="000000"/>
                </a:solidFill>
                <a:hlinkClick r:id="rId3"/>
              </a:rPr>
              <a:t>https://pave-gt.ncats.nih.gov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endParaRPr lang="en-US" sz="2200" dirty="0">
              <a:solidFill>
                <a:srgbClr val="000000"/>
              </a:solidFill>
              <a:ea typeface="Calibri"/>
              <a:cs typeface="Trebuchet MS"/>
            </a:endParaRP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4 diseases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  <a:ea typeface="Calibri"/>
                <a:cs typeface="Trebuchet MS"/>
              </a:rPr>
              <a:t>Same viral vector 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  <a:ea typeface="Calibri"/>
                <a:cs typeface="Trebuchet MS"/>
              </a:rPr>
              <a:t>Same route of administration: IV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  <a:ea typeface="Calibri"/>
                <a:cs typeface="Trebuchet MS"/>
              </a:rPr>
              <a:t>Same production and purification methods (‘the process is the product”) 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Different therapeutic gene therapy</a:t>
            </a:r>
          </a:p>
          <a:p>
            <a:r>
              <a:rPr lang="en-US" sz="2200" b="1" i="1" dirty="0">
                <a:solidFill>
                  <a:srgbClr val="000000"/>
                </a:solidFill>
                <a:latin typeface="+mn-lt"/>
              </a:rPr>
              <a:t>Make all data, including communications with FDA, publicly available</a:t>
            </a:r>
          </a:p>
          <a:p>
            <a:pPr marL="0" indent="0">
              <a:spcBef>
                <a:spcPts val="528"/>
              </a:spcBef>
              <a:buNone/>
            </a:pPr>
            <a:endParaRPr lang="en-US" sz="2000" b="1" dirty="0">
              <a:solidFill>
                <a:srgbClr val="642F6C"/>
              </a:solidFill>
            </a:endParaRPr>
          </a:p>
          <a:p>
            <a:pPr marL="0" indent="0">
              <a:spcBef>
                <a:spcPts val="528"/>
              </a:spcBef>
              <a:buNone/>
            </a:pPr>
            <a:r>
              <a:rPr lang="en-US" sz="2400" b="1" dirty="0">
                <a:solidFill>
                  <a:srgbClr val="642F6C"/>
                </a:solidFill>
              </a:rPr>
              <a:t>Status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Early stage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0CB68-4B7C-4776-A18D-ACFEEA54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009" y="4693726"/>
            <a:ext cx="5495925" cy="156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5382D-F7B7-4A7C-A58D-754373131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4550851"/>
            <a:ext cx="1409700" cy="1847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5A484D-E939-409A-B17E-412ECA668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8341" y="235131"/>
            <a:ext cx="24955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96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87" y="948789"/>
            <a:ext cx="9929935" cy="351147"/>
          </a:xfrm>
        </p:spPr>
        <p:txBody>
          <a:bodyPr>
            <a:noAutofit/>
          </a:bodyPr>
          <a:lstStyle/>
          <a:p>
            <a:r>
              <a:rPr lang="en-US" sz="2800" dirty="0"/>
              <a:t>Rare Diseases Clinical Research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408" y="1444103"/>
            <a:ext cx="9740919" cy="44651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Network of “Centers of Excellence” grouped around rare disease (RD) therapeutic areas</a:t>
            </a:r>
          </a:p>
          <a:p>
            <a:r>
              <a:rPr lang="en-US" dirty="0"/>
              <a:t>RDCRN’s purpose</a:t>
            </a:r>
          </a:p>
          <a:p>
            <a:pPr lvl="1"/>
            <a:r>
              <a:rPr lang="en-US" dirty="0"/>
              <a:t>Facilitate RD research through the establishment or continuation of RD clinical research consortia</a:t>
            </a:r>
          </a:p>
          <a:p>
            <a:pPr lvl="1"/>
            <a:r>
              <a:rPr lang="en-US" u="sng" dirty="0"/>
              <a:t>&gt;</a:t>
            </a:r>
            <a:r>
              <a:rPr lang="en-US" dirty="0"/>
              <a:t>3 diseases or conditions with a consortium</a:t>
            </a:r>
          </a:p>
          <a:p>
            <a:pPr lvl="1"/>
            <a:r>
              <a:rPr lang="en-US" dirty="0"/>
              <a:t>Patients, researchers, clinicians work together</a:t>
            </a:r>
          </a:p>
          <a:p>
            <a:r>
              <a:rPr lang="en-US" dirty="0"/>
              <a:t>Established in 2002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awardee cohort = RDCRN4 (2019-2023)</a:t>
            </a:r>
          </a:p>
          <a:p>
            <a:r>
              <a:rPr lang="en-US" dirty="0"/>
              <a:t>Priorities</a:t>
            </a:r>
          </a:p>
          <a:p>
            <a:pPr lvl="1"/>
            <a:r>
              <a:rPr lang="en-US" dirty="0"/>
              <a:t>Clinical Trial Readiness</a:t>
            </a:r>
          </a:p>
          <a:p>
            <a:pPr lvl="1"/>
            <a:r>
              <a:rPr lang="en-US" dirty="0"/>
              <a:t>Data sharing/standards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 descr="/var/folders/z_/kpfxjtcn08v1y4w0p3t2n_0xx__svp/T/com.microsoft.Word/Content.MSO/2793BF24.tmp">
            <a:extLst>
              <a:ext uri="{FF2B5EF4-FFF2-40B4-BE49-F238E27FC236}">
                <a16:creationId xmlns:a16="http://schemas.microsoft.com/office/drawing/2014/main" id="{4E54F833-925B-41D0-840B-5BD1EC1555F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192" y="583382"/>
            <a:ext cx="2999738" cy="709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262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C40A35-91BD-4DC6-A717-5CB77E973E03}"/>
              </a:ext>
            </a:extLst>
          </p:cNvPr>
          <p:cNvSpPr/>
          <p:nvPr/>
        </p:nvSpPr>
        <p:spPr>
          <a:xfrm>
            <a:off x="9566031" y="6057900"/>
            <a:ext cx="2329961" cy="729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76A5B-6453-490F-9689-D94A47B53B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1924" y="280988"/>
            <a:ext cx="9833675" cy="547687"/>
          </a:xfrm>
        </p:spPr>
        <p:txBody>
          <a:bodyPr/>
          <a:lstStyle/>
          <a:p>
            <a:r>
              <a:rPr lang="en-US" dirty="0">
                <a:solidFill>
                  <a:srgbClr val="006699"/>
                </a:solidFill>
              </a:rPr>
              <a:t>RDCRN4: Collaboration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F4610-1441-4426-8EA7-16742CCFCAB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8157" t="17486" r="7983" b="4125"/>
          <a:stretch/>
        </p:blipFill>
        <p:spPr>
          <a:xfrm>
            <a:off x="419994" y="984522"/>
            <a:ext cx="10842214" cy="570240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C13AC-DCE6-41DB-9896-2CD77D614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168" y="151517"/>
            <a:ext cx="2565421" cy="6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17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50038-8546-423C-A301-1BD4D67FD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58"/>
          <a:stretch/>
        </p:blipFill>
        <p:spPr>
          <a:xfrm>
            <a:off x="3797461" y="-1"/>
            <a:ext cx="8394539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3739D-3B13-4D48-AB8B-0896A15D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7" y="444462"/>
            <a:ext cx="8175980" cy="1202436"/>
          </a:xfrm>
        </p:spPr>
        <p:txBody>
          <a:bodyPr anchor="ctr">
            <a:normAutofit/>
          </a:bodyPr>
          <a:lstStyle/>
          <a:p>
            <a:r>
              <a:rPr lang="en-US" sz="2800" dirty="0"/>
              <a:t>What Can We Do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105FE-EC32-4501-A04A-D3FAC265F9A9}"/>
              </a:ext>
            </a:extLst>
          </p:cNvPr>
          <p:cNvSpPr/>
          <p:nvPr/>
        </p:nvSpPr>
        <p:spPr>
          <a:xfrm>
            <a:off x="-32245" y="1358283"/>
            <a:ext cx="160261" cy="781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A9C695-357E-453F-9006-482497761B3C}"/>
              </a:ext>
            </a:extLst>
          </p:cNvPr>
          <p:cNvSpPr/>
          <p:nvPr/>
        </p:nvSpPr>
        <p:spPr>
          <a:xfrm>
            <a:off x="11407806" y="-1"/>
            <a:ext cx="319596" cy="230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31C97A-C26E-4803-B22F-2F3B993B9121}"/>
              </a:ext>
            </a:extLst>
          </p:cNvPr>
          <p:cNvSpPr/>
          <p:nvPr/>
        </p:nvSpPr>
        <p:spPr>
          <a:xfrm>
            <a:off x="11872404" y="0"/>
            <a:ext cx="319596" cy="230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5074C-0843-4444-BE16-6D373DF8385E}"/>
              </a:ext>
            </a:extLst>
          </p:cNvPr>
          <p:cNvSpPr txBox="1"/>
          <p:nvPr/>
        </p:nvSpPr>
        <p:spPr>
          <a:xfrm>
            <a:off x="243830" y="1252286"/>
            <a:ext cx="384877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Many diseases at a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Fewer diseases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patients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9E4C2-8991-4652-B5BD-AE5CE61751EC}"/>
              </a:ext>
            </a:extLst>
          </p:cNvPr>
          <p:cNvSpPr txBox="1"/>
          <p:nvPr/>
        </p:nvSpPr>
        <p:spPr>
          <a:xfrm>
            <a:off x="195205" y="1260359"/>
            <a:ext cx="384877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Many diseases at a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Fewer diseases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patients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67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203-1901-4CBE-9521-9D2B1C60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Molecular Etiologies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5FC47-B545-4BD6-A593-A269A229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Traditionally, diseases identified and treated based on clinical manifestations (phenotype)</a:t>
            </a:r>
          </a:p>
          <a:p>
            <a:r>
              <a:rPr lang="en-US" dirty="0"/>
              <a:t>Thousands of rare genetic diseases, </a:t>
            </a:r>
            <a:r>
              <a:rPr lang="en-US" u="sng" dirty="0"/>
              <a:t>BUT</a:t>
            </a:r>
            <a:r>
              <a:rPr lang="en-US" dirty="0"/>
              <a:t> far fewer underlying genetic etiologies, such as:</a:t>
            </a:r>
          </a:p>
          <a:p>
            <a:pPr lvl="1"/>
            <a:r>
              <a:rPr lang="en-US" sz="2400" dirty="0"/>
              <a:t>Premature stop codon (nonsense mutation)</a:t>
            </a:r>
          </a:p>
          <a:p>
            <a:pPr lvl="1"/>
            <a:r>
              <a:rPr lang="en-US" sz="2400" dirty="0"/>
              <a:t>Abnormal protein folding (missense)</a:t>
            </a:r>
          </a:p>
          <a:p>
            <a:pPr lvl="1"/>
            <a:r>
              <a:rPr lang="en-US" sz="2400" dirty="0"/>
              <a:t>Splice site mutations</a:t>
            </a:r>
          </a:p>
          <a:p>
            <a:pPr lvl="1"/>
            <a:r>
              <a:rPr lang="en-US" sz="2400" dirty="0"/>
              <a:t>Dominant/gain of function</a:t>
            </a:r>
          </a:p>
          <a:p>
            <a:r>
              <a:rPr lang="en-US" dirty="0"/>
              <a:t>Can we group diseases in non-traditional ways to create larger patient pools and gain efficiencies in development?</a:t>
            </a:r>
          </a:p>
        </p:txBody>
      </p:sp>
    </p:spTree>
    <p:extLst>
      <p:ext uri="{BB962C8B-B14F-4D97-AF65-F5344CB8AC3E}">
        <p14:creationId xmlns:p14="http://schemas.microsoft.com/office/powerpoint/2010/main" val="1143748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318">
            <a:extLst>
              <a:ext uri="{FF2B5EF4-FFF2-40B4-BE49-F238E27FC236}">
                <a16:creationId xmlns:a16="http://schemas.microsoft.com/office/drawing/2014/main" id="{891A209C-CD09-4B46-8B3D-B37404882CE3}"/>
              </a:ext>
            </a:extLst>
          </p:cNvPr>
          <p:cNvSpPr/>
          <p:nvPr/>
        </p:nvSpPr>
        <p:spPr>
          <a:xfrm>
            <a:off x="8237221" y="6181536"/>
            <a:ext cx="3710939" cy="571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1A0621-E8B1-4840-AFD9-E9B96A0ED1EF}"/>
              </a:ext>
            </a:extLst>
          </p:cNvPr>
          <p:cNvGrpSpPr/>
          <p:nvPr/>
        </p:nvGrpSpPr>
        <p:grpSpPr>
          <a:xfrm>
            <a:off x="526743" y="4704316"/>
            <a:ext cx="293302" cy="588936"/>
            <a:chOff x="2771480" y="3685880"/>
            <a:chExt cx="527903" cy="131032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4236161-E594-4DA2-8E33-F857A9B1F396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E40E33-D8AA-44BD-89A6-236D91FA9047}"/>
                </a:ext>
              </a:extLst>
            </p:cNvPr>
            <p:cNvCxnSpPr>
              <a:cxnSpLocks/>
              <a:stCxn id="11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D68564-7D1D-4C3D-905C-9AEC23A4BDA6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5B56F2-10C1-49CA-B1AB-93E1237C0949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6EC35-CB1C-4A20-9B3E-33B90C5C2ACC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4EDADC-ADE6-475F-9F93-DBCB59983DE9}"/>
              </a:ext>
            </a:extLst>
          </p:cNvPr>
          <p:cNvGrpSpPr/>
          <p:nvPr/>
        </p:nvGrpSpPr>
        <p:grpSpPr>
          <a:xfrm>
            <a:off x="734541" y="5163846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0E7A8E2-46E1-44A3-917F-34567CEE7D48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7178C01-E2C6-45AC-BA91-AB9C0F18D864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EB99F3C-D612-4A4E-9D3F-38CDC2F81B35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EA7791-377A-4F77-8B6F-A30E3ABAEC65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B55F01-23B3-4387-8E70-8D2030EEC40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2822EA-6D94-4816-A924-6A5CFD23183E}"/>
              </a:ext>
            </a:extLst>
          </p:cNvPr>
          <p:cNvGrpSpPr/>
          <p:nvPr/>
        </p:nvGrpSpPr>
        <p:grpSpPr>
          <a:xfrm>
            <a:off x="1454774" y="4461085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8670097-234B-46F3-9357-5EF15E78ED95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B7923C-533F-4D0C-8524-0DEB4697FA13}"/>
                </a:ext>
              </a:extLst>
            </p:cNvPr>
            <p:cNvCxnSpPr>
              <a:cxnSpLocks/>
              <a:stCxn id="23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D6B4E7-5E95-458E-B5B6-8F706C24EB87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1ACBD3-91F8-4FA2-8EE9-EE89EBD0C905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2E90E61-AFBB-4649-96CE-181944E8D5B7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B2B464-41B9-4325-9F0C-BDE4B7C90E50}"/>
              </a:ext>
            </a:extLst>
          </p:cNvPr>
          <p:cNvGrpSpPr/>
          <p:nvPr/>
        </p:nvGrpSpPr>
        <p:grpSpPr>
          <a:xfrm>
            <a:off x="1215299" y="4343941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88B8A13-2760-411F-BD99-D56A687E4B28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EFD8F63-DE74-4D78-B5B0-61719309CC30}"/>
                </a:ext>
              </a:extLst>
            </p:cNvPr>
            <p:cNvCxnSpPr>
              <a:cxnSpLocks/>
              <a:stCxn id="29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E5A9A66-08D1-4816-A6EC-DD64B71F8B83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97E7801-17B4-4857-AEC5-B4466AB5CC4A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5EB5CB5-C5FA-423F-8C8E-BE38C0AC1ECF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6B7394-51E2-4012-90B2-FEA7928D8FF4}"/>
              </a:ext>
            </a:extLst>
          </p:cNvPr>
          <p:cNvGrpSpPr/>
          <p:nvPr/>
        </p:nvGrpSpPr>
        <p:grpSpPr>
          <a:xfrm>
            <a:off x="2504663" y="4519275"/>
            <a:ext cx="293302" cy="588936"/>
            <a:chOff x="2771480" y="3685880"/>
            <a:chExt cx="527903" cy="13103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C02CD7-A177-4BB5-8549-015BDABAB3ED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2643226-927F-43E4-A0C6-60C94A72ACC5}"/>
                </a:ext>
              </a:extLst>
            </p:cNvPr>
            <p:cNvCxnSpPr>
              <a:cxnSpLocks/>
              <a:stCxn id="35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C38212-9ACA-4858-B22B-DEA961E91986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5E5329D-D51F-44EF-B284-4661535D5A22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123EEAB-25A5-4524-B2CA-D68A5AA82754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AB33AB1-3BF0-4E33-B754-CABBA2A870E8}"/>
              </a:ext>
            </a:extLst>
          </p:cNvPr>
          <p:cNvGrpSpPr/>
          <p:nvPr/>
        </p:nvGrpSpPr>
        <p:grpSpPr>
          <a:xfrm>
            <a:off x="1005285" y="3687782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79224CB-6D89-4432-B0FF-42A24A0DD1C4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FAB1BEC-4A0E-4BC6-8D4F-FAE5F67B265C}"/>
                </a:ext>
              </a:extLst>
            </p:cNvPr>
            <p:cNvCxnSpPr>
              <a:cxnSpLocks/>
              <a:stCxn id="47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6DC015C-C6C1-4D6A-9606-6401D5E98F05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9006FC4-6DEF-4C7A-9D13-B2B6CB0992A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79B8DDB-088C-43C0-8F67-6D70888DE267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64FBA5-5F7D-456C-9766-B0FE310E1A37}"/>
              </a:ext>
            </a:extLst>
          </p:cNvPr>
          <p:cNvGrpSpPr/>
          <p:nvPr/>
        </p:nvGrpSpPr>
        <p:grpSpPr>
          <a:xfrm>
            <a:off x="1893940" y="4635928"/>
            <a:ext cx="293302" cy="588936"/>
            <a:chOff x="2771480" y="3685880"/>
            <a:chExt cx="527903" cy="131032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EA02128-EA68-4712-AF2F-87E775A50A32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1344240-1991-4B41-8024-C372775C38FF}"/>
                </a:ext>
              </a:extLst>
            </p:cNvPr>
            <p:cNvCxnSpPr>
              <a:cxnSpLocks/>
              <a:stCxn id="53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A10048E-41B9-42C5-B2BC-75B5251CF073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1831B29-FED2-4195-8D8D-42D5FF321AC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A63CE8F-18F3-43F0-89E0-7F718AA7E8B8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9DBAAFE-0C35-47E3-9DE4-F434BE35C734}"/>
              </a:ext>
            </a:extLst>
          </p:cNvPr>
          <p:cNvGrpSpPr/>
          <p:nvPr/>
        </p:nvGrpSpPr>
        <p:grpSpPr>
          <a:xfrm>
            <a:off x="1000143" y="4650901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BF32CB-272F-4FC2-9714-B47615B5D885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6C9F3FD-C753-4FC1-B2DA-110129A15D00}"/>
                </a:ext>
              </a:extLst>
            </p:cNvPr>
            <p:cNvCxnSpPr>
              <a:cxnSpLocks/>
              <a:stCxn id="59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D75073-1023-459E-9B8D-DC438BC8B741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969831F-E6B4-41F6-93A2-F524EE8ABE6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21AA809-7C10-4E19-9108-6394DC2B74F2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92A9508-2AE9-4B77-8AC0-8D41DE1788B5}"/>
              </a:ext>
            </a:extLst>
          </p:cNvPr>
          <p:cNvGrpSpPr/>
          <p:nvPr/>
        </p:nvGrpSpPr>
        <p:grpSpPr>
          <a:xfrm>
            <a:off x="1680508" y="3446959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1103FDE-D6DB-459B-8C7C-C457A5148DD3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35B6B5-05BA-47DE-A31D-E8CC3977E7D1}"/>
                </a:ext>
              </a:extLst>
            </p:cNvPr>
            <p:cNvCxnSpPr>
              <a:cxnSpLocks/>
              <a:stCxn id="71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85DA673-0F1C-4CA3-8D0B-59980254D160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29DE31A-795D-4340-8AAB-AEBE6CFB7DD3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9BBEB1D-3712-42A1-81C6-8FC22BD1643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F8B7FB7-47C6-41FD-9D3C-1EA6B4E17990}"/>
              </a:ext>
            </a:extLst>
          </p:cNvPr>
          <p:cNvGrpSpPr/>
          <p:nvPr/>
        </p:nvGrpSpPr>
        <p:grpSpPr>
          <a:xfrm>
            <a:off x="1997851" y="3885558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CC012E6-F2BE-4042-A43C-FD6B79B9C787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5EB9163-83C4-465D-AE81-79CCBB391379}"/>
                </a:ext>
              </a:extLst>
            </p:cNvPr>
            <p:cNvCxnSpPr>
              <a:cxnSpLocks/>
              <a:stCxn id="77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B1BDFCC-EC9D-4CAF-A93D-32B521D8BF4B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D90DA92-6BE3-432F-837E-D8843A283D7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E73A197-13E5-4F14-82D9-2E3748DCBF41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3F93630-61E5-4D3A-AECC-4F960E06D05B}"/>
              </a:ext>
            </a:extLst>
          </p:cNvPr>
          <p:cNvGrpSpPr/>
          <p:nvPr/>
        </p:nvGrpSpPr>
        <p:grpSpPr>
          <a:xfrm>
            <a:off x="2158437" y="4959264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D0698D1-81AA-4CDC-A056-2A132FBA7417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CC9A17-572F-4052-9A72-5D5D43E305F6}"/>
                </a:ext>
              </a:extLst>
            </p:cNvPr>
            <p:cNvCxnSpPr>
              <a:cxnSpLocks/>
              <a:stCxn id="83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B7F5CA2-BB65-49E6-83D4-7EB7CCFC8DF2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863CA15-58A2-411B-99B7-CEBC4F7D2084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191EBA1-C956-4639-90B9-2F015136122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4A55A1E-C76A-4E11-8EB7-7EE5B0D38984}"/>
              </a:ext>
            </a:extLst>
          </p:cNvPr>
          <p:cNvGrpSpPr/>
          <p:nvPr/>
        </p:nvGrpSpPr>
        <p:grpSpPr>
          <a:xfrm>
            <a:off x="1272815" y="5140523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2467094-C15D-445F-9926-F9091F889629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E126A47-DDD1-43DE-9B4A-3F2F4615B41E}"/>
                </a:ext>
              </a:extLst>
            </p:cNvPr>
            <p:cNvCxnSpPr>
              <a:cxnSpLocks/>
              <a:stCxn id="89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3AF379B-D426-4E30-AAEB-98E62A5F8DD9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7C18766-934A-4852-9384-5BF582A4C292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C278C71-AD8C-4F7A-8B13-8A139AA38F76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430A2F2-6C25-4D61-84DB-922C13133615}"/>
              </a:ext>
            </a:extLst>
          </p:cNvPr>
          <p:cNvGrpSpPr/>
          <p:nvPr/>
        </p:nvGrpSpPr>
        <p:grpSpPr>
          <a:xfrm>
            <a:off x="2463464" y="5155248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E71FDDF-3023-4657-8674-A2BE74DC3723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BC2F7CE-F7D3-4AA3-B85E-54A7DAF5AF9E}"/>
                </a:ext>
              </a:extLst>
            </p:cNvPr>
            <p:cNvCxnSpPr>
              <a:cxnSpLocks/>
              <a:stCxn id="95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DF91CFD-DB19-4846-93BD-11B596CE2385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31AF6FB-5F3B-41A6-B737-468713690EBA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E71A3D0-20F2-4D3B-A6C1-8AF438183BD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59F4222-B4C0-495E-BEF1-F17C7DD14D73}"/>
              </a:ext>
            </a:extLst>
          </p:cNvPr>
          <p:cNvGrpSpPr/>
          <p:nvPr/>
        </p:nvGrpSpPr>
        <p:grpSpPr>
          <a:xfrm>
            <a:off x="1390360" y="3638902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D76D4B9-2F65-43B2-B178-41DB6C0BDF09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D689F-ACDA-49CB-B0D2-3E448ECB83C6}"/>
                </a:ext>
              </a:extLst>
            </p:cNvPr>
            <p:cNvCxnSpPr>
              <a:cxnSpLocks/>
              <a:stCxn id="101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F4062FC-D3CE-4A28-9CA1-91ADC9225885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4CD0047-4751-416C-9506-306D5AD59C0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AF305FD-5EB0-47A8-B878-1DDFCE68208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F1FDEA6-CAE5-4A6B-91E1-810A26D277B3}"/>
              </a:ext>
            </a:extLst>
          </p:cNvPr>
          <p:cNvGrpSpPr/>
          <p:nvPr/>
        </p:nvGrpSpPr>
        <p:grpSpPr>
          <a:xfrm>
            <a:off x="2247112" y="4213381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AE5C22A-9A3E-421C-AD77-6ECDF3BABEBF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924DEBE-30C7-464B-8F70-AEF7A5D5DF1A}"/>
                </a:ext>
              </a:extLst>
            </p:cNvPr>
            <p:cNvCxnSpPr>
              <a:cxnSpLocks/>
              <a:stCxn id="107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F8651C4-6DDC-490B-A43D-76C0AAE85959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3A4DA9A-870F-4412-B125-E3736599406F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4734767-A422-4F74-9EF8-B4FFA7915530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A02D266-A7F6-4FF7-B276-788E66BCF17A}"/>
              </a:ext>
            </a:extLst>
          </p:cNvPr>
          <p:cNvGrpSpPr/>
          <p:nvPr/>
        </p:nvGrpSpPr>
        <p:grpSpPr>
          <a:xfrm>
            <a:off x="710349" y="3470261"/>
            <a:ext cx="293302" cy="588936"/>
            <a:chOff x="2771480" y="3685880"/>
            <a:chExt cx="527903" cy="1310324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173ED73-25EA-4D77-A417-AC9AE994AD92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7256BB6-1A05-4814-ABCA-03A2C9DD3842}"/>
                </a:ext>
              </a:extLst>
            </p:cNvPr>
            <p:cNvCxnSpPr>
              <a:cxnSpLocks/>
              <a:stCxn id="113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3614793-6788-4B1F-8651-9DD264B8CCC5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0435F24-35EC-4ECE-898F-1B206CCCDFE2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A1F0E18-7B79-40AB-AFF7-51699E29D9D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69F3FEF3-DC86-44E0-A459-3DB2EDBD5F5D}"/>
              </a:ext>
            </a:extLst>
          </p:cNvPr>
          <p:cNvSpPr txBox="1"/>
          <p:nvPr/>
        </p:nvSpPr>
        <p:spPr>
          <a:xfrm>
            <a:off x="184024" y="192666"/>
            <a:ext cx="7056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Shared Molecular Etiology Paradigm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20478A34-D843-4DE7-828F-08B8388EC4AB}"/>
              </a:ext>
            </a:extLst>
          </p:cNvPr>
          <p:cNvSpPr txBox="1"/>
          <p:nvPr/>
        </p:nvSpPr>
        <p:spPr>
          <a:xfrm>
            <a:off x="860523" y="6041201"/>
            <a:ext cx="137275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Disease A</a:t>
            </a:r>
          </a:p>
        </p:txBody>
      </p:sp>
      <p:sp>
        <p:nvSpPr>
          <p:cNvPr id="670" name="TextBox 669">
            <a:extLst>
              <a:ext uri="{FF2B5EF4-FFF2-40B4-BE49-F238E27FC236}">
                <a16:creationId xmlns:a16="http://schemas.microsoft.com/office/drawing/2014/main" id="{C5DA649A-0570-4CEF-8693-0709A7436859}"/>
              </a:ext>
            </a:extLst>
          </p:cNvPr>
          <p:cNvSpPr txBox="1"/>
          <p:nvPr/>
        </p:nvSpPr>
        <p:spPr>
          <a:xfrm>
            <a:off x="3124183" y="3365048"/>
            <a:ext cx="137275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Disease B</a:t>
            </a:r>
          </a:p>
        </p:txBody>
      </p:sp>
      <p:sp>
        <p:nvSpPr>
          <p:cNvPr id="671" name="TextBox 670">
            <a:extLst>
              <a:ext uri="{FF2B5EF4-FFF2-40B4-BE49-F238E27FC236}">
                <a16:creationId xmlns:a16="http://schemas.microsoft.com/office/drawing/2014/main" id="{0ED6F5FE-87FE-45BB-89C7-01863FE75486}"/>
              </a:ext>
            </a:extLst>
          </p:cNvPr>
          <p:cNvSpPr txBox="1"/>
          <p:nvPr/>
        </p:nvSpPr>
        <p:spPr>
          <a:xfrm>
            <a:off x="5509934" y="6199146"/>
            <a:ext cx="137275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Disease C</a:t>
            </a:r>
          </a:p>
        </p:txBody>
      </p:sp>
      <p:sp>
        <p:nvSpPr>
          <p:cNvPr id="672" name="TextBox 671">
            <a:extLst>
              <a:ext uri="{FF2B5EF4-FFF2-40B4-BE49-F238E27FC236}">
                <a16:creationId xmlns:a16="http://schemas.microsoft.com/office/drawing/2014/main" id="{155BE6DE-61BA-4C02-A2B1-6CADB440C237}"/>
              </a:ext>
            </a:extLst>
          </p:cNvPr>
          <p:cNvSpPr txBox="1"/>
          <p:nvPr/>
        </p:nvSpPr>
        <p:spPr>
          <a:xfrm>
            <a:off x="8829122" y="4302322"/>
            <a:ext cx="137275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Disease D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55AAAF8-7142-4955-92B0-92526A756A15}"/>
              </a:ext>
            </a:extLst>
          </p:cNvPr>
          <p:cNvGrpSpPr/>
          <p:nvPr/>
        </p:nvGrpSpPr>
        <p:grpSpPr>
          <a:xfrm>
            <a:off x="1691216" y="4035132"/>
            <a:ext cx="267117" cy="575397"/>
            <a:chOff x="2771480" y="3685880"/>
            <a:chExt cx="527903" cy="131032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DECA7B9-DB36-42D0-9BC5-C75087A62A64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FC23BCD-F892-49D1-8120-5D18AF2A1666}"/>
                </a:ext>
              </a:extLst>
            </p:cNvPr>
            <p:cNvCxnSpPr>
              <a:cxnSpLocks/>
              <a:stCxn id="65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807F139-A614-4202-A6C7-0DC6A674191D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4898C15-FA9B-4688-84B8-263833886A4B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785D9F2-3944-4813-98D4-30C174CA2A7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23E207-95D0-4BD2-AAE0-4D8A99726719}"/>
              </a:ext>
            </a:extLst>
          </p:cNvPr>
          <p:cNvGrpSpPr/>
          <p:nvPr/>
        </p:nvGrpSpPr>
        <p:grpSpPr>
          <a:xfrm>
            <a:off x="1601424" y="5085707"/>
            <a:ext cx="267117" cy="575397"/>
            <a:chOff x="2771480" y="3685880"/>
            <a:chExt cx="527903" cy="131032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0984B8-8DC8-4AA0-91BC-DBA616C1B19C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8B71E6D-AEAB-4ADF-BDB7-968EF6FB5702}"/>
                </a:ext>
              </a:extLst>
            </p:cNvPr>
            <p:cNvCxnSpPr>
              <a:cxnSpLocks/>
              <a:stCxn id="5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0269295-4ECB-4BBB-9765-9616BD422041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9F2AD6-882F-4B86-906C-372E4E714BC7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C312061-B4D4-4E4D-9BD0-BEEABB3A2E3C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6837F65-ECBC-471F-8C49-CB42381603A8}"/>
              </a:ext>
            </a:extLst>
          </p:cNvPr>
          <p:cNvGrpSpPr/>
          <p:nvPr/>
        </p:nvGrpSpPr>
        <p:grpSpPr>
          <a:xfrm>
            <a:off x="764452" y="4241586"/>
            <a:ext cx="267117" cy="575397"/>
            <a:chOff x="2771480" y="3685880"/>
            <a:chExt cx="527903" cy="131032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078D090-DE2E-4DAC-846A-25D59D5CEA05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5E941D-AAFC-41F7-A24B-72EDD8DFD113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BBB28B-A5FB-478B-977F-06CE8250E8F0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8BDDDBD-55F7-48E2-83AF-8823F7DBF24B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BDA1F2B-CFEE-421E-9500-E95FE0846452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77C49E1-31FD-48E4-87A3-47F357CC0F03}"/>
              </a:ext>
            </a:extLst>
          </p:cNvPr>
          <p:cNvGrpSpPr/>
          <p:nvPr/>
        </p:nvGrpSpPr>
        <p:grpSpPr>
          <a:xfrm>
            <a:off x="395716" y="3990724"/>
            <a:ext cx="267117" cy="575397"/>
            <a:chOff x="2771480" y="3685880"/>
            <a:chExt cx="527903" cy="1310324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823D52F-1EA7-4F84-87E9-A2A7AA700C99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E42F9F7-C696-4EA5-B691-88FD05B4B6F9}"/>
                </a:ext>
              </a:extLst>
            </p:cNvPr>
            <p:cNvCxnSpPr>
              <a:cxnSpLocks/>
              <a:stCxn id="119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F8E84AD-DE23-418D-A492-E9D738C4315B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0C28CA1-C0F6-4870-AFE4-0F0FECD06728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FB8A8E0-BB47-4536-80CE-454CCE7090EE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0DE59B7F-8CE1-4ADD-8AE7-3CF70C36376B}"/>
              </a:ext>
            </a:extLst>
          </p:cNvPr>
          <p:cNvGrpSpPr/>
          <p:nvPr/>
        </p:nvGrpSpPr>
        <p:grpSpPr>
          <a:xfrm>
            <a:off x="3065348" y="2185492"/>
            <a:ext cx="293302" cy="588936"/>
            <a:chOff x="2771480" y="3685880"/>
            <a:chExt cx="527903" cy="1310324"/>
          </a:xfrm>
        </p:grpSpPr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5DD8DF2B-EC31-4516-B4F1-3A4101971D0E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AAA00D27-42A5-4CE0-BBE6-821C2252EC87}"/>
                </a:ext>
              </a:extLst>
            </p:cNvPr>
            <p:cNvCxnSpPr>
              <a:cxnSpLocks/>
              <a:stCxn id="103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1824CE87-3F1F-42CE-BFEE-D621420CEC00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Straight Connector 1036">
              <a:extLst>
                <a:ext uri="{FF2B5EF4-FFF2-40B4-BE49-F238E27FC236}">
                  <a16:creationId xmlns:a16="http://schemas.microsoft.com/office/drawing/2014/main" id="{323977AE-1A54-410B-BD8A-565F0EF66AC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Straight Connector 1037">
              <a:extLst>
                <a:ext uri="{FF2B5EF4-FFF2-40B4-BE49-F238E27FC236}">
                  <a16:creationId xmlns:a16="http://schemas.microsoft.com/office/drawing/2014/main" id="{F4EE85FD-CC66-4A03-84AB-403E32C9FCB7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6A7B6504-B0B7-4026-AA5E-3F5F85280EE5}"/>
              </a:ext>
            </a:extLst>
          </p:cNvPr>
          <p:cNvGrpSpPr/>
          <p:nvPr/>
        </p:nvGrpSpPr>
        <p:grpSpPr>
          <a:xfrm>
            <a:off x="3273146" y="2645022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61B9CC03-B451-4A02-A3E3-44ABC868F87A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6526FDD4-3701-44CF-9FFB-0385906285B7}"/>
                </a:ext>
              </a:extLst>
            </p:cNvPr>
            <p:cNvCxnSpPr>
              <a:cxnSpLocks/>
              <a:stCxn id="104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701EB5F2-36FD-4C68-932D-C545EAF616E7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EADC5CA5-4A89-483C-A902-185FB2407DFF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326D8C8F-09C3-46D3-A0B1-1D19B2B86B90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3CBF014D-087D-4E4F-9C50-2DAE49753D33}"/>
              </a:ext>
            </a:extLst>
          </p:cNvPr>
          <p:cNvGrpSpPr/>
          <p:nvPr/>
        </p:nvGrpSpPr>
        <p:grpSpPr>
          <a:xfrm>
            <a:off x="3993379" y="1942261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3581D025-9AF8-43DC-B1CB-F948C46742C8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A0A77FA4-17A6-4687-B72E-7FEA9830F0DD}"/>
                </a:ext>
              </a:extLst>
            </p:cNvPr>
            <p:cNvCxnSpPr>
              <a:cxnSpLocks/>
              <a:stCxn id="104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166D45D4-C724-43F4-93FD-2B999ADE685D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E936B471-E053-4537-90D0-F346DD50C96F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810E39EC-350C-4EFF-9018-89EA08F82957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6E86237C-1DBF-4D9D-B2C2-B76138D0783B}"/>
              </a:ext>
            </a:extLst>
          </p:cNvPr>
          <p:cNvGrpSpPr/>
          <p:nvPr/>
        </p:nvGrpSpPr>
        <p:grpSpPr>
          <a:xfrm>
            <a:off x="3753904" y="1825117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B87CF3DB-5FEC-4E79-A9B5-F462FF2D6C02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FC1CD1E6-ED5E-40A0-BCD5-AD0853FEFFA2}"/>
                </a:ext>
              </a:extLst>
            </p:cNvPr>
            <p:cNvCxnSpPr>
              <a:cxnSpLocks/>
              <a:stCxn id="105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2BFFDC9A-D56E-4361-B2B6-B4A229C16209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96F4844F-ACDD-4F10-8EBD-BA7FD80B9D27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6FF312A7-955F-4356-B635-A1FFF27B27E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F4724A57-8477-484B-8ADF-E896BE8E8FCB}"/>
              </a:ext>
            </a:extLst>
          </p:cNvPr>
          <p:cNvGrpSpPr/>
          <p:nvPr/>
        </p:nvGrpSpPr>
        <p:grpSpPr>
          <a:xfrm>
            <a:off x="5043268" y="2000451"/>
            <a:ext cx="293302" cy="588936"/>
            <a:chOff x="2771480" y="3685880"/>
            <a:chExt cx="527903" cy="1310324"/>
          </a:xfrm>
        </p:grpSpPr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494D1AA-C94C-4116-A9B8-0CEAC7BA720F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59" name="Straight Connector 1058">
              <a:extLst>
                <a:ext uri="{FF2B5EF4-FFF2-40B4-BE49-F238E27FC236}">
                  <a16:creationId xmlns:a16="http://schemas.microsoft.com/office/drawing/2014/main" id="{66441C18-2776-4E5B-B767-6B2CB0E396EB}"/>
                </a:ext>
              </a:extLst>
            </p:cNvPr>
            <p:cNvCxnSpPr>
              <a:cxnSpLocks/>
              <a:stCxn id="105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3A0AE334-E8DC-4A2F-BE77-F78744D58F11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B7960C23-CDF9-4C48-8F62-A5D227ED71E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07A4B574-0A8C-4E3B-B5AC-560630888F22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FABCE175-FEBD-438E-ACFF-9B05BDEB492C}"/>
              </a:ext>
            </a:extLst>
          </p:cNvPr>
          <p:cNvGrpSpPr/>
          <p:nvPr/>
        </p:nvGrpSpPr>
        <p:grpSpPr>
          <a:xfrm>
            <a:off x="3543890" y="1168958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D26B8EFD-7ECD-453D-9E03-C304E02787B9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949CC828-3F4D-4B93-BD7B-B3AAED860590}"/>
                </a:ext>
              </a:extLst>
            </p:cNvPr>
            <p:cNvCxnSpPr>
              <a:cxnSpLocks/>
              <a:stCxn id="106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36CB07BD-D87D-498F-90BA-F6B3AB0AB68A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BF1B4E48-0374-4146-BA1C-6ED25ACE2728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5764A79C-4160-4051-87BC-5980CD9B582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B0353626-BE16-4B9F-B3F2-C475132AE3A7}"/>
              </a:ext>
            </a:extLst>
          </p:cNvPr>
          <p:cNvGrpSpPr/>
          <p:nvPr/>
        </p:nvGrpSpPr>
        <p:grpSpPr>
          <a:xfrm>
            <a:off x="4432545" y="2117104"/>
            <a:ext cx="293302" cy="588936"/>
            <a:chOff x="2771480" y="3685880"/>
            <a:chExt cx="527903" cy="1310324"/>
          </a:xfrm>
        </p:grpSpPr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3F368830-B47F-4FC5-9699-AE7DE7B69A1B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71" name="Straight Connector 1070">
              <a:extLst>
                <a:ext uri="{FF2B5EF4-FFF2-40B4-BE49-F238E27FC236}">
                  <a16:creationId xmlns:a16="http://schemas.microsoft.com/office/drawing/2014/main" id="{2CE6A193-5869-4A71-86F3-60EA9970A94B}"/>
                </a:ext>
              </a:extLst>
            </p:cNvPr>
            <p:cNvCxnSpPr>
              <a:cxnSpLocks/>
              <a:stCxn id="107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2" name="Straight Connector 1071">
              <a:extLst>
                <a:ext uri="{FF2B5EF4-FFF2-40B4-BE49-F238E27FC236}">
                  <a16:creationId xmlns:a16="http://schemas.microsoft.com/office/drawing/2014/main" id="{37ADB29C-1E11-4BC7-94A1-9B75C9A92379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3" name="Straight Connector 1072">
              <a:extLst>
                <a:ext uri="{FF2B5EF4-FFF2-40B4-BE49-F238E27FC236}">
                  <a16:creationId xmlns:a16="http://schemas.microsoft.com/office/drawing/2014/main" id="{9AA9C0FF-A228-400B-A545-E5AF3705286A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4" name="Straight Connector 1073">
              <a:extLst>
                <a:ext uri="{FF2B5EF4-FFF2-40B4-BE49-F238E27FC236}">
                  <a16:creationId xmlns:a16="http://schemas.microsoft.com/office/drawing/2014/main" id="{231CDCF7-DF12-44CC-BFD6-6B1DC8041A1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201CA8C5-C97F-4F99-9DD3-024B5B7909C9}"/>
              </a:ext>
            </a:extLst>
          </p:cNvPr>
          <p:cNvGrpSpPr/>
          <p:nvPr/>
        </p:nvGrpSpPr>
        <p:grpSpPr>
          <a:xfrm>
            <a:off x="3538748" y="2132077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7677F9CD-F163-4780-BECB-AF716C759FA0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77" name="Straight Connector 1076">
              <a:extLst>
                <a:ext uri="{FF2B5EF4-FFF2-40B4-BE49-F238E27FC236}">
                  <a16:creationId xmlns:a16="http://schemas.microsoft.com/office/drawing/2014/main" id="{F4354099-28A8-4D94-AB14-47562BA54616}"/>
                </a:ext>
              </a:extLst>
            </p:cNvPr>
            <p:cNvCxnSpPr>
              <a:cxnSpLocks/>
              <a:stCxn id="107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8" name="Straight Connector 1077">
              <a:extLst>
                <a:ext uri="{FF2B5EF4-FFF2-40B4-BE49-F238E27FC236}">
                  <a16:creationId xmlns:a16="http://schemas.microsoft.com/office/drawing/2014/main" id="{EECC0A44-249F-4EA9-950F-28D90FC7E2A8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9" name="Straight Connector 1078">
              <a:extLst>
                <a:ext uri="{FF2B5EF4-FFF2-40B4-BE49-F238E27FC236}">
                  <a16:creationId xmlns:a16="http://schemas.microsoft.com/office/drawing/2014/main" id="{A45C268F-35E6-4083-95E4-E34C5320A05F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0" name="Straight Connector 1079">
              <a:extLst>
                <a:ext uri="{FF2B5EF4-FFF2-40B4-BE49-F238E27FC236}">
                  <a16:creationId xmlns:a16="http://schemas.microsoft.com/office/drawing/2014/main" id="{7E4886E9-CC34-4468-93F1-8815DB97749A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F3FE16D0-C903-49E6-9398-E0A30E075182}"/>
              </a:ext>
            </a:extLst>
          </p:cNvPr>
          <p:cNvGrpSpPr/>
          <p:nvPr/>
        </p:nvGrpSpPr>
        <p:grpSpPr>
          <a:xfrm>
            <a:off x="4219113" y="928135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0D807054-8ECC-4B8D-9E1F-38D9DEEBE3E1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83" name="Straight Connector 1082">
              <a:extLst>
                <a:ext uri="{FF2B5EF4-FFF2-40B4-BE49-F238E27FC236}">
                  <a16:creationId xmlns:a16="http://schemas.microsoft.com/office/drawing/2014/main" id="{54133F41-965A-4F77-AD11-D14010BC6A58}"/>
                </a:ext>
              </a:extLst>
            </p:cNvPr>
            <p:cNvCxnSpPr>
              <a:cxnSpLocks/>
              <a:stCxn id="108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4" name="Straight Connector 1083">
              <a:extLst>
                <a:ext uri="{FF2B5EF4-FFF2-40B4-BE49-F238E27FC236}">
                  <a16:creationId xmlns:a16="http://schemas.microsoft.com/office/drawing/2014/main" id="{53F572E6-AEBA-4B30-A334-00CE44836FE9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5" name="Straight Connector 1084">
              <a:extLst>
                <a:ext uri="{FF2B5EF4-FFF2-40B4-BE49-F238E27FC236}">
                  <a16:creationId xmlns:a16="http://schemas.microsoft.com/office/drawing/2014/main" id="{E30E04CD-0A6B-452F-8F71-B11A3F9D7C87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6" name="Straight Connector 1085">
              <a:extLst>
                <a:ext uri="{FF2B5EF4-FFF2-40B4-BE49-F238E27FC236}">
                  <a16:creationId xmlns:a16="http://schemas.microsoft.com/office/drawing/2014/main" id="{ECFF5EDE-BA26-4AC0-8247-D2BCE3BB71AF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03FADE2A-AEC9-482A-916C-87B13E5DEB96}"/>
              </a:ext>
            </a:extLst>
          </p:cNvPr>
          <p:cNvGrpSpPr/>
          <p:nvPr/>
        </p:nvGrpSpPr>
        <p:grpSpPr>
          <a:xfrm>
            <a:off x="4536456" y="1366734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51B67715-AF4B-4C4F-9E2C-ACFFBBABA268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89" name="Straight Connector 1088">
              <a:extLst>
                <a:ext uri="{FF2B5EF4-FFF2-40B4-BE49-F238E27FC236}">
                  <a16:creationId xmlns:a16="http://schemas.microsoft.com/office/drawing/2014/main" id="{5575B104-CC2B-49F8-8350-697ECA970873}"/>
                </a:ext>
              </a:extLst>
            </p:cNvPr>
            <p:cNvCxnSpPr>
              <a:cxnSpLocks/>
              <a:stCxn id="108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0" name="Straight Connector 1089">
              <a:extLst>
                <a:ext uri="{FF2B5EF4-FFF2-40B4-BE49-F238E27FC236}">
                  <a16:creationId xmlns:a16="http://schemas.microsoft.com/office/drawing/2014/main" id="{B8B6B408-0B70-49C6-9EC5-2D20F2383E85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1" name="Straight Connector 1090">
              <a:extLst>
                <a:ext uri="{FF2B5EF4-FFF2-40B4-BE49-F238E27FC236}">
                  <a16:creationId xmlns:a16="http://schemas.microsoft.com/office/drawing/2014/main" id="{02F469A7-0EFF-4268-9C1B-06E93A365262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2" name="Straight Connector 1091">
              <a:extLst>
                <a:ext uri="{FF2B5EF4-FFF2-40B4-BE49-F238E27FC236}">
                  <a16:creationId xmlns:a16="http://schemas.microsoft.com/office/drawing/2014/main" id="{333836B4-C095-4E9B-9D9C-AD8AF9BB1DF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0B795FCC-61E7-47A4-A6CA-8C7E933F4950}"/>
              </a:ext>
            </a:extLst>
          </p:cNvPr>
          <p:cNvGrpSpPr/>
          <p:nvPr/>
        </p:nvGrpSpPr>
        <p:grpSpPr>
          <a:xfrm>
            <a:off x="4697042" y="2440440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8B6D5041-CAC8-4804-9634-CDD3DF692B2F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95" name="Straight Connector 1094">
              <a:extLst>
                <a:ext uri="{FF2B5EF4-FFF2-40B4-BE49-F238E27FC236}">
                  <a16:creationId xmlns:a16="http://schemas.microsoft.com/office/drawing/2014/main" id="{D66E5018-63A3-431D-9304-01576EA3E702}"/>
                </a:ext>
              </a:extLst>
            </p:cNvPr>
            <p:cNvCxnSpPr>
              <a:cxnSpLocks/>
              <a:stCxn id="109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6" name="Straight Connector 1095">
              <a:extLst>
                <a:ext uri="{FF2B5EF4-FFF2-40B4-BE49-F238E27FC236}">
                  <a16:creationId xmlns:a16="http://schemas.microsoft.com/office/drawing/2014/main" id="{DB9DD30E-FD1B-405E-A151-829936387080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7" name="Straight Connector 1096">
              <a:extLst>
                <a:ext uri="{FF2B5EF4-FFF2-40B4-BE49-F238E27FC236}">
                  <a16:creationId xmlns:a16="http://schemas.microsoft.com/office/drawing/2014/main" id="{5B43E791-D08E-44D8-9705-85E68344434E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8" name="Straight Connector 1097">
              <a:extLst>
                <a:ext uri="{FF2B5EF4-FFF2-40B4-BE49-F238E27FC236}">
                  <a16:creationId xmlns:a16="http://schemas.microsoft.com/office/drawing/2014/main" id="{19A54617-51B4-4941-95E7-D47B810CAD23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9" name="Group 1098">
            <a:extLst>
              <a:ext uri="{FF2B5EF4-FFF2-40B4-BE49-F238E27FC236}">
                <a16:creationId xmlns:a16="http://schemas.microsoft.com/office/drawing/2014/main" id="{904D6755-3ACC-471A-9ED2-3D46BF19F293}"/>
              </a:ext>
            </a:extLst>
          </p:cNvPr>
          <p:cNvGrpSpPr/>
          <p:nvPr/>
        </p:nvGrpSpPr>
        <p:grpSpPr>
          <a:xfrm>
            <a:off x="3811420" y="2621699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100" name="Oval 1099">
              <a:extLst>
                <a:ext uri="{FF2B5EF4-FFF2-40B4-BE49-F238E27FC236}">
                  <a16:creationId xmlns:a16="http://schemas.microsoft.com/office/drawing/2014/main" id="{6FD24ED2-9BFA-490D-9D3B-7CA402214645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01" name="Straight Connector 1100">
              <a:extLst>
                <a:ext uri="{FF2B5EF4-FFF2-40B4-BE49-F238E27FC236}">
                  <a16:creationId xmlns:a16="http://schemas.microsoft.com/office/drawing/2014/main" id="{6EC4548D-EBE4-4552-A812-3DF6E4FD670E}"/>
                </a:ext>
              </a:extLst>
            </p:cNvPr>
            <p:cNvCxnSpPr>
              <a:cxnSpLocks/>
              <a:stCxn id="110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2" name="Straight Connector 1101">
              <a:extLst>
                <a:ext uri="{FF2B5EF4-FFF2-40B4-BE49-F238E27FC236}">
                  <a16:creationId xmlns:a16="http://schemas.microsoft.com/office/drawing/2014/main" id="{58FEF2A6-AF0C-406F-9C23-99FB24D494A6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3" name="Straight Connector 1102">
              <a:extLst>
                <a:ext uri="{FF2B5EF4-FFF2-40B4-BE49-F238E27FC236}">
                  <a16:creationId xmlns:a16="http://schemas.microsoft.com/office/drawing/2014/main" id="{3970C06F-7924-4C23-9AB0-46A1964ED51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4" name="Straight Connector 1103">
              <a:extLst>
                <a:ext uri="{FF2B5EF4-FFF2-40B4-BE49-F238E27FC236}">
                  <a16:creationId xmlns:a16="http://schemas.microsoft.com/office/drawing/2014/main" id="{A1A8B113-8288-4A93-B909-1B6D033759A8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E57A732F-2EBC-4B32-8F70-155001C65A14}"/>
              </a:ext>
            </a:extLst>
          </p:cNvPr>
          <p:cNvGrpSpPr/>
          <p:nvPr/>
        </p:nvGrpSpPr>
        <p:grpSpPr>
          <a:xfrm>
            <a:off x="5002069" y="2636424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5DE19DBC-EF70-4E97-A727-3201FFE6591E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07" name="Straight Connector 1106">
              <a:extLst>
                <a:ext uri="{FF2B5EF4-FFF2-40B4-BE49-F238E27FC236}">
                  <a16:creationId xmlns:a16="http://schemas.microsoft.com/office/drawing/2014/main" id="{F8F61F6E-40AF-423C-AFD4-37EF6769E29B}"/>
                </a:ext>
              </a:extLst>
            </p:cNvPr>
            <p:cNvCxnSpPr>
              <a:cxnSpLocks/>
              <a:stCxn id="110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8" name="Straight Connector 1107">
              <a:extLst>
                <a:ext uri="{FF2B5EF4-FFF2-40B4-BE49-F238E27FC236}">
                  <a16:creationId xmlns:a16="http://schemas.microsoft.com/office/drawing/2014/main" id="{83E30673-2B82-4773-8E6F-89EED3AAD602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9" name="Straight Connector 1108">
              <a:extLst>
                <a:ext uri="{FF2B5EF4-FFF2-40B4-BE49-F238E27FC236}">
                  <a16:creationId xmlns:a16="http://schemas.microsoft.com/office/drawing/2014/main" id="{C093EC87-896D-4925-9EF8-463EB593729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0" name="Straight Connector 1109">
              <a:extLst>
                <a:ext uri="{FF2B5EF4-FFF2-40B4-BE49-F238E27FC236}">
                  <a16:creationId xmlns:a16="http://schemas.microsoft.com/office/drawing/2014/main" id="{6B307C31-2F15-47B5-960E-AE736468D6BC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1" name="Group 1110">
            <a:extLst>
              <a:ext uri="{FF2B5EF4-FFF2-40B4-BE49-F238E27FC236}">
                <a16:creationId xmlns:a16="http://schemas.microsoft.com/office/drawing/2014/main" id="{7E679E5E-E50A-41C2-B903-DDC7648B3A7E}"/>
              </a:ext>
            </a:extLst>
          </p:cNvPr>
          <p:cNvGrpSpPr/>
          <p:nvPr/>
        </p:nvGrpSpPr>
        <p:grpSpPr>
          <a:xfrm>
            <a:off x="3928965" y="1120078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88F65F30-87A7-4E04-8217-A2C86569DBF7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13" name="Straight Connector 1112">
              <a:extLst>
                <a:ext uri="{FF2B5EF4-FFF2-40B4-BE49-F238E27FC236}">
                  <a16:creationId xmlns:a16="http://schemas.microsoft.com/office/drawing/2014/main" id="{77A76D58-6405-416F-A76B-510D77DBD1CF}"/>
                </a:ext>
              </a:extLst>
            </p:cNvPr>
            <p:cNvCxnSpPr>
              <a:cxnSpLocks/>
              <a:stCxn id="111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4" name="Straight Connector 1113">
              <a:extLst>
                <a:ext uri="{FF2B5EF4-FFF2-40B4-BE49-F238E27FC236}">
                  <a16:creationId xmlns:a16="http://schemas.microsoft.com/office/drawing/2014/main" id="{8995307F-3C0A-4173-A8EB-FA432814CADE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5" name="Straight Connector 1114">
              <a:extLst>
                <a:ext uri="{FF2B5EF4-FFF2-40B4-BE49-F238E27FC236}">
                  <a16:creationId xmlns:a16="http://schemas.microsoft.com/office/drawing/2014/main" id="{29F5BEA9-3A77-488B-B18E-33B05E0CB65E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Straight Connector 1115">
              <a:extLst>
                <a:ext uri="{FF2B5EF4-FFF2-40B4-BE49-F238E27FC236}">
                  <a16:creationId xmlns:a16="http://schemas.microsoft.com/office/drawing/2014/main" id="{AECA6197-E10A-4E1C-8552-5F7A1758FFBA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E5826965-077C-46CB-ABC9-E930AC338899}"/>
              </a:ext>
            </a:extLst>
          </p:cNvPr>
          <p:cNvGrpSpPr/>
          <p:nvPr/>
        </p:nvGrpSpPr>
        <p:grpSpPr>
          <a:xfrm>
            <a:off x="4785717" y="1694557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118" name="Oval 1117">
              <a:extLst>
                <a:ext uri="{FF2B5EF4-FFF2-40B4-BE49-F238E27FC236}">
                  <a16:creationId xmlns:a16="http://schemas.microsoft.com/office/drawing/2014/main" id="{5DC28468-6072-4AA5-B1F0-3B42E30373BD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19" name="Straight Connector 1118">
              <a:extLst>
                <a:ext uri="{FF2B5EF4-FFF2-40B4-BE49-F238E27FC236}">
                  <a16:creationId xmlns:a16="http://schemas.microsoft.com/office/drawing/2014/main" id="{666E66D7-28FD-4C43-A82A-783C8482621E}"/>
                </a:ext>
              </a:extLst>
            </p:cNvPr>
            <p:cNvCxnSpPr>
              <a:cxnSpLocks/>
              <a:stCxn id="111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0" name="Straight Connector 1119">
              <a:extLst>
                <a:ext uri="{FF2B5EF4-FFF2-40B4-BE49-F238E27FC236}">
                  <a16:creationId xmlns:a16="http://schemas.microsoft.com/office/drawing/2014/main" id="{82524252-4E54-4D11-9648-367FB8A13191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1" name="Straight Connector 1120">
              <a:extLst>
                <a:ext uri="{FF2B5EF4-FFF2-40B4-BE49-F238E27FC236}">
                  <a16:creationId xmlns:a16="http://schemas.microsoft.com/office/drawing/2014/main" id="{01C3DC99-5556-4FC5-B116-66901C7EF94E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2" name="Straight Connector 1121">
              <a:extLst>
                <a:ext uri="{FF2B5EF4-FFF2-40B4-BE49-F238E27FC236}">
                  <a16:creationId xmlns:a16="http://schemas.microsoft.com/office/drawing/2014/main" id="{576E3DC1-9228-4EBD-95DA-0CF4B8EBF49A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7E8C940E-DF7A-4AA7-9DD1-71046D51DD48}"/>
              </a:ext>
            </a:extLst>
          </p:cNvPr>
          <p:cNvGrpSpPr/>
          <p:nvPr/>
        </p:nvGrpSpPr>
        <p:grpSpPr>
          <a:xfrm>
            <a:off x="3248954" y="951437"/>
            <a:ext cx="293302" cy="588936"/>
            <a:chOff x="2771480" y="3685880"/>
            <a:chExt cx="527903" cy="1310324"/>
          </a:xfrm>
        </p:grpSpPr>
        <p:sp>
          <p:nvSpPr>
            <p:cNvPr id="1124" name="Oval 1123">
              <a:extLst>
                <a:ext uri="{FF2B5EF4-FFF2-40B4-BE49-F238E27FC236}">
                  <a16:creationId xmlns:a16="http://schemas.microsoft.com/office/drawing/2014/main" id="{85AFEF7A-1026-4E4A-A914-531ED904A98B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25" name="Straight Connector 1124">
              <a:extLst>
                <a:ext uri="{FF2B5EF4-FFF2-40B4-BE49-F238E27FC236}">
                  <a16:creationId xmlns:a16="http://schemas.microsoft.com/office/drawing/2014/main" id="{9A47541A-0A2B-42C1-83FF-B3C75536AD24}"/>
                </a:ext>
              </a:extLst>
            </p:cNvPr>
            <p:cNvCxnSpPr>
              <a:cxnSpLocks/>
              <a:stCxn id="112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6" name="Straight Connector 1125">
              <a:extLst>
                <a:ext uri="{FF2B5EF4-FFF2-40B4-BE49-F238E27FC236}">
                  <a16:creationId xmlns:a16="http://schemas.microsoft.com/office/drawing/2014/main" id="{F6EBB797-BB44-45C7-B21A-7E2AC8F04199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" name="Straight Connector 1126">
              <a:extLst>
                <a:ext uri="{FF2B5EF4-FFF2-40B4-BE49-F238E27FC236}">
                  <a16:creationId xmlns:a16="http://schemas.microsoft.com/office/drawing/2014/main" id="{4E7CF64D-B5AE-44F7-AE41-A05C28AE067B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8" name="Straight Connector 1127">
              <a:extLst>
                <a:ext uri="{FF2B5EF4-FFF2-40B4-BE49-F238E27FC236}">
                  <a16:creationId xmlns:a16="http://schemas.microsoft.com/office/drawing/2014/main" id="{56E49E8A-B159-4E85-A7E5-9992DBE59E5F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CFC85C0A-7CBA-47B4-8B48-F920212DFC97}"/>
              </a:ext>
            </a:extLst>
          </p:cNvPr>
          <p:cNvGrpSpPr/>
          <p:nvPr/>
        </p:nvGrpSpPr>
        <p:grpSpPr>
          <a:xfrm>
            <a:off x="4229821" y="1516308"/>
            <a:ext cx="267117" cy="575397"/>
            <a:chOff x="2771480" y="3685880"/>
            <a:chExt cx="527903" cy="1310324"/>
          </a:xfrm>
        </p:grpSpPr>
        <p:sp>
          <p:nvSpPr>
            <p:cNvPr id="1130" name="Oval 1129">
              <a:extLst>
                <a:ext uri="{FF2B5EF4-FFF2-40B4-BE49-F238E27FC236}">
                  <a16:creationId xmlns:a16="http://schemas.microsoft.com/office/drawing/2014/main" id="{DC214D55-7AC2-4590-A207-F63BAF1CBBD8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31" name="Straight Connector 1130">
              <a:extLst>
                <a:ext uri="{FF2B5EF4-FFF2-40B4-BE49-F238E27FC236}">
                  <a16:creationId xmlns:a16="http://schemas.microsoft.com/office/drawing/2014/main" id="{DF501DF1-9341-486B-8D2C-4D00707A2DCB}"/>
                </a:ext>
              </a:extLst>
            </p:cNvPr>
            <p:cNvCxnSpPr>
              <a:cxnSpLocks/>
              <a:stCxn id="113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2" name="Straight Connector 1131">
              <a:extLst>
                <a:ext uri="{FF2B5EF4-FFF2-40B4-BE49-F238E27FC236}">
                  <a16:creationId xmlns:a16="http://schemas.microsoft.com/office/drawing/2014/main" id="{819B4463-2A61-4152-A30D-9C20044965D1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3" name="Straight Connector 1132">
              <a:extLst>
                <a:ext uri="{FF2B5EF4-FFF2-40B4-BE49-F238E27FC236}">
                  <a16:creationId xmlns:a16="http://schemas.microsoft.com/office/drawing/2014/main" id="{75156C1C-CD63-478A-B25E-F42E90AFE88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4" name="Straight Connector 1133">
              <a:extLst>
                <a:ext uri="{FF2B5EF4-FFF2-40B4-BE49-F238E27FC236}">
                  <a16:creationId xmlns:a16="http://schemas.microsoft.com/office/drawing/2014/main" id="{1D2A0A17-844F-484C-8DB8-5C22EE638DC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5" name="Group 1134">
            <a:extLst>
              <a:ext uri="{FF2B5EF4-FFF2-40B4-BE49-F238E27FC236}">
                <a16:creationId xmlns:a16="http://schemas.microsoft.com/office/drawing/2014/main" id="{24A9DE43-54A3-49D9-ABBB-C81E62B89787}"/>
              </a:ext>
            </a:extLst>
          </p:cNvPr>
          <p:cNvGrpSpPr/>
          <p:nvPr/>
        </p:nvGrpSpPr>
        <p:grpSpPr>
          <a:xfrm>
            <a:off x="4140029" y="2566883"/>
            <a:ext cx="267117" cy="575397"/>
            <a:chOff x="2771480" y="3685880"/>
            <a:chExt cx="527903" cy="1310324"/>
          </a:xfrm>
        </p:grpSpPr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6D60BD40-A943-42BF-B8F7-1469B6F4683E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37" name="Straight Connector 1136">
              <a:extLst>
                <a:ext uri="{FF2B5EF4-FFF2-40B4-BE49-F238E27FC236}">
                  <a16:creationId xmlns:a16="http://schemas.microsoft.com/office/drawing/2014/main" id="{E8973791-5E21-4EA7-BD72-19000E1512AE}"/>
                </a:ext>
              </a:extLst>
            </p:cNvPr>
            <p:cNvCxnSpPr>
              <a:cxnSpLocks/>
              <a:stCxn id="113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8" name="Straight Connector 1137">
              <a:extLst>
                <a:ext uri="{FF2B5EF4-FFF2-40B4-BE49-F238E27FC236}">
                  <a16:creationId xmlns:a16="http://schemas.microsoft.com/office/drawing/2014/main" id="{1EF622D6-36CA-4091-8251-1D9BB9DB3F2D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9" name="Straight Connector 1138">
              <a:extLst>
                <a:ext uri="{FF2B5EF4-FFF2-40B4-BE49-F238E27FC236}">
                  <a16:creationId xmlns:a16="http://schemas.microsoft.com/office/drawing/2014/main" id="{00602F2A-ADFC-4074-B0DB-654B238028D9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0" name="Straight Connector 1139">
              <a:extLst>
                <a:ext uri="{FF2B5EF4-FFF2-40B4-BE49-F238E27FC236}">
                  <a16:creationId xmlns:a16="http://schemas.microsoft.com/office/drawing/2014/main" id="{EBB53942-6A40-4DF3-9760-12B889EEA8CF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1" name="Group 1140">
            <a:extLst>
              <a:ext uri="{FF2B5EF4-FFF2-40B4-BE49-F238E27FC236}">
                <a16:creationId xmlns:a16="http://schemas.microsoft.com/office/drawing/2014/main" id="{7A0567B6-57DD-45F8-A250-F3FDB7C635B3}"/>
              </a:ext>
            </a:extLst>
          </p:cNvPr>
          <p:cNvGrpSpPr/>
          <p:nvPr/>
        </p:nvGrpSpPr>
        <p:grpSpPr>
          <a:xfrm>
            <a:off x="3303057" y="1722762"/>
            <a:ext cx="267117" cy="575397"/>
            <a:chOff x="2771480" y="3685880"/>
            <a:chExt cx="527903" cy="1310324"/>
          </a:xfrm>
        </p:grpSpPr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E7960381-ABDC-4FF7-978F-E9066FE8DB38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43" name="Straight Connector 1142">
              <a:extLst>
                <a:ext uri="{FF2B5EF4-FFF2-40B4-BE49-F238E27FC236}">
                  <a16:creationId xmlns:a16="http://schemas.microsoft.com/office/drawing/2014/main" id="{766B1D66-0C78-4563-B5CE-FD48C44DEDE9}"/>
                </a:ext>
              </a:extLst>
            </p:cNvPr>
            <p:cNvCxnSpPr>
              <a:cxnSpLocks/>
              <a:stCxn id="114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4" name="Straight Connector 1143">
              <a:extLst>
                <a:ext uri="{FF2B5EF4-FFF2-40B4-BE49-F238E27FC236}">
                  <a16:creationId xmlns:a16="http://schemas.microsoft.com/office/drawing/2014/main" id="{9CB34435-52D8-4BA0-A2AC-A34C3C0DF72C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5" name="Straight Connector 1144">
              <a:extLst>
                <a:ext uri="{FF2B5EF4-FFF2-40B4-BE49-F238E27FC236}">
                  <a16:creationId xmlns:a16="http://schemas.microsoft.com/office/drawing/2014/main" id="{37BEBFEA-521E-46CA-813F-93FDA39216F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6" name="Straight Connector 1145">
              <a:extLst>
                <a:ext uri="{FF2B5EF4-FFF2-40B4-BE49-F238E27FC236}">
                  <a16:creationId xmlns:a16="http://schemas.microsoft.com/office/drawing/2014/main" id="{DEFFE2B6-D51B-4776-B261-FD66261A932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7" name="Group 1146">
            <a:extLst>
              <a:ext uri="{FF2B5EF4-FFF2-40B4-BE49-F238E27FC236}">
                <a16:creationId xmlns:a16="http://schemas.microsoft.com/office/drawing/2014/main" id="{6D01C900-FFF4-4C47-91BA-A3CB92893BD5}"/>
              </a:ext>
            </a:extLst>
          </p:cNvPr>
          <p:cNvGrpSpPr/>
          <p:nvPr/>
        </p:nvGrpSpPr>
        <p:grpSpPr>
          <a:xfrm>
            <a:off x="2934321" y="1471900"/>
            <a:ext cx="267117" cy="575397"/>
            <a:chOff x="2771480" y="3685880"/>
            <a:chExt cx="527903" cy="1310324"/>
          </a:xfrm>
        </p:grpSpPr>
        <p:sp>
          <p:nvSpPr>
            <p:cNvPr id="1148" name="Oval 1147">
              <a:extLst>
                <a:ext uri="{FF2B5EF4-FFF2-40B4-BE49-F238E27FC236}">
                  <a16:creationId xmlns:a16="http://schemas.microsoft.com/office/drawing/2014/main" id="{BC6BBBD4-087C-48DD-B890-10F2E114F9C5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49" name="Straight Connector 1148">
              <a:extLst>
                <a:ext uri="{FF2B5EF4-FFF2-40B4-BE49-F238E27FC236}">
                  <a16:creationId xmlns:a16="http://schemas.microsoft.com/office/drawing/2014/main" id="{667D7329-D713-4F8B-AAB4-7A8E7CF15CDB}"/>
                </a:ext>
              </a:extLst>
            </p:cNvPr>
            <p:cNvCxnSpPr>
              <a:cxnSpLocks/>
              <a:stCxn id="114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0" name="Straight Connector 1149">
              <a:extLst>
                <a:ext uri="{FF2B5EF4-FFF2-40B4-BE49-F238E27FC236}">
                  <a16:creationId xmlns:a16="http://schemas.microsoft.com/office/drawing/2014/main" id="{1D84AE6C-ED09-42F4-A05E-40152564C659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1" name="Straight Connector 1150">
              <a:extLst>
                <a:ext uri="{FF2B5EF4-FFF2-40B4-BE49-F238E27FC236}">
                  <a16:creationId xmlns:a16="http://schemas.microsoft.com/office/drawing/2014/main" id="{E0C04925-F194-4A7A-8E23-A9326BA43F4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2" name="Straight Connector 1151">
              <a:extLst>
                <a:ext uri="{FF2B5EF4-FFF2-40B4-BE49-F238E27FC236}">
                  <a16:creationId xmlns:a16="http://schemas.microsoft.com/office/drawing/2014/main" id="{BC5C60D9-BFF5-4586-AF1C-403C96A2631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3" name="Group 1152">
            <a:extLst>
              <a:ext uri="{FF2B5EF4-FFF2-40B4-BE49-F238E27FC236}">
                <a16:creationId xmlns:a16="http://schemas.microsoft.com/office/drawing/2014/main" id="{9CB41CFA-6A45-4BCF-81F8-5E6224EDAE29}"/>
              </a:ext>
            </a:extLst>
          </p:cNvPr>
          <p:cNvGrpSpPr/>
          <p:nvPr/>
        </p:nvGrpSpPr>
        <p:grpSpPr>
          <a:xfrm>
            <a:off x="8203531" y="2992169"/>
            <a:ext cx="293302" cy="588936"/>
            <a:chOff x="2771480" y="3685880"/>
            <a:chExt cx="527903" cy="1310324"/>
          </a:xfrm>
        </p:grpSpPr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E6E5398C-CB14-477B-A156-56700299B3B1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55" name="Straight Connector 1154">
              <a:extLst>
                <a:ext uri="{FF2B5EF4-FFF2-40B4-BE49-F238E27FC236}">
                  <a16:creationId xmlns:a16="http://schemas.microsoft.com/office/drawing/2014/main" id="{47FBAD21-9A7D-497E-AA73-03A6D57E9696}"/>
                </a:ext>
              </a:extLst>
            </p:cNvPr>
            <p:cNvCxnSpPr>
              <a:cxnSpLocks/>
              <a:stCxn id="115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6" name="Straight Connector 1155">
              <a:extLst>
                <a:ext uri="{FF2B5EF4-FFF2-40B4-BE49-F238E27FC236}">
                  <a16:creationId xmlns:a16="http://schemas.microsoft.com/office/drawing/2014/main" id="{EDCC3835-9E15-4A1F-B001-F2A9F8890252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7" name="Straight Connector 1156">
              <a:extLst>
                <a:ext uri="{FF2B5EF4-FFF2-40B4-BE49-F238E27FC236}">
                  <a16:creationId xmlns:a16="http://schemas.microsoft.com/office/drawing/2014/main" id="{58CC5064-6A39-4804-81E7-BA556D965B88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8" name="Straight Connector 1157">
              <a:extLst>
                <a:ext uri="{FF2B5EF4-FFF2-40B4-BE49-F238E27FC236}">
                  <a16:creationId xmlns:a16="http://schemas.microsoft.com/office/drawing/2014/main" id="{D28D15AD-FFEB-466D-BC9E-7ECCB7FC1824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9" name="Group 1158">
            <a:extLst>
              <a:ext uri="{FF2B5EF4-FFF2-40B4-BE49-F238E27FC236}">
                <a16:creationId xmlns:a16="http://schemas.microsoft.com/office/drawing/2014/main" id="{A2833D9B-9518-4234-8526-92E42EC69666}"/>
              </a:ext>
            </a:extLst>
          </p:cNvPr>
          <p:cNvGrpSpPr/>
          <p:nvPr/>
        </p:nvGrpSpPr>
        <p:grpSpPr>
          <a:xfrm>
            <a:off x="8411329" y="3451699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A97DC808-8AD2-4FF6-9FFF-05ADD4377C7E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61" name="Straight Connector 1160">
              <a:extLst>
                <a:ext uri="{FF2B5EF4-FFF2-40B4-BE49-F238E27FC236}">
                  <a16:creationId xmlns:a16="http://schemas.microsoft.com/office/drawing/2014/main" id="{9F596E92-D698-4B30-8F78-1D6E9B0A0F8A}"/>
                </a:ext>
              </a:extLst>
            </p:cNvPr>
            <p:cNvCxnSpPr>
              <a:cxnSpLocks/>
              <a:stCxn id="116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2" name="Straight Connector 1161">
              <a:extLst>
                <a:ext uri="{FF2B5EF4-FFF2-40B4-BE49-F238E27FC236}">
                  <a16:creationId xmlns:a16="http://schemas.microsoft.com/office/drawing/2014/main" id="{6B5E475F-F5DB-4D0F-8B6D-AD70C1E57CD7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3" name="Straight Connector 1162">
              <a:extLst>
                <a:ext uri="{FF2B5EF4-FFF2-40B4-BE49-F238E27FC236}">
                  <a16:creationId xmlns:a16="http://schemas.microsoft.com/office/drawing/2014/main" id="{AA62908D-5E5D-4831-B8B3-DEA5321B829C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4" name="Straight Connector 1163">
              <a:extLst>
                <a:ext uri="{FF2B5EF4-FFF2-40B4-BE49-F238E27FC236}">
                  <a16:creationId xmlns:a16="http://schemas.microsoft.com/office/drawing/2014/main" id="{C95D0EC6-CAF4-4C66-84D3-DA128A2F13F4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353F44BB-A286-4746-97A4-3DFC6C45AAD3}"/>
              </a:ext>
            </a:extLst>
          </p:cNvPr>
          <p:cNvGrpSpPr/>
          <p:nvPr/>
        </p:nvGrpSpPr>
        <p:grpSpPr>
          <a:xfrm>
            <a:off x="9131562" y="2748938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28801AC7-B85B-46C6-A660-79F4E8127364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67" name="Straight Connector 1166">
              <a:extLst>
                <a:ext uri="{FF2B5EF4-FFF2-40B4-BE49-F238E27FC236}">
                  <a16:creationId xmlns:a16="http://schemas.microsoft.com/office/drawing/2014/main" id="{A972A99A-FA24-4385-99C2-BB794A8C008B}"/>
                </a:ext>
              </a:extLst>
            </p:cNvPr>
            <p:cNvCxnSpPr>
              <a:cxnSpLocks/>
              <a:stCxn id="116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8" name="Straight Connector 1167">
              <a:extLst>
                <a:ext uri="{FF2B5EF4-FFF2-40B4-BE49-F238E27FC236}">
                  <a16:creationId xmlns:a16="http://schemas.microsoft.com/office/drawing/2014/main" id="{A5597EA9-6CE4-4838-805F-466D023C7410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9" name="Straight Connector 1168">
              <a:extLst>
                <a:ext uri="{FF2B5EF4-FFF2-40B4-BE49-F238E27FC236}">
                  <a16:creationId xmlns:a16="http://schemas.microsoft.com/office/drawing/2014/main" id="{1FE5C004-BF9B-4826-9E94-94EC14980B8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0" name="Straight Connector 1169">
              <a:extLst>
                <a:ext uri="{FF2B5EF4-FFF2-40B4-BE49-F238E27FC236}">
                  <a16:creationId xmlns:a16="http://schemas.microsoft.com/office/drawing/2014/main" id="{7A8335E0-A29E-4FC3-AAEB-7ED2DBE20034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1" name="Group 1170">
            <a:extLst>
              <a:ext uri="{FF2B5EF4-FFF2-40B4-BE49-F238E27FC236}">
                <a16:creationId xmlns:a16="http://schemas.microsoft.com/office/drawing/2014/main" id="{3268FBBB-8CEF-4473-A8DB-B69A507068FD}"/>
              </a:ext>
            </a:extLst>
          </p:cNvPr>
          <p:cNvGrpSpPr/>
          <p:nvPr/>
        </p:nvGrpSpPr>
        <p:grpSpPr>
          <a:xfrm>
            <a:off x="8892087" y="2631794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172" name="Oval 1171">
              <a:extLst>
                <a:ext uri="{FF2B5EF4-FFF2-40B4-BE49-F238E27FC236}">
                  <a16:creationId xmlns:a16="http://schemas.microsoft.com/office/drawing/2014/main" id="{B5C06439-6FAD-4EF6-8E40-A529A0BEAA69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73" name="Straight Connector 1172">
              <a:extLst>
                <a:ext uri="{FF2B5EF4-FFF2-40B4-BE49-F238E27FC236}">
                  <a16:creationId xmlns:a16="http://schemas.microsoft.com/office/drawing/2014/main" id="{B2F9B6BC-203D-4217-A17B-4CF644811430}"/>
                </a:ext>
              </a:extLst>
            </p:cNvPr>
            <p:cNvCxnSpPr>
              <a:cxnSpLocks/>
              <a:stCxn id="117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4" name="Straight Connector 1173">
              <a:extLst>
                <a:ext uri="{FF2B5EF4-FFF2-40B4-BE49-F238E27FC236}">
                  <a16:creationId xmlns:a16="http://schemas.microsoft.com/office/drawing/2014/main" id="{388C6709-317B-488C-A1BB-085D7A263099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5" name="Straight Connector 1174">
              <a:extLst>
                <a:ext uri="{FF2B5EF4-FFF2-40B4-BE49-F238E27FC236}">
                  <a16:creationId xmlns:a16="http://schemas.microsoft.com/office/drawing/2014/main" id="{E2CA707D-92AB-48C5-B9DA-19ABFE11AD3A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6" name="Straight Connector 1175">
              <a:extLst>
                <a:ext uri="{FF2B5EF4-FFF2-40B4-BE49-F238E27FC236}">
                  <a16:creationId xmlns:a16="http://schemas.microsoft.com/office/drawing/2014/main" id="{D41CB827-9719-42C0-B99E-CC0A315DDAA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7" name="Group 1176">
            <a:extLst>
              <a:ext uri="{FF2B5EF4-FFF2-40B4-BE49-F238E27FC236}">
                <a16:creationId xmlns:a16="http://schemas.microsoft.com/office/drawing/2014/main" id="{73D3C61A-8B49-4646-A8D0-308D83B6283F}"/>
              </a:ext>
            </a:extLst>
          </p:cNvPr>
          <p:cNvGrpSpPr/>
          <p:nvPr/>
        </p:nvGrpSpPr>
        <p:grpSpPr>
          <a:xfrm>
            <a:off x="10181451" y="2807128"/>
            <a:ext cx="293302" cy="588936"/>
            <a:chOff x="2771480" y="3685880"/>
            <a:chExt cx="527903" cy="1310324"/>
          </a:xfrm>
        </p:grpSpPr>
        <p:sp>
          <p:nvSpPr>
            <p:cNvPr id="1178" name="Oval 1177">
              <a:extLst>
                <a:ext uri="{FF2B5EF4-FFF2-40B4-BE49-F238E27FC236}">
                  <a16:creationId xmlns:a16="http://schemas.microsoft.com/office/drawing/2014/main" id="{7171B6DC-9D49-4460-AA99-9425C65D8628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79" name="Straight Connector 1178">
              <a:extLst>
                <a:ext uri="{FF2B5EF4-FFF2-40B4-BE49-F238E27FC236}">
                  <a16:creationId xmlns:a16="http://schemas.microsoft.com/office/drawing/2014/main" id="{F9894374-52A7-4618-85D9-A35D6CB33568}"/>
                </a:ext>
              </a:extLst>
            </p:cNvPr>
            <p:cNvCxnSpPr>
              <a:cxnSpLocks/>
              <a:stCxn id="117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0" name="Straight Connector 1179">
              <a:extLst>
                <a:ext uri="{FF2B5EF4-FFF2-40B4-BE49-F238E27FC236}">
                  <a16:creationId xmlns:a16="http://schemas.microsoft.com/office/drawing/2014/main" id="{F504B9AB-435F-4398-BE6B-6AE9B6907363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1" name="Straight Connector 1180">
              <a:extLst>
                <a:ext uri="{FF2B5EF4-FFF2-40B4-BE49-F238E27FC236}">
                  <a16:creationId xmlns:a16="http://schemas.microsoft.com/office/drawing/2014/main" id="{97DF0D83-7858-4D44-A9FE-992648C729FA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2" name="Straight Connector 1181">
              <a:extLst>
                <a:ext uri="{FF2B5EF4-FFF2-40B4-BE49-F238E27FC236}">
                  <a16:creationId xmlns:a16="http://schemas.microsoft.com/office/drawing/2014/main" id="{37EDEC3B-4657-4795-93C3-08CC903FB97C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3" name="Group 1182">
            <a:extLst>
              <a:ext uri="{FF2B5EF4-FFF2-40B4-BE49-F238E27FC236}">
                <a16:creationId xmlns:a16="http://schemas.microsoft.com/office/drawing/2014/main" id="{BBC4786D-53E7-4240-9103-91F2E617144A}"/>
              </a:ext>
            </a:extLst>
          </p:cNvPr>
          <p:cNvGrpSpPr/>
          <p:nvPr/>
        </p:nvGrpSpPr>
        <p:grpSpPr>
          <a:xfrm>
            <a:off x="8682073" y="1975635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184" name="Oval 1183">
              <a:extLst>
                <a:ext uri="{FF2B5EF4-FFF2-40B4-BE49-F238E27FC236}">
                  <a16:creationId xmlns:a16="http://schemas.microsoft.com/office/drawing/2014/main" id="{38F5A2B5-6404-4069-9A3D-2B9E572825B8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85" name="Straight Connector 1184">
              <a:extLst>
                <a:ext uri="{FF2B5EF4-FFF2-40B4-BE49-F238E27FC236}">
                  <a16:creationId xmlns:a16="http://schemas.microsoft.com/office/drawing/2014/main" id="{679F5313-787F-490D-9C29-B8E6C1921A22}"/>
                </a:ext>
              </a:extLst>
            </p:cNvPr>
            <p:cNvCxnSpPr>
              <a:cxnSpLocks/>
              <a:stCxn id="118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6" name="Straight Connector 1185">
              <a:extLst>
                <a:ext uri="{FF2B5EF4-FFF2-40B4-BE49-F238E27FC236}">
                  <a16:creationId xmlns:a16="http://schemas.microsoft.com/office/drawing/2014/main" id="{D8EE6658-1B4A-47A3-9E6A-78214B43C720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7" name="Straight Connector 1186">
              <a:extLst>
                <a:ext uri="{FF2B5EF4-FFF2-40B4-BE49-F238E27FC236}">
                  <a16:creationId xmlns:a16="http://schemas.microsoft.com/office/drawing/2014/main" id="{12253A9C-DE3B-44A3-A076-3F67C7F3DDF1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8" name="Straight Connector 1187">
              <a:extLst>
                <a:ext uri="{FF2B5EF4-FFF2-40B4-BE49-F238E27FC236}">
                  <a16:creationId xmlns:a16="http://schemas.microsoft.com/office/drawing/2014/main" id="{D28FC731-2576-4E4C-AB24-A77E6FFA1FE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9" name="Group 1188">
            <a:extLst>
              <a:ext uri="{FF2B5EF4-FFF2-40B4-BE49-F238E27FC236}">
                <a16:creationId xmlns:a16="http://schemas.microsoft.com/office/drawing/2014/main" id="{B12E5AFE-D839-4DF6-8264-3372B192453A}"/>
              </a:ext>
            </a:extLst>
          </p:cNvPr>
          <p:cNvGrpSpPr/>
          <p:nvPr/>
        </p:nvGrpSpPr>
        <p:grpSpPr>
          <a:xfrm>
            <a:off x="9570728" y="2923781"/>
            <a:ext cx="293302" cy="588936"/>
            <a:chOff x="2771480" y="3685880"/>
            <a:chExt cx="527903" cy="1310324"/>
          </a:xfrm>
        </p:grpSpPr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763DC68A-32CB-485E-9C14-43A2C073E7AE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91" name="Straight Connector 1190">
              <a:extLst>
                <a:ext uri="{FF2B5EF4-FFF2-40B4-BE49-F238E27FC236}">
                  <a16:creationId xmlns:a16="http://schemas.microsoft.com/office/drawing/2014/main" id="{32C92E73-BA7A-42A5-8779-0B466ACA050B}"/>
                </a:ext>
              </a:extLst>
            </p:cNvPr>
            <p:cNvCxnSpPr>
              <a:cxnSpLocks/>
              <a:stCxn id="119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2" name="Straight Connector 1191">
              <a:extLst>
                <a:ext uri="{FF2B5EF4-FFF2-40B4-BE49-F238E27FC236}">
                  <a16:creationId xmlns:a16="http://schemas.microsoft.com/office/drawing/2014/main" id="{F4D8B682-1F42-4729-8747-987357490DFB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3" name="Straight Connector 1192">
              <a:extLst>
                <a:ext uri="{FF2B5EF4-FFF2-40B4-BE49-F238E27FC236}">
                  <a16:creationId xmlns:a16="http://schemas.microsoft.com/office/drawing/2014/main" id="{CBCB6E36-002F-440A-94F6-B8C0035E6DD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4" name="Straight Connector 1193">
              <a:extLst>
                <a:ext uri="{FF2B5EF4-FFF2-40B4-BE49-F238E27FC236}">
                  <a16:creationId xmlns:a16="http://schemas.microsoft.com/office/drawing/2014/main" id="{3AB4ACDF-1CF3-4A6E-BD82-C7A1315A32F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5" name="Group 1194">
            <a:extLst>
              <a:ext uri="{FF2B5EF4-FFF2-40B4-BE49-F238E27FC236}">
                <a16:creationId xmlns:a16="http://schemas.microsoft.com/office/drawing/2014/main" id="{12B8F102-C81D-47CE-A599-75D32C7682C8}"/>
              </a:ext>
            </a:extLst>
          </p:cNvPr>
          <p:cNvGrpSpPr/>
          <p:nvPr/>
        </p:nvGrpSpPr>
        <p:grpSpPr>
          <a:xfrm>
            <a:off x="8676931" y="2938754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A6AD93D0-8233-46A7-8B32-165ED030628B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97" name="Straight Connector 1196">
              <a:extLst>
                <a:ext uri="{FF2B5EF4-FFF2-40B4-BE49-F238E27FC236}">
                  <a16:creationId xmlns:a16="http://schemas.microsoft.com/office/drawing/2014/main" id="{2926C532-F045-4A8A-91ED-D83B2B9890D3}"/>
                </a:ext>
              </a:extLst>
            </p:cNvPr>
            <p:cNvCxnSpPr>
              <a:cxnSpLocks/>
              <a:stCxn id="119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8" name="Straight Connector 1197">
              <a:extLst>
                <a:ext uri="{FF2B5EF4-FFF2-40B4-BE49-F238E27FC236}">
                  <a16:creationId xmlns:a16="http://schemas.microsoft.com/office/drawing/2014/main" id="{EF53E6B0-ADD9-49E2-A548-AB152F295212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9" name="Straight Connector 1198">
              <a:extLst>
                <a:ext uri="{FF2B5EF4-FFF2-40B4-BE49-F238E27FC236}">
                  <a16:creationId xmlns:a16="http://schemas.microsoft.com/office/drawing/2014/main" id="{B9746F55-1236-48F2-A29A-8C107061D6F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0" name="Straight Connector 1199">
              <a:extLst>
                <a:ext uri="{FF2B5EF4-FFF2-40B4-BE49-F238E27FC236}">
                  <a16:creationId xmlns:a16="http://schemas.microsoft.com/office/drawing/2014/main" id="{F2158160-84CD-4848-B031-D7616749C472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1" name="Group 1200">
            <a:extLst>
              <a:ext uri="{FF2B5EF4-FFF2-40B4-BE49-F238E27FC236}">
                <a16:creationId xmlns:a16="http://schemas.microsoft.com/office/drawing/2014/main" id="{7562E3EA-1D62-4A3D-B1C4-E39AFA4FEB42}"/>
              </a:ext>
            </a:extLst>
          </p:cNvPr>
          <p:cNvGrpSpPr/>
          <p:nvPr/>
        </p:nvGrpSpPr>
        <p:grpSpPr>
          <a:xfrm>
            <a:off x="9357296" y="1734812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202" name="Oval 1201">
              <a:extLst>
                <a:ext uri="{FF2B5EF4-FFF2-40B4-BE49-F238E27FC236}">
                  <a16:creationId xmlns:a16="http://schemas.microsoft.com/office/drawing/2014/main" id="{2EDF5427-9BDD-4ECC-8E31-D6C9C66BB2D6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03" name="Straight Connector 1202">
              <a:extLst>
                <a:ext uri="{FF2B5EF4-FFF2-40B4-BE49-F238E27FC236}">
                  <a16:creationId xmlns:a16="http://schemas.microsoft.com/office/drawing/2014/main" id="{C1CCDBE1-8697-4E43-A0E4-BBF45824FB34}"/>
                </a:ext>
              </a:extLst>
            </p:cNvPr>
            <p:cNvCxnSpPr>
              <a:cxnSpLocks/>
              <a:stCxn id="120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4" name="Straight Connector 1203">
              <a:extLst>
                <a:ext uri="{FF2B5EF4-FFF2-40B4-BE49-F238E27FC236}">
                  <a16:creationId xmlns:a16="http://schemas.microsoft.com/office/drawing/2014/main" id="{F42D71E5-97D3-4E40-B1B1-CD8BCE6AF75C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5" name="Straight Connector 1204">
              <a:extLst>
                <a:ext uri="{FF2B5EF4-FFF2-40B4-BE49-F238E27FC236}">
                  <a16:creationId xmlns:a16="http://schemas.microsoft.com/office/drawing/2014/main" id="{B1CE107E-194F-4ED2-BDB9-24E1699D75BC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6" name="Straight Connector 1205">
              <a:extLst>
                <a:ext uri="{FF2B5EF4-FFF2-40B4-BE49-F238E27FC236}">
                  <a16:creationId xmlns:a16="http://schemas.microsoft.com/office/drawing/2014/main" id="{F3ED2CBB-E3A6-489D-A705-0D5734005143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7" name="Group 1206">
            <a:extLst>
              <a:ext uri="{FF2B5EF4-FFF2-40B4-BE49-F238E27FC236}">
                <a16:creationId xmlns:a16="http://schemas.microsoft.com/office/drawing/2014/main" id="{EB594AC4-37EA-40BD-8D99-2DA023F72985}"/>
              </a:ext>
            </a:extLst>
          </p:cNvPr>
          <p:cNvGrpSpPr/>
          <p:nvPr/>
        </p:nvGrpSpPr>
        <p:grpSpPr>
          <a:xfrm>
            <a:off x="9674639" y="2173411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208" name="Oval 1207">
              <a:extLst>
                <a:ext uri="{FF2B5EF4-FFF2-40B4-BE49-F238E27FC236}">
                  <a16:creationId xmlns:a16="http://schemas.microsoft.com/office/drawing/2014/main" id="{21620FEF-677C-4DE5-B51B-BF4244F2674A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09" name="Straight Connector 1208">
              <a:extLst>
                <a:ext uri="{FF2B5EF4-FFF2-40B4-BE49-F238E27FC236}">
                  <a16:creationId xmlns:a16="http://schemas.microsoft.com/office/drawing/2014/main" id="{54631D00-DEA6-4C21-8405-A39686EA00FA}"/>
                </a:ext>
              </a:extLst>
            </p:cNvPr>
            <p:cNvCxnSpPr>
              <a:cxnSpLocks/>
              <a:stCxn id="120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0" name="Straight Connector 1209">
              <a:extLst>
                <a:ext uri="{FF2B5EF4-FFF2-40B4-BE49-F238E27FC236}">
                  <a16:creationId xmlns:a16="http://schemas.microsoft.com/office/drawing/2014/main" id="{95394727-1138-4256-A8F4-C86037F32A1C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1" name="Straight Connector 1210">
              <a:extLst>
                <a:ext uri="{FF2B5EF4-FFF2-40B4-BE49-F238E27FC236}">
                  <a16:creationId xmlns:a16="http://schemas.microsoft.com/office/drawing/2014/main" id="{34A2254C-353E-425E-A2A1-911A83A94F84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2" name="Straight Connector 1211">
              <a:extLst>
                <a:ext uri="{FF2B5EF4-FFF2-40B4-BE49-F238E27FC236}">
                  <a16:creationId xmlns:a16="http://schemas.microsoft.com/office/drawing/2014/main" id="{033A96F7-00E3-48A4-8337-5BFBB6CB091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3" name="Group 1212">
            <a:extLst>
              <a:ext uri="{FF2B5EF4-FFF2-40B4-BE49-F238E27FC236}">
                <a16:creationId xmlns:a16="http://schemas.microsoft.com/office/drawing/2014/main" id="{A9B1629A-9196-40A1-BC33-8160E7A65796}"/>
              </a:ext>
            </a:extLst>
          </p:cNvPr>
          <p:cNvGrpSpPr/>
          <p:nvPr/>
        </p:nvGrpSpPr>
        <p:grpSpPr>
          <a:xfrm>
            <a:off x="9835225" y="3247117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214" name="Oval 1213">
              <a:extLst>
                <a:ext uri="{FF2B5EF4-FFF2-40B4-BE49-F238E27FC236}">
                  <a16:creationId xmlns:a16="http://schemas.microsoft.com/office/drawing/2014/main" id="{43F17D35-998E-43F1-8F49-C202254B8EAA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15" name="Straight Connector 1214">
              <a:extLst>
                <a:ext uri="{FF2B5EF4-FFF2-40B4-BE49-F238E27FC236}">
                  <a16:creationId xmlns:a16="http://schemas.microsoft.com/office/drawing/2014/main" id="{719A499D-32D1-43BF-A77D-77D2C622AB9D}"/>
                </a:ext>
              </a:extLst>
            </p:cNvPr>
            <p:cNvCxnSpPr>
              <a:cxnSpLocks/>
              <a:stCxn id="121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6" name="Straight Connector 1215">
              <a:extLst>
                <a:ext uri="{FF2B5EF4-FFF2-40B4-BE49-F238E27FC236}">
                  <a16:creationId xmlns:a16="http://schemas.microsoft.com/office/drawing/2014/main" id="{033885A0-9384-4900-8065-7EE34170C8E4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7" name="Straight Connector 1216">
              <a:extLst>
                <a:ext uri="{FF2B5EF4-FFF2-40B4-BE49-F238E27FC236}">
                  <a16:creationId xmlns:a16="http://schemas.microsoft.com/office/drawing/2014/main" id="{A83F2063-9713-4F65-A831-B4B37C240181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8" name="Straight Connector 1217">
              <a:extLst>
                <a:ext uri="{FF2B5EF4-FFF2-40B4-BE49-F238E27FC236}">
                  <a16:creationId xmlns:a16="http://schemas.microsoft.com/office/drawing/2014/main" id="{09702CEB-DABC-4B5D-A536-306C22239287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9" name="Group 1218">
            <a:extLst>
              <a:ext uri="{FF2B5EF4-FFF2-40B4-BE49-F238E27FC236}">
                <a16:creationId xmlns:a16="http://schemas.microsoft.com/office/drawing/2014/main" id="{5591E877-20D1-4CE0-B97C-04236BB4558A}"/>
              </a:ext>
            </a:extLst>
          </p:cNvPr>
          <p:cNvGrpSpPr/>
          <p:nvPr/>
        </p:nvGrpSpPr>
        <p:grpSpPr>
          <a:xfrm>
            <a:off x="8949603" y="3428376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220" name="Oval 1219">
              <a:extLst>
                <a:ext uri="{FF2B5EF4-FFF2-40B4-BE49-F238E27FC236}">
                  <a16:creationId xmlns:a16="http://schemas.microsoft.com/office/drawing/2014/main" id="{01FC870D-0AC8-47B1-9073-5485A76BDC17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21" name="Straight Connector 1220">
              <a:extLst>
                <a:ext uri="{FF2B5EF4-FFF2-40B4-BE49-F238E27FC236}">
                  <a16:creationId xmlns:a16="http://schemas.microsoft.com/office/drawing/2014/main" id="{795FA490-F227-4F51-9268-B7F74CF54D6F}"/>
                </a:ext>
              </a:extLst>
            </p:cNvPr>
            <p:cNvCxnSpPr>
              <a:cxnSpLocks/>
              <a:stCxn id="122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2" name="Straight Connector 1221">
              <a:extLst>
                <a:ext uri="{FF2B5EF4-FFF2-40B4-BE49-F238E27FC236}">
                  <a16:creationId xmlns:a16="http://schemas.microsoft.com/office/drawing/2014/main" id="{0493FC71-E184-41A8-847B-92EB2A1D0CA8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3" name="Straight Connector 1222">
              <a:extLst>
                <a:ext uri="{FF2B5EF4-FFF2-40B4-BE49-F238E27FC236}">
                  <a16:creationId xmlns:a16="http://schemas.microsoft.com/office/drawing/2014/main" id="{EA908230-9A9B-41EC-8657-32FBA89F950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4" name="Straight Connector 1223">
              <a:extLst>
                <a:ext uri="{FF2B5EF4-FFF2-40B4-BE49-F238E27FC236}">
                  <a16:creationId xmlns:a16="http://schemas.microsoft.com/office/drawing/2014/main" id="{DF2AB793-E9F8-44AA-B8BF-98BFA0D192CF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5" name="Group 1224">
            <a:extLst>
              <a:ext uri="{FF2B5EF4-FFF2-40B4-BE49-F238E27FC236}">
                <a16:creationId xmlns:a16="http://schemas.microsoft.com/office/drawing/2014/main" id="{A5CFCAAE-6FAE-4AAB-A7D3-FD43E3EC6CA8}"/>
              </a:ext>
            </a:extLst>
          </p:cNvPr>
          <p:cNvGrpSpPr/>
          <p:nvPr/>
        </p:nvGrpSpPr>
        <p:grpSpPr>
          <a:xfrm>
            <a:off x="10140252" y="3443101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226" name="Oval 1225">
              <a:extLst>
                <a:ext uri="{FF2B5EF4-FFF2-40B4-BE49-F238E27FC236}">
                  <a16:creationId xmlns:a16="http://schemas.microsoft.com/office/drawing/2014/main" id="{7F8EE04D-6C4F-48EE-B4AC-73E99D1CA837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27" name="Straight Connector 1226">
              <a:extLst>
                <a:ext uri="{FF2B5EF4-FFF2-40B4-BE49-F238E27FC236}">
                  <a16:creationId xmlns:a16="http://schemas.microsoft.com/office/drawing/2014/main" id="{28AD8645-C2D5-438C-9DD2-3ECB5F618E38}"/>
                </a:ext>
              </a:extLst>
            </p:cNvPr>
            <p:cNvCxnSpPr>
              <a:cxnSpLocks/>
              <a:stCxn id="122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8" name="Straight Connector 1227">
              <a:extLst>
                <a:ext uri="{FF2B5EF4-FFF2-40B4-BE49-F238E27FC236}">
                  <a16:creationId xmlns:a16="http://schemas.microsoft.com/office/drawing/2014/main" id="{DD4035DC-2757-4361-A5E3-3CB19A83518A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9" name="Straight Connector 1228">
              <a:extLst>
                <a:ext uri="{FF2B5EF4-FFF2-40B4-BE49-F238E27FC236}">
                  <a16:creationId xmlns:a16="http://schemas.microsoft.com/office/drawing/2014/main" id="{74AACC0A-966F-4D25-8941-DB0229E0261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0" name="Straight Connector 1229">
              <a:extLst>
                <a:ext uri="{FF2B5EF4-FFF2-40B4-BE49-F238E27FC236}">
                  <a16:creationId xmlns:a16="http://schemas.microsoft.com/office/drawing/2014/main" id="{A0114321-318F-46F3-9773-60804BE8522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1" name="Group 1230">
            <a:extLst>
              <a:ext uri="{FF2B5EF4-FFF2-40B4-BE49-F238E27FC236}">
                <a16:creationId xmlns:a16="http://schemas.microsoft.com/office/drawing/2014/main" id="{AEA214AB-0E54-41BA-9F9C-FE76DF14460E}"/>
              </a:ext>
            </a:extLst>
          </p:cNvPr>
          <p:cNvGrpSpPr/>
          <p:nvPr/>
        </p:nvGrpSpPr>
        <p:grpSpPr>
          <a:xfrm>
            <a:off x="9067148" y="1926755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232" name="Oval 1231">
              <a:extLst>
                <a:ext uri="{FF2B5EF4-FFF2-40B4-BE49-F238E27FC236}">
                  <a16:creationId xmlns:a16="http://schemas.microsoft.com/office/drawing/2014/main" id="{6E391047-89EA-496A-A946-2247944EE72C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33" name="Straight Connector 1232">
              <a:extLst>
                <a:ext uri="{FF2B5EF4-FFF2-40B4-BE49-F238E27FC236}">
                  <a16:creationId xmlns:a16="http://schemas.microsoft.com/office/drawing/2014/main" id="{C4F9D666-1F86-4CAA-B8DE-434BE399DF24}"/>
                </a:ext>
              </a:extLst>
            </p:cNvPr>
            <p:cNvCxnSpPr>
              <a:cxnSpLocks/>
              <a:stCxn id="123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4" name="Straight Connector 1233">
              <a:extLst>
                <a:ext uri="{FF2B5EF4-FFF2-40B4-BE49-F238E27FC236}">
                  <a16:creationId xmlns:a16="http://schemas.microsoft.com/office/drawing/2014/main" id="{127647E8-74A3-405B-91E5-85786DD040AB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5" name="Straight Connector 1234">
              <a:extLst>
                <a:ext uri="{FF2B5EF4-FFF2-40B4-BE49-F238E27FC236}">
                  <a16:creationId xmlns:a16="http://schemas.microsoft.com/office/drawing/2014/main" id="{0DC2B1C5-DF23-47C6-9745-0B1BAA60BC5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6" name="Straight Connector 1235">
              <a:extLst>
                <a:ext uri="{FF2B5EF4-FFF2-40B4-BE49-F238E27FC236}">
                  <a16:creationId xmlns:a16="http://schemas.microsoft.com/office/drawing/2014/main" id="{3CB712F6-F2B2-4C51-A779-CEA45519C5C0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7" name="Group 1236">
            <a:extLst>
              <a:ext uri="{FF2B5EF4-FFF2-40B4-BE49-F238E27FC236}">
                <a16:creationId xmlns:a16="http://schemas.microsoft.com/office/drawing/2014/main" id="{F1DF55B4-7462-47EB-8EE9-335A67961E33}"/>
              </a:ext>
            </a:extLst>
          </p:cNvPr>
          <p:cNvGrpSpPr/>
          <p:nvPr/>
        </p:nvGrpSpPr>
        <p:grpSpPr>
          <a:xfrm>
            <a:off x="9923900" y="2501234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238" name="Oval 1237">
              <a:extLst>
                <a:ext uri="{FF2B5EF4-FFF2-40B4-BE49-F238E27FC236}">
                  <a16:creationId xmlns:a16="http://schemas.microsoft.com/office/drawing/2014/main" id="{FC01F76E-B4D5-4539-B557-BC2FB42BE55E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39" name="Straight Connector 1238">
              <a:extLst>
                <a:ext uri="{FF2B5EF4-FFF2-40B4-BE49-F238E27FC236}">
                  <a16:creationId xmlns:a16="http://schemas.microsoft.com/office/drawing/2014/main" id="{8AF76A24-9B51-460D-B7A7-B0DBEFDAEB78}"/>
                </a:ext>
              </a:extLst>
            </p:cNvPr>
            <p:cNvCxnSpPr>
              <a:cxnSpLocks/>
              <a:stCxn id="123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0" name="Straight Connector 1239">
              <a:extLst>
                <a:ext uri="{FF2B5EF4-FFF2-40B4-BE49-F238E27FC236}">
                  <a16:creationId xmlns:a16="http://schemas.microsoft.com/office/drawing/2014/main" id="{9132E01C-3E98-408B-8702-24556BC9E6DD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1" name="Straight Connector 1240">
              <a:extLst>
                <a:ext uri="{FF2B5EF4-FFF2-40B4-BE49-F238E27FC236}">
                  <a16:creationId xmlns:a16="http://schemas.microsoft.com/office/drawing/2014/main" id="{EDC58985-EA28-43AD-AEFE-6F4416DB618C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2" name="Straight Connector 1241">
              <a:extLst>
                <a:ext uri="{FF2B5EF4-FFF2-40B4-BE49-F238E27FC236}">
                  <a16:creationId xmlns:a16="http://schemas.microsoft.com/office/drawing/2014/main" id="{426EC5F1-58A1-4293-B4AF-D7C9E79C0E1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3" name="Group 1242">
            <a:extLst>
              <a:ext uri="{FF2B5EF4-FFF2-40B4-BE49-F238E27FC236}">
                <a16:creationId xmlns:a16="http://schemas.microsoft.com/office/drawing/2014/main" id="{E342973C-4ABB-455C-94D9-5B5790040AA7}"/>
              </a:ext>
            </a:extLst>
          </p:cNvPr>
          <p:cNvGrpSpPr/>
          <p:nvPr/>
        </p:nvGrpSpPr>
        <p:grpSpPr>
          <a:xfrm>
            <a:off x="8387137" y="1758114"/>
            <a:ext cx="293302" cy="588936"/>
            <a:chOff x="2771480" y="3685880"/>
            <a:chExt cx="527903" cy="1310324"/>
          </a:xfrm>
        </p:grpSpPr>
        <p:sp>
          <p:nvSpPr>
            <p:cNvPr id="1244" name="Oval 1243">
              <a:extLst>
                <a:ext uri="{FF2B5EF4-FFF2-40B4-BE49-F238E27FC236}">
                  <a16:creationId xmlns:a16="http://schemas.microsoft.com/office/drawing/2014/main" id="{7D573789-2BE0-4AA2-9AE8-174B8049905F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45" name="Straight Connector 1244">
              <a:extLst>
                <a:ext uri="{FF2B5EF4-FFF2-40B4-BE49-F238E27FC236}">
                  <a16:creationId xmlns:a16="http://schemas.microsoft.com/office/drawing/2014/main" id="{4B3BBD2F-E4EA-4E2F-9E37-5566D8CA81BB}"/>
                </a:ext>
              </a:extLst>
            </p:cNvPr>
            <p:cNvCxnSpPr>
              <a:cxnSpLocks/>
              <a:stCxn id="124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6" name="Straight Connector 1245">
              <a:extLst>
                <a:ext uri="{FF2B5EF4-FFF2-40B4-BE49-F238E27FC236}">
                  <a16:creationId xmlns:a16="http://schemas.microsoft.com/office/drawing/2014/main" id="{13C5BEDF-F239-4E89-AE64-60B78B112F95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7" name="Straight Connector 1246">
              <a:extLst>
                <a:ext uri="{FF2B5EF4-FFF2-40B4-BE49-F238E27FC236}">
                  <a16:creationId xmlns:a16="http://schemas.microsoft.com/office/drawing/2014/main" id="{C4BA7981-677A-4F19-B6D6-DA8CB09EEE3E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8" name="Straight Connector 1247">
              <a:extLst>
                <a:ext uri="{FF2B5EF4-FFF2-40B4-BE49-F238E27FC236}">
                  <a16:creationId xmlns:a16="http://schemas.microsoft.com/office/drawing/2014/main" id="{0BFDC555-2876-4F0C-8089-C8807B2A888C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9" name="Group 1248">
            <a:extLst>
              <a:ext uri="{FF2B5EF4-FFF2-40B4-BE49-F238E27FC236}">
                <a16:creationId xmlns:a16="http://schemas.microsoft.com/office/drawing/2014/main" id="{89C24501-B9DD-4211-BA77-57600F2A6105}"/>
              </a:ext>
            </a:extLst>
          </p:cNvPr>
          <p:cNvGrpSpPr/>
          <p:nvPr/>
        </p:nvGrpSpPr>
        <p:grpSpPr>
          <a:xfrm>
            <a:off x="9368004" y="2322985"/>
            <a:ext cx="267117" cy="575397"/>
            <a:chOff x="2771480" y="3685880"/>
            <a:chExt cx="527903" cy="1310324"/>
          </a:xfrm>
        </p:grpSpPr>
        <p:sp>
          <p:nvSpPr>
            <p:cNvPr id="1250" name="Oval 1249">
              <a:extLst>
                <a:ext uri="{FF2B5EF4-FFF2-40B4-BE49-F238E27FC236}">
                  <a16:creationId xmlns:a16="http://schemas.microsoft.com/office/drawing/2014/main" id="{8874C10D-45E5-4844-BED9-46A9B6F33E35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51" name="Straight Connector 1250">
              <a:extLst>
                <a:ext uri="{FF2B5EF4-FFF2-40B4-BE49-F238E27FC236}">
                  <a16:creationId xmlns:a16="http://schemas.microsoft.com/office/drawing/2014/main" id="{C826D12F-5F7A-40B1-B0A5-5D930955B8CB}"/>
                </a:ext>
              </a:extLst>
            </p:cNvPr>
            <p:cNvCxnSpPr>
              <a:cxnSpLocks/>
              <a:stCxn id="125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2" name="Straight Connector 1251">
              <a:extLst>
                <a:ext uri="{FF2B5EF4-FFF2-40B4-BE49-F238E27FC236}">
                  <a16:creationId xmlns:a16="http://schemas.microsoft.com/office/drawing/2014/main" id="{1D869073-B25E-4E56-85B2-15704082B86A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3" name="Straight Connector 1252">
              <a:extLst>
                <a:ext uri="{FF2B5EF4-FFF2-40B4-BE49-F238E27FC236}">
                  <a16:creationId xmlns:a16="http://schemas.microsoft.com/office/drawing/2014/main" id="{69E3A8A6-71C4-4D54-AE00-65FD82365B27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4" name="Straight Connector 1253">
              <a:extLst>
                <a:ext uri="{FF2B5EF4-FFF2-40B4-BE49-F238E27FC236}">
                  <a16:creationId xmlns:a16="http://schemas.microsoft.com/office/drawing/2014/main" id="{8FDABC0A-14DD-41B7-91FF-C002E38F508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5" name="Group 1254">
            <a:extLst>
              <a:ext uri="{FF2B5EF4-FFF2-40B4-BE49-F238E27FC236}">
                <a16:creationId xmlns:a16="http://schemas.microsoft.com/office/drawing/2014/main" id="{86ADCA3E-D9E6-4833-B597-FF4AF26EC1C3}"/>
              </a:ext>
            </a:extLst>
          </p:cNvPr>
          <p:cNvGrpSpPr/>
          <p:nvPr/>
        </p:nvGrpSpPr>
        <p:grpSpPr>
          <a:xfrm>
            <a:off x="9278212" y="3373560"/>
            <a:ext cx="267117" cy="575397"/>
            <a:chOff x="2771480" y="3685880"/>
            <a:chExt cx="527903" cy="1310324"/>
          </a:xfrm>
        </p:grpSpPr>
        <p:sp>
          <p:nvSpPr>
            <p:cNvPr id="1256" name="Oval 1255">
              <a:extLst>
                <a:ext uri="{FF2B5EF4-FFF2-40B4-BE49-F238E27FC236}">
                  <a16:creationId xmlns:a16="http://schemas.microsoft.com/office/drawing/2014/main" id="{5DD770F8-8C7E-48BE-98DC-90FA78A2355B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57" name="Straight Connector 1256">
              <a:extLst>
                <a:ext uri="{FF2B5EF4-FFF2-40B4-BE49-F238E27FC236}">
                  <a16:creationId xmlns:a16="http://schemas.microsoft.com/office/drawing/2014/main" id="{D62C2C2D-B26C-4D4D-B4EE-DAED96EB0A39}"/>
                </a:ext>
              </a:extLst>
            </p:cNvPr>
            <p:cNvCxnSpPr>
              <a:cxnSpLocks/>
              <a:stCxn id="125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8" name="Straight Connector 1257">
              <a:extLst>
                <a:ext uri="{FF2B5EF4-FFF2-40B4-BE49-F238E27FC236}">
                  <a16:creationId xmlns:a16="http://schemas.microsoft.com/office/drawing/2014/main" id="{96750CA1-655A-4083-A197-7B30332F592A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9" name="Straight Connector 1258">
              <a:extLst>
                <a:ext uri="{FF2B5EF4-FFF2-40B4-BE49-F238E27FC236}">
                  <a16:creationId xmlns:a16="http://schemas.microsoft.com/office/drawing/2014/main" id="{13A6A636-6313-42B3-8C03-C04A325974C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0" name="Straight Connector 1259">
              <a:extLst>
                <a:ext uri="{FF2B5EF4-FFF2-40B4-BE49-F238E27FC236}">
                  <a16:creationId xmlns:a16="http://schemas.microsoft.com/office/drawing/2014/main" id="{F2066652-C24C-463E-8193-4E8E48991383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1" name="Group 1260">
            <a:extLst>
              <a:ext uri="{FF2B5EF4-FFF2-40B4-BE49-F238E27FC236}">
                <a16:creationId xmlns:a16="http://schemas.microsoft.com/office/drawing/2014/main" id="{DDE0F2AA-856D-42CC-9CE7-4DF4F81F8B0B}"/>
              </a:ext>
            </a:extLst>
          </p:cNvPr>
          <p:cNvGrpSpPr/>
          <p:nvPr/>
        </p:nvGrpSpPr>
        <p:grpSpPr>
          <a:xfrm>
            <a:off x="8441240" y="2529439"/>
            <a:ext cx="267117" cy="575397"/>
            <a:chOff x="2771480" y="3685880"/>
            <a:chExt cx="527903" cy="1310324"/>
          </a:xfrm>
        </p:grpSpPr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id="{16845921-85E7-414F-8505-13601DF002DF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63" name="Straight Connector 1262">
              <a:extLst>
                <a:ext uri="{FF2B5EF4-FFF2-40B4-BE49-F238E27FC236}">
                  <a16:creationId xmlns:a16="http://schemas.microsoft.com/office/drawing/2014/main" id="{A3CE7205-4B3A-4C40-9C7C-800E5AB21A35}"/>
                </a:ext>
              </a:extLst>
            </p:cNvPr>
            <p:cNvCxnSpPr>
              <a:cxnSpLocks/>
              <a:stCxn id="126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4" name="Straight Connector 1263">
              <a:extLst>
                <a:ext uri="{FF2B5EF4-FFF2-40B4-BE49-F238E27FC236}">
                  <a16:creationId xmlns:a16="http://schemas.microsoft.com/office/drawing/2014/main" id="{181A5C40-D0BD-4666-9175-27A234EE06D9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5" name="Straight Connector 1264">
              <a:extLst>
                <a:ext uri="{FF2B5EF4-FFF2-40B4-BE49-F238E27FC236}">
                  <a16:creationId xmlns:a16="http://schemas.microsoft.com/office/drawing/2014/main" id="{A088E3DE-5B34-44D7-A56C-181ACDA33444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6" name="Straight Connector 1265">
              <a:extLst>
                <a:ext uri="{FF2B5EF4-FFF2-40B4-BE49-F238E27FC236}">
                  <a16:creationId xmlns:a16="http://schemas.microsoft.com/office/drawing/2014/main" id="{8AE2235B-AB45-4BE2-945A-F67E7116D4A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7" name="Group 1266">
            <a:extLst>
              <a:ext uri="{FF2B5EF4-FFF2-40B4-BE49-F238E27FC236}">
                <a16:creationId xmlns:a16="http://schemas.microsoft.com/office/drawing/2014/main" id="{796AB2D4-A739-47DF-B1FA-D05F4F4D5B04}"/>
              </a:ext>
            </a:extLst>
          </p:cNvPr>
          <p:cNvGrpSpPr/>
          <p:nvPr/>
        </p:nvGrpSpPr>
        <p:grpSpPr>
          <a:xfrm>
            <a:off x="8072504" y="2278577"/>
            <a:ext cx="267117" cy="575397"/>
            <a:chOff x="2771480" y="3685880"/>
            <a:chExt cx="527903" cy="1310324"/>
          </a:xfrm>
        </p:grpSpPr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id="{7D2FBB27-A245-482E-A987-264D201BD59F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69" name="Straight Connector 1268">
              <a:extLst>
                <a:ext uri="{FF2B5EF4-FFF2-40B4-BE49-F238E27FC236}">
                  <a16:creationId xmlns:a16="http://schemas.microsoft.com/office/drawing/2014/main" id="{1C78B46B-F8E2-4378-87DE-A0048849C282}"/>
                </a:ext>
              </a:extLst>
            </p:cNvPr>
            <p:cNvCxnSpPr>
              <a:cxnSpLocks/>
              <a:stCxn id="126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0" name="Straight Connector 1269">
              <a:extLst>
                <a:ext uri="{FF2B5EF4-FFF2-40B4-BE49-F238E27FC236}">
                  <a16:creationId xmlns:a16="http://schemas.microsoft.com/office/drawing/2014/main" id="{8D9469C2-AB71-41CA-AFA6-F95EFCA86ED2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1" name="Straight Connector 1270">
              <a:extLst>
                <a:ext uri="{FF2B5EF4-FFF2-40B4-BE49-F238E27FC236}">
                  <a16:creationId xmlns:a16="http://schemas.microsoft.com/office/drawing/2014/main" id="{BAF6749F-C883-4BA5-9B0E-D9581A51DDAB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2" name="Straight Connector 1271">
              <a:extLst>
                <a:ext uri="{FF2B5EF4-FFF2-40B4-BE49-F238E27FC236}">
                  <a16:creationId xmlns:a16="http://schemas.microsoft.com/office/drawing/2014/main" id="{4DFE1C37-B47A-4CC1-AB5E-FD8341EB56EF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3" name="Group 1272">
            <a:extLst>
              <a:ext uri="{FF2B5EF4-FFF2-40B4-BE49-F238E27FC236}">
                <a16:creationId xmlns:a16="http://schemas.microsoft.com/office/drawing/2014/main" id="{3EFA2137-A9F8-4218-A8B0-9D9D1B94CB73}"/>
              </a:ext>
            </a:extLst>
          </p:cNvPr>
          <p:cNvGrpSpPr/>
          <p:nvPr/>
        </p:nvGrpSpPr>
        <p:grpSpPr>
          <a:xfrm>
            <a:off x="5399699" y="4990621"/>
            <a:ext cx="293302" cy="588936"/>
            <a:chOff x="2771480" y="3685880"/>
            <a:chExt cx="527903" cy="1310324"/>
          </a:xfrm>
        </p:grpSpPr>
        <p:sp>
          <p:nvSpPr>
            <p:cNvPr id="1274" name="Oval 1273">
              <a:extLst>
                <a:ext uri="{FF2B5EF4-FFF2-40B4-BE49-F238E27FC236}">
                  <a16:creationId xmlns:a16="http://schemas.microsoft.com/office/drawing/2014/main" id="{AF984F75-8357-4C15-9C75-ED98574C7E09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75" name="Straight Connector 1274">
              <a:extLst>
                <a:ext uri="{FF2B5EF4-FFF2-40B4-BE49-F238E27FC236}">
                  <a16:creationId xmlns:a16="http://schemas.microsoft.com/office/drawing/2014/main" id="{0328B80F-4683-440A-A9EE-6DD14B6400A2}"/>
                </a:ext>
              </a:extLst>
            </p:cNvPr>
            <p:cNvCxnSpPr>
              <a:cxnSpLocks/>
              <a:stCxn id="127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6" name="Straight Connector 1275">
              <a:extLst>
                <a:ext uri="{FF2B5EF4-FFF2-40B4-BE49-F238E27FC236}">
                  <a16:creationId xmlns:a16="http://schemas.microsoft.com/office/drawing/2014/main" id="{0C24CE52-0D00-49E9-A891-539A275D3F44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7" name="Straight Connector 1276">
              <a:extLst>
                <a:ext uri="{FF2B5EF4-FFF2-40B4-BE49-F238E27FC236}">
                  <a16:creationId xmlns:a16="http://schemas.microsoft.com/office/drawing/2014/main" id="{7627CEF6-AB61-4701-8C87-924BB2DE5F11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8" name="Straight Connector 1277">
              <a:extLst>
                <a:ext uri="{FF2B5EF4-FFF2-40B4-BE49-F238E27FC236}">
                  <a16:creationId xmlns:a16="http://schemas.microsoft.com/office/drawing/2014/main" id="{E3448F20-79CA-4A07-84EE-E50ABA4AA4BF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9" name="Group 1278">
            <a:extLst>
              <a:ext uri="{FF2B5EF4-FFF2-40B4-BE49-F238E27FC236}">
                <a16:creationId xmlns:a16="http://schemas.microsoft.com/office/drawing/2014/main" id="{C9A0131D-2A30-4796-8545-959C8FE44166}"/>
              </a:ext>
            </a:extLst>
          </p:cNvPr>
          <p:cNvGrpSpPr/>
          <p:nvPr/>
        </p:nvGrpSpPr>
        <p:grpSpPr>
          <a:xfrm>
            <a:off x="5607497" y="5450151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280" name="Oval 1279">
              <a:extLst>
                <a:ext uri="{FF2B5EF4-FFF2-40B4-BE49-F238E27FC236}">
                  <a16:creationId xmlns:a16="http://schemas.microsoft.com/office/drawing/2014/main" id="{F52C35F5-F7F5-4F64-9C17-5C753BB2B933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81" name="Straight Connector 1280">
              <a:extLst>
                <a:ext uri="{FF2B5EF4-FFF2-40B4-BE49-F238E27FC236}">
                  <a16:creationId xmlns:a16="http://schemas.microsoft.com/office/drawing/2014/main" id="{9058E564-8B8F-4542-AD1C-4DE46F4BAE66}"/>
                </a:ext>
              </a:extLst>
            </p:cNvPr>
            <p:cNvCxnSpPr>
              <a:cxnSpLocks/>
              <a:stCxn id="128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2" name="Straight Connector 1281">
              <a:extLst>
                <a:ext uri="{FF2B5EF4-FFF2-40B4-BE49-F238E27FC236}">
                  <a16:creationId xmlns:a16="http://schemas.microsoft.com/office/drawing/2014/main" id="{5941A1F5-BA07-4368-ADA2-8C4D98F4CEFD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1574BCF0-0DFB-41D8-9CAA-053894C3D19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03977791-57F0-4EC0-B890-FE9A8CB44F1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5" name="Group 1284">
            <a:extLst>
              <a:ext uri="{FF2B5EF4-FFF2-40B4-BE49-F238E27FC236}">
                <a16:creationId xmlns:a16="http://schemas.microsoft.com/office/drawing/2014/main" id="{BC950825-A789-4463-A0A0-DC165902AE67}"/>
              </a:ext>
            </a:extLst>
          </p:cNvPr>
          <p:cNvGrpSpPr/>
          <p:nvPr/>
        </p:nvGrpSpPr>
        <p:grpSpPr>
          <a:xfrm>
            <a:off x="6327730" y="4747390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286" name="Oval 1285">
              <a:extLst>
                <a:ext uri="{FF2B5EF4-FFF2-40B4-BE49-F238E27FC236}">
                  <a16:creationId xmlns:a16="http://schemas.microsoft.com/office/drawing/2014/main" id="{0E63B64A-C903-4EC4-B38B-9C0C719BE237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87" name="Straight Connector 1286">
              <a:extLst>
                <a:ext uri="{FF2B5EF4-FFF2-40B4-BE49-F238E27FC236}">
                  <a16:creationId xmlns:a16="http://schemas.microsoft.com/office/drawing/2014/main" id="{4C10CACA-0CD2-440E-BAA5-16E814BFEE65}"/>
                </a:ext>
              </a:extLst>
            </p:cNvPr>
            <p:cNvCxnSpPr>
              <a:cxnSpLocks/>
              <a:stCxn id="128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8" name="Straight Connector 1287">
              <a:extLst>
                <a:ext uri="{FF2B5EF4-FFF2-40B4-BE49-F238E27FC236}">
                  <a16:creationId xmlns:a16="http://schemas.microsoft.com/office/drawing/2014/main" id="{88D1719E-6368-438F-96E2-5A9B7CDABA6C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9" name="Straight Connector 1288">
              <a:extLst>
                <a:ext uri="{FF2B5EF4-FFF2-40B4-BE49-F238E27FC236}">
                  <a16:creationId xmlns:a16="http://schemas.microsoft.com/office/drawing/2014/main" id="{BBCEF77D-50B1-4A15-9F6B-C07B70076FB2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>
              <a:extLst>
                <a:ext uri="{FF2B5EF4-FFF2-40B4-BE49-F238E27FC236}">
                  <a16:creationId xmlns:a16="http://schemas.microsoft.com/office/drawing/2014/main" id="{00016011-8136-4402-9387-B320FFCF6498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1" name="Group 1290">
            <a:extLst>
              <a:ext uri="{FF2B5EF4-FFF2-40B4-BE49-F238E27FC236}">
                <a16:creationId xmlns:a16="http://schemas.microsoft.com/office/drawing/2014/main" id="{579F3B7F-C9C1-4CE4-B17E-E885F4CB3204}"/>
              </a:ext>
            </a:extLst>
          </p:cNvPr>
          <p:cNvGrpSpPr/>
          <p:nvPr/>
        </p:nvGrpSpPr>
        <p:grpSpPr>
          <a:xfrm>
            <a:off x="6088255" y="4630246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292" name="Oval 1291">
              <a:extLst>
                <a:ext uri="{FF2B5EF4-FFF2-40B4-BE49-F238E27FC236}">
                  <a16:creationId xmlns:a16="http://schemas.microsoft.com/office/drawing/2014/main" id="{FC09569E-DD95-4363-96F9-3E71F5BD7C2A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93" name="Straight Connector 1292">
              <a:extLst>
                <a:ext uri="{FF2B5EF4-FFF2-40B4-BE49-F238E27FC236}">
                  <a16:creationId xmlns:a16="http://schemas.microsoft.com/office/drawing/2014/main" id="{CACF8FF4-A0E4-4229-BACD-35904E6F339B}"/>
                </a:ext>
              </a:extLst>
            </p:cNvPr>
            <p:cNvCxnSpPr>
              <a:cxnSpLocks/>
              <a:stCxn id="129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BA4A430C-D61E-46BE-B877-23A24E563966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0679F079-491E-4FE9-9083-27873CF0E03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Straight Connector 1295">
              <a:extLst>
                <a:ext uri="{FF2B5EF4-FFF2-40B4-BE49-F238E27FC236}">
                  <a16:creationId xmlns:a16="http://schemas.microsoft.com/office/drawing/2014/main" id="{ABA342D2-8799-4AD7-A4A1-4E5199F38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7" name="Group 1296">
            <a:extLst>
              <a:ext uri="{FF2B5EF4-FFF2-40B4-BE49-F238E27FC236}">
                <a16:creationId xmlns:a16="http://schemas.microsoft.com/office/drawing/2014/main" id="{2E750787-7C02-4A8A-B7EA-ED3D2BD978C9}"/>
              </a:ext>
            </a:extLst>
          </p:cNvPr>
          <p:cNvGrpSpPr/>
          <p:nvPr/>
        </p:nvGrpSpPr>
        <p:grpSpPr>
          <a:xfrm>
            <a:off x="7377619" y="4805580"/>
            <a:ext cx="293302" cy="588936"/>
            <a:chOff x="2771480" y="3685880"/>
            <a:chExt cx="527903" cy="1310324"/>
          </a:xfrm>
        </p:grpSpPr>
        <p:sp>
          <p:nvSpPr>
            <p:cNvPr id="1298" name="Oval 1297">
              <a:extLst>
                <a:ext uri="{FF2B5EF4-FFF2-40B4-BE49-F238E27FC236}">
                  <a16:creationId xmlns:a16="http://schemas.microsoft.com/office/drawing/2014/main" id="{E6F8419B-39C6-43B5-9EFB-640618889900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99" name="Straight Connector 1298">
              <a:extLst>
                <a:ext uri="{FF2B5EF4-FFF2-40B4-BE49-F238E27FC236}">
                  <a16:creationId xmlns:a16="http://schemas.microsoft.com/office/drawing/2014/main" id="{0C24C1C8-DD87-4689-BA1B-8250137FA03B}"/>
                </a:ext>
              </a:extLst>
            </p:cNvPr>
            <p:cNvCxnSpPr>
              <a:cxnSpLocks/>
              <a:stCxn id="129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0" name="Straight Connector 1299">
              <a:extLst>
                <a:ext uri="{FF2B5EF4-FFF2-40B4-BE49-F238E27FC236}">
                  <a16:creationId xmlns:a16="http://schemas.microsoft.com/office/drawing/2014/main" id="{210E6CF5-4368-4259-9CF7-5BB905FD66E1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B21CA43C-2CBD-4D75-8C07-3EFC1042C16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>
              <a:extLst>
                <a:ext uri="{FF2B5EF4-FFF2-40B4-BE49-F238E27FC236}">
                  <a16:creationId xmlns:a16="http://schemas.microsoft.com/office/drawing/2014/main" id="{7ABE82CC-A81C-4511-86D4-4FDB8168743E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3" name="Group 1302">
            <a:extLst>
              <a:ext uri="{FF2B5EF4-FFF2-40B4-BE49-F238E27FC236}">
                <a16:creationId xmlns:a16="http://schemas.microsoft.com/office/drawing/2014/main" id="{ABF03553-5ED2-48B4-A088-B138CBBBDB9F}"/>
              </a:ext>
            </a:extLst>
          </p:cNvPr>
          <p:cNvGrpSpPr/>
          <p:nvPr/>
        </p:nvGrpSpPr>
        <p:grpSpPr>
          <a:xfrm>
            <a:off x="5878241" y="3974087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304" name="Oval 1303">
              <a:extLst>
                <a:ext uri="{FF2B5EF4-FFF2-40B4-BE49-F238E27FC236}">
                  <a16:creationId xmlns:a16="http://schemas.microsoft.com/office/drawing/2014/main" id="{47DAF65F-8CB9-4B17-9611-DD93AE968FE9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05" name="Straight Connector 1304">
              <a:extLst>
                <a:ext uri="{FF2B5EF4-FFF2-40B4-BE49-F238E27FC236}">
                  <a16:creationId xmlns:a16="http://schemas.microsoft.com/office/drawing/2014/main" id="{368E3CF8-26C3-4038-AB07-6B7F6FD8D2D9}"/>
                </a:ext>
              </a:extLst>
            </p:cNvPr>
            <p:cNvCxnSpPr>
              <a:cxnSpLocks/>
              <a:stCxn id="130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6" name="Straight Connector 1305">
              <a:extLst>
                <a:ext uri="{FF2B5EF4-FFF2-40B4-BE49-F238E27FC236}">
                  <a16:creationId xmlns:a16="http://schemas.microsoft.com/office/drawing/2014/main" id="{8A32F087-CF73-4713-9676-B231210FB4DF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19AF6EDF-9A40-4CD9-ACD1-740615BF38E9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FDB1B5F7-CA78-419C-A5C3-096C18719338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9" name="Group 1308">
            <a:extLst>
              <a:ext uri="{FF2B5EF4-FFF2-40B4-BE49-F238E27FC236}">
                <a16:creationId xmlns:a16="http://schemas.microsoft.com/office/drawing/2014/main" id="{20D90C3D-D91B-4F41-AF78-CB2190CBC3D5}"/>
              </a:ext>
            </a:extLst>
          </p:cNvPr>
          <p:cNvGrpSpPr/>
          <p:nvPr/>
        </p:nvGrpSpPr>
        <p:grpSpPr>
          <a:xfrm>
            <a:off x="6766896" y="4922233"/>
            <a:ext cx="293302" cy="588936"/>
            <a:chOff x="2771480" y="3685880"/>
            <a:chExt cx="527903" cy="1310324"/>
          </a:xfrm>
        </p:grpSpPr>
        <p:sp>
          <p:nvSpPr>
            <p:cNvPr id="1310" name="Oval 1309">
              <a:extLst>
                <a:ext uri="{FF2B5EF4-FFF2-40B4-BE49-F238E27FC236}">
                  <a16:creationId xmlns:a16="http://schemas.microsoft.com/office/drawing/2014/main" id="{FEB03C33-CF9A-4F89-8595-A9637965793A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11" name="Straight Connector 1310">
              <a:extLst>
                <a:ext uri="{FF2B5EF4-FFF2-40B4-BE49-F238E27FC236}">
                  <a16:creationId xmlns:a16="http://schemas.microsoft.com/office/drawing/2014/main" id="{5D6D56EA-CCA7-448F-BABE-584729470EDC}"/>
                </a:ext>
              </a:extLst>
            </p:cNvPr>
            <p:cNvCxnSpPr>
              <a:cxnSpLocks/>
              <a:stCxn id="131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2" name="Straight Connector 1311">
              <a:extLst>
                <a:ext uri="{FF2B5EF4-FFF2-40B4-BE49-F238E27FC236}">
                  <a16:creationId xmlns:a16="http://schemas.microsoft.com/office/drawing/2014/main" id="{1BFFC2F8-276E-4899-9458-30324E80721F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3" name="Straight Connector 1312">
              <a:extLst>
                <a:ext uri="{FF2B5EF4-FFF2-40B4-BE49-F238E27FC236}">
                  <a16:creationId xmlns:a16="http://schemas.microsoft.com/office/drawing/2014/main" id="{C3B2ECC7-DAC2-42F2-9E52-5DD7723F4622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4" name="Straight Connector 1313">
              <a:extLst>
                <a:ext uri="{FF2B5EF4-FFF2-40B4-BE49-F238E27FC236}">
                  <a16:creationId xmlns:a16="http://schemas.microsoft.com/office/drawing/2014/main" id="{9F0D25A5-7191-4FC4-AB39-69F805695E44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5" name="Group 1314">
            <a:extLst>
              <a:ext uri="{FF2B5EF4-FFF2-40B4-BE49-F238E27FC236}">
                <a16:creationId xmlns:a16="http://schemas.microsoft.com/office/drawing/2014/main" id="{B99AA60F-FF22-4E06-AD6C-A70CE91DEF41}"/>
              </a:ext>
            </a:extLst>
          </p:cNvPr>
          <p:cNvGrpSpPr/>
          <p:nvPr/>
        </p:nvGrpSpPr>
        <p:grpSpPr>
          <a:xfrm>
            <a:off x="5873099" y="4937206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316" name="Oval 1315">
              <a:extLst>
                <a:ext uri="{FF2B5EF4-FFF2-40B4-BE49-F238E27FC236}">
                  <a16:creationId xmlns:a16="http://schemas.microsoft.com/office/drawing/2014/main" id="{20F05BDC-79A5-43B7-BE67-EDCEF7C9C5D6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17" name="Straight Connector 1316">
              <a:extLst>
                <a:ext uri="{FF2B5EF4-FFF2-40B4-BE49-F238E27FC236}">
                  <a16:creationId xmlns:a16="http://schemas.microsoft.com/office/drawing/2014/main" id="{03D5026F-22BD-42E5-A318-67D5F2A3F680}"/>
                </a:ext>
              </a:extLst>
            </p:cNvPr>
            <p:cNvCxnSpPr>
              <a:cxnSpLocks/>
              <a:stCxn id="131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8" name="Straight Connector 1317">
              <a:extLst>
                <a:ext uri="{FF2B5EF4-FFF2-40B4-BE49-F238E27FC236}">
                  <a16:creationId xmlns:a16="http://schemas.microsoft.com/office/drawing/2014/main" id="{CF107222-2E42-4419-97A1-9F45C9CB1C2F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9" name="Straight Connector 1318">
              <a:extLst>
                <a:ext uri="{FF2B5EF4-FFF2-40B4-BE49-F238E27FC236}">
                  <a16:creationId xmlns:a16="http://schemas.microsoft.com/office/drawing/2014/main" id="{32B9F481-9661-43E1-9A63-4DDFDA3EA6B8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0" name="Straight Connector 1319">
              <a:extLst>
                <a:ext uri="{FF2B5EF4-FFF2-40B4-BE49-F238E27FC236}">
                  <a16:creationId xmlns:a16="http://schemas.microsoft.com/office/drawing/2014/main" id="{E7FA157C-E1AE-409F-A56D-987B524558E3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1" name="Group 1320">
            <a:extLst>
              <a:ext uri="{FF2B5EF4-FFF2-40B4-BE49-F238E27FC236}">
                <a16:creationId xmlns:a16="http://schemas.microsoft.com/office/drawing/2014/main" id="{EA2B9D03-28EC-4B31-ADCB-FA23CD8574B3}"/>
              </a:ext>
            </a:extLst>
          </p:cNvPr>
          <p:cNvGrpSpPr/>
          <p:nvPr/>
        </p:nvGrpSpPr>
        <p:grpSpPr>
          <a:xfrm>
            <a:off x="6553464" y="3733264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322" name="Oval 1321">
              <a:extLst>
                <a:ext uri="{FF2B5EF4-FFF2-40B4-BE49-F238E27FC236}">
                  <a16:creationId xmlns:a16="http://schemas.microsoft.com/office/drawing/2014/main" id="{F53197E6-DA20-4C31-BAC6-09914DDF926B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23" name="Straight Connector 1322">
              <a:extLst>
                <a:ext uri="{FF2B5EF4-FFF2-40B4-BE49-F238E27FC236}">
                  <a16:creationId xmlns:a16="http://schemas.microsoft.com/office/drawing/2014/main" id="{BA746CD1-1266-4CB0-994D-4BDEF8066656}"/>
                </a:ext>
              </a:extLst>
            </p:cNvPr>
            <p:cNvCxnSpPr>
              <a:cxnSpLocks/>
              <a:stCxn id="132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4" name="Straight Connector 1323">
              <a:extLst>
                <a:ext uri="{FF2B5EF4-FFF2-40B4-BE49-F238E27FC236}">
                  <a16:creationId xmlns:a16="http://schemas.microsoft.com/office/drawing/2014/main" id="{F369C949-1BDC-419C-BAF9-8D09FDA6A220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5" name="Straight Connector 1324">
              <a:extLst>
                <a:ext uri="{FF2B5EF4-FFF2-40B4-BE49-F238E27FC236}">
                  <a16:creationId xmlns:a16="http://schemas.microsoft.com/office/drawing/2014/main" id="{25518DE7-71E2-412A-9D9A-9304CD3A9BF5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6" name="Straight Connector 1325">
              <a:extLst>
                <a:ext uri="{FF2B5EF4-FFF2-40B4-BE49-F238E27FC236}">
                  <a16:creationId xmlns:a16="http://schemas.microsoft.com/office/drawing/2014/main" id="{AE4425D0-043C-4581-A8B3-BE5E41B6CCE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7" name="Group 1326">
            <a:extLst>
              <a:ext uri="{FF2B5EF4-FFF2-40B4-BE49-F238E27FC236}">
                <a16:creationId xmlns:a16="http://schemas.microsoft.com/office/drawing/2014/main" id="{CE28A368-F108-40F3-9F11-6ADE33F982EC}"/>
              </a:ext>
            </a:extLst>
          </p:cNvPr>
          <p:cNvGrpSpPr/>
          <p:nvPr/>
        </p:nvGrpSpPr>
        <p:grpSpPr>
          <a:xfrm>
            <a:off x="6870807" y="4171863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328" name="Oval 1327">
              <a:extLst>
                <a:ext uri="{FF2B5EF4-FFF2-40B4-BE49-F238E27FC236}">
                  <a16:creationId xmlns:a16="http://schemas.microsoft.com/office/drawing/2014/main" id="{31F5AD17-2922-465E-9ABC-D7F3CD0D5FA0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29" name="Straight Connector 1328">
              <a:extLst>
                <a:ext uri="{FF2B5EF4-FFF2-40B4-BE49-F238E27FC236}">
                  <a16:creationId xmlns:a16="http://schemas.microsoft.com/office/drawing/2014/main" id="{7870989A-F612-4D99-B4D3-D41A8EAFE615}"/>
                </a:ext>
              </a:extLst>
            </p:cNvPr>
            <p:cNvCxnSpPr>
              <a:cxnSpLocks/>
              <a:stCxn id="132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A33042D7-055C-4AAF-9B88-10E314534641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" name="Straight Connector 1330">
              <a:extLst>
                <a:ext uri="{FF2B5EF4-FFF2-40B4-BE49-F238E27FC236}">
                  <a16:creationId xmlns:a16="http://schemas.microsoft.com/office/drawing/2014/main" id="{9336253F-F173-4A55-8197-FAADE1C4BC68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2" name="Straight Connector 1331">
              <a:extLst>
                <a:ext uri="{FF2B5EF4-FFF2-40B4-BE49-F238E27FC236}">
                  <a16:creationId xmlns:a16="http://schemas.microsoft.com/office/drawing/2014/main" id="{D2800946-C1D8-4894-9EAB-582FE24A8C38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3" name="Group 1332">
            <a:extLst>
              <a:ext uri="{FF2B5EF4-FFF2-40B4-BE49-F238E27FC236}">
                <a16:creationId xmlns:a16="http://schemas.microsoft.com/office/drawing/2014/main" id="{8A2BA143-22E1-4688-8A0E-7F26347932D2}"/>
              </a:ext>
            </a:extLst>
          </p:cNvPr>
          <p:cNvGrpSpPr/>
          <p:nvPr/>
        </p:nvGrpSpPr>
        <p:grpSpPr>
          <a:xfrm>
            <a:off x="7031393" y="5245569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334" name="Oval 1333">
              <a:extLst>
                <a:ext uri="{FF2B5EF4-FFF2-40B4-BE49-F238E27FC236}">
                  <a16:creationId xmlns:a16="http://schemas.microsoft.com/office/drawing/2014/main" id="{AD4AF10F-6198-4A21-B249-CDE77EF76F26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35" name="Straight Connector 1334">
              <a:extLst>
                <a:ext uri="{FF2B5EF4-FFF2-40B4-BE49-F238E27FC236}">
                  <a16:creationId xmlns:a16="http://schemas.microsoft.com/office/drawing/2014/main" id="{B9879434-5139-4EDF-84E7-9089BB8FE438}"/>
                </a:ext>
              </a:extLst>
            </p:cNvPr>
            <p:cNvCxnSpPr>
              <a:cxnSpLocks/>
              <a:stCxn id="133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6" name="Straight Connector 1335">
              <a:extLst>
                <a:ext uri="{FF2B5EF4-FFF2-40B4-BE49-F238E27FC236}">
                  <a16:creationId xmlns:a16="http://schemas.microsoft.com/office/drawing/2014/main" id="{67922A1C-179A-4787-B674-C1EEA912A010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7" name="Straight Connector 1336">
              <a:extLst>
                <a:ext uri="{FF2B5EF4-FFF2-40B4-BE49-F238E27FC236}">
                  <a16:creationId xmlns:a16="http://schemas.microsoft.com/office/drawing/2014/main" id="{EF2D9752-3951-4AD3-8D0A-F6DA21D37499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8" name="Straight Connector 1337">
              <a:extLst>
                <a:ext uri="{FF2B5EF4-FFF2-40B4-BE49-F238E27FC236}">
                  <a16:creationId xmlns:a16="http://schemas.microsoft.com/office/drawing/2014/main" id="{911781CE-E0C8-47BE-BAC8-053AA5BE0F8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9" name="Group 1338">
            <a:extLst>
              <a:ext uri="{FF2B5EF4-FFF2-40B4-BE49-F238E27FC236}">
                <a16:creationId xmlns:a16="http://schemas.microsoft.com/office/drawing/2014/main" id="{52077E58-CD6C-4D83-970B-A397299794E2}"/>
              </a:ext>
            </a:extLst>
          </p:cNvPr>
          <p:cNvGrpSpPr/>
          <p:nvPr/>
        </p:nvGrpSpPr>
        <p:grpSpPr>
          <a:xfrm>
            <a:off x="6145771" y="5426828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340" name="Oval 1339">
              <a:extLst>
                <a:ext uri="{FF2B5EF4-FFF2-40B4-BE49-F238E27FC236}">
                  <a16:creationId xmlns:a16="http://schemas.microsoft.com/office/drawing/2014/main" id="{91F9C8B9-01B2-40C3-A40C-047CE032BEC4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41" name="Straight Connector 1340">
              <a:extLst>
                <a:ext uri="{FF2B5EF4-FFF2-40B4-BE49-F238E27FC236}">
                  <a16:creationId xmlns:a16="http://schemas.microsoft.com/office/drawing/2014/main" id="{330AE7B1-5C8F-4F7D-81B8-61736F07D325}"/>
                </a:ext>
              </a:extLst>
            </p:cNvPr>
            <p:cNvCxnSpPr>
              <a:cxnSpLocks/>
              <a:stCxn id="134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2" name="Straight Connector 1341">
              <a:extLst>
                <a:ext uri="{FF2B5EF4-FFF2-40B4-BE49-F238E27FC236}">
                  <a16:creationId xmlns:a16="http://schemas.microsoft.com/office/drawing/2014/main" id="{AF8BC8F3-5BF3-489A-9B4E-CCF30EE5F517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3" name="Straight Connector 1342">
              <a:extLst>
                <a:ext uri="{FF2B5EF4-FFF2-40B4-BE49-F238E27FC236}">
                  <a16:creationId xmlns:a16="http://schemas.microsoft.com/office/drawing/2014/main" id="{3E6AE5BB-A319-4846-B12D-05285A1C7804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4" name="Straight Connector 1343">
              <a:extLst>
                <a:ext uri="{FF2B5EF4-FFF2-40B4-BE49-F238E27FC236}">
                  <a16:creationId xmlns:a16="http://schemas.microsoft.com/office/drawing/2014/main" id="{93D1952B-BD6D-4E3F-A1D4-916D7FE05691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5" name="Group 1344">
            <a:extLst>
              <a:ext uri="{FF2B5EF4-FFF2-40B4-BE49-F238E27FC236}">
                <a16:creationId xmlns:a16="http://schemas.microsoft.com/office/drawing/2014/main" id="{D713344B-3C43-457E-ACB8-F39FAB0D3DE2}"/>
              </a:ext>
            </a:extLst>
          </p:cNvPr>
          <p:cNvGrpSpPr/>
          <p:nvPr/>
        </p:nvGrpSpPr>
        <p:grpSpPr>
          <a:xfrm>
            <a:off x="7336420" y="5441553"/>
            <a:ext cx="293302" cy="588936"/>
            <a:chOff x="2771480" y="3685880"/>
            <a:chExt cx="527903" cy="1310324"/>
          </a:xfrm>
          <a:solidFill>
            <a:srgbClr val="00B050"/>
          </a:solidFill>
        </p:grpSpPr>
        <p:sp>
          <p:nvSpPr>
            <p:cNvPr id="1346" name="Oval 1345">
              <a:extLst>
                <a:ext uri="{FF2B5EF4-FFF2-40B4-BE49-F238E27FC236}">
                  <a16:creationId xmlns:a16="http://schemas.microsoft.com/office/drawing/2014/main" id="{2863D44A-6260-483F-BD2B-D2398290A204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47" name="Straight Connector 1346">
              <a:extLst>
                <a:ext uri="{FF2B5EF4-FFF2-40B4-BE49-F238E27FC236}">
                  <a16:creationId xmlns:a16="http://schemas.microsoft.com/office/drawing/2014/main" id="{09860D00-957C-484F-BDC3-4ECB05185816}"/>
                </a:ext>
              </a:extLst>
            </p:cNvPr>
            <p:cNvCxnSpPr>
              <a:cxnSpLocks/>
              <a:stCxn id="134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8" name="Straight Connector 1347">
              <a:extLst>
                <a:ext uri="{FF2B5EF4-FFF2-40B4-BE49-F238E27FC236}">
                  <a16:creationId xmlns:a16="http://schemas.microsoft.com/office/drawing/2014/main" id="{7914EC46-4064-4FC8-A207-BA2DD041CF11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9" name="Straight Connector 1348">
              <a:extLst>
                <a:ext uri="{FF2B5EF4-FFF2-40B4-BE49-F238E27FC236}">
                  <a16:creationId xmlns:a16="http://schemas.microsoft.com/office/drawing/2014/main" id="{6786BEB3-2062-4B61-9A81-FF5D2FCBFA08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0" name="Straight Connector 1349">
              <a:extLst>
                <a:ext uri="{FF2B5EF4-FFF2-40B4-BE49-F238E27FC236}">
                  <a16:creationId xmlns:a16="http://schemas.microsoft.com/office/drawing/2014/main" id="{5367D27E-4D69-48BA-9918-8A1FF2BC1E87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1" name="Group 1350">
            <a:extLst>
              <a:ext uri="{FF2B5EF4-FFF2-40B4-BE49-F238E27FC236}">
                <a16:creationId xmlns:a16="http://schemas.microsoft.com/office/drawing/2014/main" id="{3203778B-E469-449B-85A6-D3A196592A0A}"/>
              </a:ext>
            </a:extLst>
          </p:cNvPr>
          <p:cNvGrpSpPr/>
          <p:nvPr/>
        </p:nvGrpSpPr>
        <p:grpSpPr>
          <a:xfrm>
            <a:off x="6263316" y="3925207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352" name="Oval 1351">
              <a:extLst>
                <a:ext uri="{FF2B5EF4-FFF2-40B4-BE49-F238E27FC236}">
                  <a16:creationId xmlns:a16="http://schemas.microsoft.com/office/drawing/2014/main" id="{A2441BEF-E016-4610-8D55-4CA8F449368B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53" name="Straight Connector 1352">
              <a:extLst>
                <a:ext uri="{FF2B5EF4-FFF2-40B4-BE49-F238E27FC236}">
                  <a16:creationId xmlns:a16="http://schemas.microsoft.com/office/drawing/2014/main" id="{3B8A7433-A526-46C0-8B56-5B587D5626C3}"/>
                </a:ext>
              </a:extLst>
            </p:cNvPr>
            <p:cNvCxnSpPr>
              <a:cxnSpLocks/>
              <a:stCxn id="135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4" name="Straight Connector 1353">
              <a:extLst>
                <a:ext uri="{FF2B5EF4-FFF2-40B4-BE49-F238E27FC236}">
                  <a16:creationId xmlns:a16="http://schemas.microsoft.com/office/drawing/2014/main" id="{B9B7576A-9D46-4547-BD77-59F3F81F3EDA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5" name="Straight Connector 1354">
              <a:extLst>
                <a:ext uri="{FF2B5EF4-FFF2-40B4-BE49-F238E27FC236}">
                  <a16:creationId xmlns:a16="http://schemas.microsoft.com/office/drawing/2014/main" id="{C8849EEB-15C4-4A67-8C94-DAB2C4E6F571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6" name="Straight Connector 1355">
              <a:extLst>
                <a:ext uri="{FF2B5EF4-FFF2-40B4-BE49-F238E27FC236}">
                  <a16:creationId xmlns:a16="http://schemas.microsoft.com/office/drawing/2014/main" id="{4137A989-CE31-4553-B74A-C6C61AE7F99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7" name="Group 1356">
            <a:extLst>
              <a:ext uri="{FF2B5EF4-FFF2-40B4-BE49-F238E27FC236}">
                <a16:creationId xmlns:a16="http://schemas.microsoft.com/office/drawing/2014/main" id="{C3F441EB-24E8-42EC-A137-772F9BFFF3B8}"/>
              </a:ext>
            </a:extLst>
          </p:cNvPr>
          <p:cNvGrpSpPr/>
          <p:nvPr/>
        </p:nvGrpSpPr>
        <p:grpSpPr>
          <a:xfrm>
            <a:off x="7120068" y="4499686"/>
            <a:ext cx="293302" cy="588936"/>
            <a:chOff x="2771480" y="3685880"/>
            <a:chExt cx="527903" cy="1310324"/>
          </a:xfrm>
          <a:solidFill>
            <a:srgbClr val="00B0F0"/>
          </a:solidFill>
        </p:grpSpPr>
        <p:sp>
          <p:nvSpPr>
            <p:cNvPr id="1358" name="Oval 1357">
              <a:extLst>
                <a:ext uri="{FF2B5EF4-FFF2-40B4-BE49-F238E27FC236}">
                  <a16:creationId xmlns:a16="http://schemas.microsoft.com/office/drawing/2014/main" id="{7D855E05-AEBA-4E0C-89BC-B5BB60567C8A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59" name="Straight Connector 1358">
              <a:extLst>
                <a:ext uri="{FF2B5EF4-FFF2-40B4-BE49-F238E27FC236}">
                  <a16:creationId xmlns:a16="http://schemas.microsoft.com/office/drawing/2014/main" id="{1AA5E401-A459-42AF-BEFF-EF18C4EF652B}"/>
                </a:ext>
              </a:extLst>
            </p:cNvPr>
            <p:cNvCxnSpPr>
              <a:cxnSpLocks/>
              <a:stCxn id="135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0" name="Straight Connector 1359">
              <a:extLst>
                <a:ext uri="{FF2B5EF4-FFF2-40B4-BE49-F238E27FC236}">
                  <a16:creationId xmlns:a16="http://schemas.microsoft.com/office/drawing/2014/main" id="{D80B1E6B-1D29-4BCC-81ED-814A4379A81E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1" name="Straight Connector 1360">
              <a:extLst>
                <a:ext uri="{FF2B5EF4-FFF2-40B4-BE49-F238E27FC236}">
                  <a16:creationId xmlns:a16="http://schemas.microsoft.com/office/drawing/2014/main" id="{48C9C089-5152-4292-BF26-0344D4DA6BEC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2" name="Straight Connector 1361">
              <a:extLst>
                <a:ext uri="{FF2B5EF4-FFF2-40B4-BE49-F238E27FC236}">
                  <a16:creationId xmlns:a16="http://schemas.microsoft.com/office/drawing/2014/main" id="{62B5C90B-903A-4653-90EE-B97DA4C6A1BA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3" name="Group 1362">
            <a:extLst>
              <a:ext uri="{FF2B5EF4-FFF2-40B4-BE49-F238E27FC236}">
                <a16:creationId xmlns:a16="http://schemas.microsoft.com/office/drawing/2014/main" id="{3FBE2F30-9031-462F-BC65-8AC18FC31371}"/>
              </a:ext>
            </a:extLst>
          </p:cNvPr>
          <p:cNvGrpSpPr/>
          <p:nvPr/>
        </p:nvGrpSpPr>
        <p:grpSpPr>
          <a:xfrm>
            <a:off x="5583305" y="3756566"/>
            <a:ext cx="293302" cy="588936"/>
            <a:chOff x="2771480" y="3685880"/>
            <a:chExt cx="527903" cy="1310324"/>
          </a:xfrm>
        </p:grpSpPr>
        <p:sp>
          <p:nvSpPr>
            <p:cNvPr id="1364" name="Oval 1363">
              <a:extLst>
                <a:ext uri="{FF2B5EF4-FFF2-40B4-BE49-F238E27FC236}">
                  <a16:creationId xmlns:a16="http://schemas.microsoft.com/office/drawing/2014/main" id="{F07A2D3D-3B60-45A3-BBB5-B676BC08FCF0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65" name="Straight Connector 1364">
              <a:extLst>
                <a:ext uri="{FF2B5EF4-FFF2-40B4-BE49-F238E27FC236}">
                  <a16:creationId xmlns:a16="http://schemas.microsoft.com/office/drawing/2014/main" id="{13634879-92DA-4EF8-BD52-3837053BADD1}"/>
                </a:ext>
              </a:extLst>
            </p:cNvPr>
            <p:cNvCxnSpPr>
              <a:cxnSpLocks/>
              <a:stCxn id="1364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6" name="Straight Connector 1365">
              <a:extLst>
                <a:ext uri="{FF2B5EF4-FFF2-40B4-BE49-F238E27FC236}">
                  <a16:creationId xmlns:a16="http://schemas.microsoft.com/office/drawing/2014/main" id="{7F90328F-CB1A-472D-9992-2875A316C57A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7" name="Straight Connector 1366">
              <a:extLst>
                <a:ext uri="{FF2B5EF4-FFF2-40B4-BE49-F238E27FC236}">
                  <a16:creationId xmlns:a16="http://schemas.microsoft.com/office/drawing/2014/main" id="{DB8D0383-79EA-4296-8B3F-27919F63BDDA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8" name="Straight Connector 1367">
              <a:extLst>
                <a:ext uri="{FF2B5EF4-FFF2-40B4-BE49-F238E27FC236}">
                  <a16:creationId xmlns:a16="http://schemas.microsoft.com/office/drawing/2014/main" id="{D1BF0E31-D996-4F9A-8BE2-705849CC4D88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9" name="Group 1368">
            <a:extLst>
              <a:ext uri="{FF2B5EF4-FFF2-40B4-BE49-F238E27FC236}">
                <a16:creationId xmlns:a16="http://schemas.microsoft.com/office/drawing/2014/main" id="{01E3A68F-9B12-4C74-AE73-B82910C584A2}"/>
              </a:ext>
            </a:extLst>
          </p:cNvPr>
          <p:cNvGrpSpPr/>
          <p:nvPr/>
        </p:nvGrpSpPr>
        <p:grpSpPr>
          <a:xfrm>
            <a:off x="6564172" y="4321437"/>
            <a:ext cx="267117" cy="575397"/>
            <a:chOff x="2771480" y="3685880"/>
            <a:chExt cx="527903" cy="1310324"/>
          </a:xfrm>
        </p:grpSpPr>
        <p:sp>
          <p:nvSpPr>
            <p:cNvPr id="1370" name="Oval 1369">
              <a:extLst>
                <a:ext uri="{FF2B5EF4-FFF2-40B4-BE49-F238E27FC236}">
                  <a16:creationId xmlns:a16="http://schemas.microsoft.com/office/drawing/2014/main" id="{099BC8BE-6762-41E6-B01F-E9AB75102F2F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71" name="Straight Connector 1370">
              <a:extLst>
                <a:ext uri="{FF2B5EF4-FFF2-40B4-BE49-F238E27FC236}">
                  <a16:creationId xmlns:a16="http://schemas.microsoft.com/office/drawing/2014/main" id="{23A233A0-9D8C-4AFC-9477-1878B488DB26}"/>
                </a:ext>
              </a:extLst>
            </p:cNvPr>
            <p:cNvCxnSpPr>
              <a:cxnSpLocks/>
              <a:stCxn id="1370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2" name="Straight Connector 1371">
              <a:extLst>
                <a:ext uri="{FF2B5EF4-FFF2-40B4-BE49-F238E27FC236}">
                  <a16:creationId xmlns:a16="http://schemas.microsoft.com/office/drawing/2014/main" id="{4D7F2C89-0977-4093-8111-DDDD09B644EF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3" name="Straight Connector 1372">
              <a:extLst>
                <a:ext uri="{FF2B5EF4-FFF2-40B4-BE49-F238E27FC236}">
                  <a16:creationId xmlns:a16="http://schemas.microsoft.com/office/drawing/2014/main" id="{6A8A21D5-9D4D-43C2-AE8F-A0AA1F8B6A9F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4" name="Straight Connector 1373">
              <a:extLst>
                <a:ext uri="{FF2B5EF4-FFF2-40B4-BE49-F238E27FC236}">
                  <a16:creationId xmlns:a16="http://schemas.microsoft.com/office/drawing/2014/main" id="{77359C3B-40DA-4126-B289-F41A7E40E5F0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5" name="Group 1374">
            <a:extLst>
              <a:ext uri="{FF2B5EF4-FFF2-40B4-BE49-F238E27FC236}">
                <a16:creationId xmlns:a16="http://schemas.microsoft.com/office/drawing/2014/main" id="{B9F83F09-C79B-47E5-A5B3-30CA75AACFF4}"/>
              </a:ext>
            </a:extLst>
          </p:cNvPr>
          <p:cNvGrpSpPr/>
          <p:nvPr/>
        </p:nvGrpSpPr>
        <p:grpSpPr>
          <a:xfrm>
            <a:off x="6474380" y="5372012"/>
            <a:ext cx="267117" cy="575397"/>
            <a:chOff x="2771480" y="3685880"/>
            <a:chExt cx="527903" cy="1310324"/>
          </a:xfrm>
        </p:grpSpPr>
        <p:sp>
          <p:nvSpPr>
            <p:cNvPr id="1376" name="Oval 1375">
              <a:extLst>
                <a:ext uri="{FF2B5EF4-FFF2-40B4-BE49-F238E27FC236}">
                  <a16:creationId xmlns:a16="http://schemas.microsoft.com/office/drawing/2014/main" id="{66280E98-6D0B-4EA8-9743-8E6FCE2DB35D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77" name="Straight Connector 1376">
              <a:extLst>
                <a:ext uri="{FF2B5EF4-FFF2-40B4-BE49-F238E27FC236}">
                  <a16:creationId xmlns:a16="http://schemas.microsoft.com/office/drawing/2014/main" id="{FAEA4C95-B7C9-45FD-95D1-4114ECDFA5F6}"/>
                </a:ext>
              </a:extLst>
            </p:cNvPr>
            <p:cNvCxnSpPr>
              <a:cxnSpLocks/>
              <a:stCxn id="1376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8" name="Straight Connector 1377">
              <a:extLst>
                <a:ext uri="{FF2B5EF4-FFF2-40B4-BE49-F238E27FC236}">
                  <a16:creationId xmlns:a16="http://schemas.microsoft.com/office/drawing/2014/main" id="{26D79540-5069-4F9B-A69C-B4791BC8D554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9" name="Straight Connector 1378">
              <a:extLst>
                <a:ext uri="{FF2B5EF4-FFF2-40B4-BE49-F238E27FC236}">
                  <a16:creationId xmlns:a16="http://schemas.microsoft.com/office/drawing/2014/main" id="{282BF6E8-1D84-4526-BD09-E7C36C58B907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0" name="Straight Connector 1379">
              <a:extLst>
                <a:ext uri="{FF2B5EF4-FFF2-40B4-BE49-F238E27FC236}">
                  <a16:creationId xmlns:a16="http://schemas.microsoft.com/office/drawing/2014/main" id="{0C812A1A-28CB-4E16-8A47-79BC64992231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1" name="Group 1380">
            <a:extLst>
              <a:ext uri="{FF2B5EF4-FFF2-40B4-BE49-F238E27FC236}">
                <a16:creationId xmlns:a16="http://schemas.microsoft.com/office/drawing/2014/main" id="{8736D9E6-8C13-4A7D-8EE1-CE9ED242A9FC}"/>
              </a:ext>
            </a:extLst>
          </p:cNvPr>
          <p:cNvGrpSpPr/>
          <p:nvPr/>
        </p:nvGrpSpPr>
        <p:grpSpPr>
          <a:xfrm>
            <a:off x="5637408" y="4527891"/>
            <a:ext cx="267117" cy="575397"/>
            <a:chOff x="2771480" y="3685880"/>
            <a:chExt cx="527903" cy="1310324"/>
          </a:xfrm>
        </p:grpSpPr>
        <p:sp>
          <p:nvSpPr>
            <p:cNvPr id="1382" name="Oval 1381">
              <a:extLst>
                <a:ext uri="{FF2B5EF4-FFF2-40B4-BE49-F238E27FC236}">
                  <a16:creationId xmlns:a16="http://schemas.microsoft.com/office/drawing/2014/main" id="{13D91962-B599-4030-8C51-0B1D3D54DB07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83" name="Straight Connector 1382">
              <a:extLst>
                <a:ext uri="{FF2B5EF4-FFF2-40B4-BE49-F238E27FC236}">
                  <a16:creationId xmlns:a16="http://schemas.microsoft.com/office/drawing/2014/main" id="{D175E4BF-367C-4FB3-B45D-75FC0069F1D2}"/>
                </a:ext>
              </a:extLst>
            </p:cNvPr>
            <p:cNvCxnSpPr>
              <a:cxnSpLocks/>
              <a:stCxn id="1382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4" name="Straight Connector 1383">
              <a:extLst>
                <a:ext uri="{FF2B5EF4-FFF2-40B4-BE49-F238E27FC236}">
                  <a16:creationId xmlns:a16="http://schemas.microsoft.com/office/drawing/2014/main" id="{8E0360A4-D5CD-46D4-8371-ECBF948EAB1B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5" name="Straight Connector 1384">
              <a:extLst>
                <a:ext uri="{FF2B5EF4-FFF2-40B4-BE49-F238E27FC236}">
                  <a16:creationId xmlns:a16="http://schemas.microsoft.com/office/drawing/2014/main" id="{AE879D14-B177-4075-8AB2-B728927F3412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6" name="Straight Connector 1385">
              <a:extLst>
                <a:ext uri="{FF2B5EF4-FFF2-40B4-BE49-F238E27FC236}">
                  <a16:creationId xmlns:a16="http://schemas.microsoft.com/office/drawing/2014/main" id="{ADE2FA00-0938-4AF0-BCE7-D5F0683D8C4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7" name="Group 1386">
            <a:extLst>
              <a:ext uri="{FF2B5EF4-FFF2-40B4-BE49-F238E27FC236}">
                <a16:creationId xmlns:a16="http://schemas.microsoft.com/office/drawing/2014/main" id="{E98C279E-CFC4-4CCB-8324-892C69C1C98A}"/>
              </a:ext>
            </a:extLst>
          </p:cNvPr>
          <p:cNvGrpSpPr/>
          <p:nvPr/>
        </p:nvGrpSpPr>
        <p:grpSpPr>
          <a:xfrm>
            <a:off x="5268672" y="4277029"/>
            <a:ext cx="267117" cy="575397"/>
            <a:chOff x="2771480" y="3685880"/>
            <a:chExt cx="527903" cy="1310324"/>
          </a:xfrm>
        </p:grpSpPr>
        <p:sp>
          <p:nvSpPr>
            <p:cNvPr id="1388" name="Oval 1387">
              <a:extLst>
                <a:ext uri="{FF2B5EF4-FFF2-40B4-BE49-F238E27FC236}">
                  <a16:creationId xmlns:a16="http://schemas.microsoft.com/office/drawing/2014/main" id="{74F1D075-7B20-45E3-9048-0F4DEB5A88B5}"/>
                </a:ext>
              </a:extLst>
            </p:cNvPr>
            <p:cNvSpPr/>
            <p:nvPr/>
          </p:nvSpPr>
          <p:spPr>
            <a:xfrm>
              <a:off x="2837468" y="3685880"/>
              <a:ext cx="386499" cy="3770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89" name="Straight Connector 1388">
              <a:extLst>
                <a:ext uri="{FF2B5EF4-FFF2-40B4-BE49-F238E27FC236}">
                  <a16:creationId xmlns:a16="http://schemas.microsoft.com/office/drawing/2014/main" id="{4633A1C9-EBF3-4BCF-A9EF-4A6DA799621A}"/>
                </a:ext>
              </a:extLst>
            </p:cNvPr>
            <p:cNvCxnSpPr>
              <a:cxnSpLocks/>
              <a:stCxn id="1388" idx="4"/>
            </p:cNvCxnSpPr>
            <p:nvPr/>
          </p:nvCxnSpPr>
          <p:spPr>
            <a:xfrm>
              <a:off x="3030718" y="4062953"/>
              <a:ext cx="4713" cy="563049"/>
            </a:xfrm>
            <a:prstGeom prst="line">
              <a:avLst/>
            </a:prstGeom>
            <a:solidFill>
              <a:srgbClr val="FF0000"/>
            </a:solidFill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0" name="Straight Connector 1389">
              <a:extLst>
                <a:ext uri="{FF2B5EF4-FFF2-40B4-BE49-F238E27FC236}">
                  <a16:creationId xmlns:a16="http://schemas.microsoft.com/office/drawing/2014/main" id="{4FD0FBC3-5D5B-46AA-A65A-9E3E42C5018B}"/>
                </a:ext>
              </a:extLst>
            </p:cNvPr>
            <p:cNvCxnSpPr/>
            <p:nvPr/>
          </p:nvCxnSpPr>
          <p:spPr>
            <a:xfrm flipH="1">
              <a:off x="2771480" y="4619131"/>
              <a:ext cx="259238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1" name="Straight Connector 1390">
              <a:extLst>
                <a:ext uri="{FF2B5EF4-FFF2-40B4-BE49-F238E27FC236}">
                  <a16:creationId xmlns:a16="http://schemas.microsoft.com/office/drawing/2014/main" id="{DDA9EF57-F767-41CA-ACEB-E4719518F81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44" y="4600277"/>
              <a:ext cx="259239" cy="377073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2" name="Straight Connector 1391">
              <a:extLst>
                <a:ext uri="{FF2B5EF4-FFF2-40B4-BE49-F238E27FC236}">
                  <a16:creationId xmlns:a16="http://schemas.microsoft.com/office/drawing/2014/main" id="{CF878E12-2E11-4D68-89FF-62D04455AA28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80" y="4289196"/>
              <a:ext cx="527903" cy="0"/>
            </a:xfrm>
            <a:prstGeom prst="lin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764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4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2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14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13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26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24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26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25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38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36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38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37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0" animBg="1"/>
      <p:bldP spid="670" grpId="0" animBg="1"/>
      <p:bldP spid="671" grpId="0" animBg="1"/>
      <p:bldP spid="67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319">
            <a:extLst>
              <a:ext uri="{FF2B5EF4-FFF2-40B4-BE49-F238E27FC236}">
                <a16:creationId xmlns:a16="http://schemas.microsoft.com/office/drawing/2014/main" id="{69F3FEF3-DC86-44E0-A459-3DB2EDBD5F5D}"/>
              </a:ext>
            </a:extLst>
          </p:cNvPr>
          <p:cNvSpPr txBox="1"/>
          <p:nvPr/>
        </p:nvSpPr>
        <p:spPr>
          <a:xfrm>
            <a:off x="184024" y="192666"/>
            <a:ext cx="6804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Shared Molecular Etiology Paradigm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B14FEB-016F-4C8E-B691-4F9CB8E00BC4}"/>
              </a:ext>
            </a:extLst>
          </p:cNvPr>
          <p:cNvGrpSpPr/>
          <p:nvPr/>
        </p:nvGrpSpPr>
        <p:grpSpPr>
          <a:xfrm>
            <a:off x="773192" y="1399945"/>
            <a:ext cx="2597100" cy="4827835"/>
            <a:chOff x="2438599" y="1655735"/>
            <a:chExt cx="2597100" cy="482783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9E2BCD8-6AFD-4E2E-9ECF-4B71891C4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7144" y="2983409"/>
              <a:ext cx="615749" cy="1176630"/>
            </a:xfrm>
            <a:prstGeom prst="rect">
              <a:avLst/>
            </a:prstGeom>
          </p:spPr>
        </p:pic>
        <p:pic>
          <p:nvPicPr>
            <p:cNvPr id="489" name="Picture 488">
              <a:extLst>
                <a:ext uri="{FF2B5EF4-FFF2-40B4-BE49-F238E27FC236}">
                  <a16:creationId xmlns:a16="http://schemas.microsoft.com/office/drawing/2014/main" id="{C5D8C8E4-CE57-41E0-AB5C-374A5A3C8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3382" y="2949058"/>
              <a:ext cx="615749" cy="1176630"/>
            </a:xfrm>
            <a:prstGeom prst="rect">
              <a:avLst/>
            </a:prstGeom>
          </p:spPr>
        </p:pic>
        <p:pic>
          <p:nvPicPr>
            <p:cNvPr id="490" name="Picture 489">
              <a:extLst>
                <a:ext uri="{FF2B5EF4-FFF2-40B4-BE49-F238E27FC236}">
                  <a16:creationId xmlns:a16="http://schemas.microsoft.com/office/drawing/2014/main" id="{E034F3C0-2A0C-49B9-96BA-09C376FB8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6448" y="2949058"/>
              <a:ext cx="615749" cy="1176630"/>
            </a:xfrm>
            <a:prstGeom prst="rect">
              <a:avLst/>
            </a:prstGeom>
          </p:spPr>
        </p:pic>
        <p:pic>
          <p:nvPicPr>
            <p:cNvPr id="491" name="Picture 490">
              <a:extLst>
                <a:ext uri="{FF2B5EF4-FFF2-40B4-BE49-F238E27FC236}">
                  <a16:creationId xmlns:a16="http://schemas.microsoft.com/office/drawing/2014/main" id="{ACB034DC-CD44-4B2B-8629-61CD6781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9950" y="2983409"/>
              <a:ext cx="615749" cy="1176630"/>
            </a:xfrm>
            <a:prstGeom prst="rect">
              <a:avLst/>
            </a:prstGeom>
          </p:spPr>
        </p:pic>
        <p:pic>
          <p:nvPicPr>
            <p:cNvPr id="492" name="Picture 491">
              <a:extLst>
                <a:ext uri="{FF2B5EF4-FFF2-40B4-BE49-F238E27FC236}">
                  <a16:creationId xmlns:a16="http://schemas.microsoft.com/office/drawing/2014/main" id="{20522E8E-B399-45DD-8D0E-2D61A6C8D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8229" y="4157739"/>
              <a:ext cx="615749" cy="1176630"/>
            </a:xfrm>
            <a:prstGeom prst="rect">
              <a:avLst/>
            </a:prstGeom>
          </p:spPr>
        </p:pic>
        <p:pic>
          <p:nvPicPr>
            <p:cNvPr id="493" name="Picture 492">
              <a:extLst>
                <a:ext uri="{FF2B5EF4-FFF2-40B4-BE49-F238E27FC236}">
                  <a16:creationId xmlns:a16="http://schemas.microsoft.com/office/drawing/2014/main" id="{BF653A61-F78B-48CB-9B4A-443F4C786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1035" y="4157739"/>
              <a:ext cx="615749" cy="1176630"/>
            </a:xfrm>
            <a:prstGeom prst="rect">
              <a:avLst/>
            </a:prstGeom>
          </p:spPr>
        </p:pic>
        <p:pic>
          <p:nvPicPr>
            <p:cNvPr id="494" name="Picture 493">
              <a:extLst>
                <a:ext uri="{FF2B5EF4-FFF2-40B4-BE49-F238E27FC236}">
                  <a16:creationId xmlns:a16="http://schemas.microsoft.com/office/drawing/2014/main" id="{5FA070B9-3333-4371-AFD8-7C4CCCF42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4356" y="4148011"/>
              <a:ext cx="615749" cy="1176630"/>
            </a:xfrm>
            <a:prstGeom prst="rect">
              <a:avLst/>
            </a:prstGeom>
          </p:spPr>
        </p:pic>
        <p:pic>
          <p:nvPicPr>
            <p:cNvPr id="495" name="Picture 494">
              <a:extLst>
                <a:ext uri="{FF2B5EF4-FFF2-40B4-BE49-F238E27FC236}">
                  <a16:creationId xmlns:a16="http://schemas.microsoft.com/office/drawing/2014/main" id="{C690C34C-5E9D-471B-9227-A167DD75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7422" y="4148011"/>
              <a:ext cx="615749" cy="1176630"/>
            </a:xfrm>
            <a:prstGeom prst="rect">
              <a:avLst/>
            </a:prstGeom>
          </p:spPr>
        </p:pic>
        <p:pic>
          <p:nvPicPr>
            <p:cNvPr id="496" name="Picture 495">
              <a:extLst>
                <a:ext uri="{FF2B5EF4-FFF2-40B4-BE49-F238E27FC236}">
                  <a16:creationId xmlns:a16="http://schemas.microsoft.com/office/drawing/2014/main" id="{D0C21BF7-BFAD-4220-B864-1C406307F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8599" y="5306940"/>
              <a:ext cx="615749" cy="1176630"/>
            </a:xfrm>
            <a:prstGeom prst="rect">
              <a:avLst/>
            </a:prstGeom>
          </p:spPr>
        </p:pic>
        <p:pic>
          <p:nvPicPr>
            <p:cNvPr id="497" name="Picture 496">
              <a:extLst>
                <a:ext uri="{FF2B5EF4-FFF2-40B4-BE49-F238E27FC236}">
                  <a16:creationId xmlns:a16="http://schemas.microsoft.com/office/drawing/2014/main" id="{FE9AAF0D-182F-4A4D-97BD-9B98B7067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1405" y="5306940"/>
              <a:ext cx="615749" cy="1176630"/>
            </a:xfrm>
            <a:prstGeom prst="rect">
              <a:avLst/>
            </a:prstGeom>
          </p:spPr>
        </p:pic>
        <p:pic>
          <p:nvPicPr>
            <p:cNvPr id="498" name="Picture 497">
              <a:extLst>
                <a:ext uri="{FF2B5EF4-FFF2-40B4-BE49-F238E27FC236}">
                  <a16:creationId xmlns:a16="http://schemas.microsoft.com/office/drawing/2014/main" id="{C94EEBE7-E896-43AF-B7AD-CC1103730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4726" y="5297212"/>
              <a:ext cx="615749" cy="1176630"/>
            </a:xfrm>
            <a:prstGeom prst="rect">
              <a:avLst/>
            </a:prstGeom>
          </p:spPr>
        </p:pic>
        <p:pic>
          <p:nvPicPr>
            <p:cNvPr id="499" name="Picture 498">
              <a:extLst>
                <a:ext uri="{FF2B5EF4-FFF2-40B4-BE49-F238E27FC236}">
                  <a16:creationId xmlns:a16="http://schemas.microsoft.com/office/drawing/2014/main" id="{F9BE7AAD-08A3-43B4-8AB3-FCB772B83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7792" y="5297212"/>
              <a:ext cx="615749" cy="1176630"/>
            </a:xfrm>
            <a:prstGeom prst="rect">
              <a:avLst/>
            </a:prstGeom>
          </p:spPr>
        </p:pic>
        <p:pic>
          <p:nvPicPr>
            <p:cNvPr id="500" name="Picture 499">
              <a:extLst>
                <a:ext uri="{FF2B5EF4-FFF2-40B4-BE49-F238E27FC236}">
                  <a16:creationId xmlns:a16="http://schemas.microsoft.com/office/drawing/2014/main" id="{DD59E6B2-AF2C-42E3-8EE6-32CAF3CCD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2609" y="1665463"/>
              <a:ext cx="615749" cy="1176630"/>
            </a:xfrm>
            <a:prstGeom prst="rect">
              <a:avLst/>
            </a:prstGeom>
          </p:spPr>
        </p:pic>
        <p:pic>
          <p:nvPicPr>
            <p:cNvPr id="501" name="Picture 500">
              <a:extLst>
                <a:ext uri="{FF2B5EF4-FFF2-40B4-BE49-F238E27FC236}">
                  <a16:creationId xmlns:a16="http://schemas.microsoft.com/office/drawing/2014/main" id="{27245B6E-22AF-4D9A-91CC-B33F4E274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5415" y="1665463"/>
              <a:ext cx="615749" cy="1176630"/>
            </a:xfrm>
            <a:prstGeom prst="rect">
              <a:avLst/>
            </a:prstGeom>
          </p:spPr>
        </p:pic>
        <p:pic>
          <p:nvPicPr>
            <p:cNvPr id="502" name="Picture 501">
              <a:extLst>
                <a:ext uri="{FF2B5EF4-FFF2-40B4-BE49-F238E27FC236}">
                  <a16:creationId xmlns:a16="http://schemas.microsoft.com/office/drawing/2014/main" id="{2E1A77A6-7661-485C-98B5-EFAE373E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8736" y="1655735"/>
              <a:ext cx="615749" cy="1176630"/>
            </a:xfrm>
            <a:prstGeom prst="rect">
              <a:avLst/>
            </a:prstGeom>
          </p:spPr>
        </p:pic>
        <p:pic>
          <p:nvPicPr>
            <p:cNvPr id="503" name="Picture 502">
              <a:extLst>
                <a:ext uri="{FF2B5EF4-FFF2-40B4-BE49-F238E27FC236}">
                  <a16:creationId xmlns:a16="http://schemas.microsoft.com/office/drawing/2014/main" id="{2078A7EF-58B0-41EE-B8B0-02AA172DC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1802" y="1655735"/>
              <a:ext cx="615749" cy="1176630"/>
            </a:xfrm>
            <a:prstGeom prst="rect">
              <a:avLst/>
            </a:prstGeom>
          </p:spPr>
        </p:pic>
      </p:grpSp>
      <p:sp>
        <p:nvSpPr>
          <p:cNvPr id="505" name="TextBox 504">
            <a:extLst>
              <a:ext uri="{FF2B5EF4-FFF2-40B4-BE49-F238E27FC236}">
                <a16:creationId xmlns:a16="http://schemas.microsoft.com/office/drawing/2014/main" id="{96FBEF2B-8111-4539-9D96-4D823A0D8348}"/>
              </a:ext>
            </a:extLst>
          </p:cNvPr>
          <p:cNvSpPr txBox="1"/>
          <p:nvPr/>
        </p:nvSpPr>
        <p:spPr>
          <a:xfrm>
            <a:off x="5835804" y="3661388"/>
            <a:ext cx="2796468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Therapy </a:t>
            </a:r>
          </a:p>
        </p:txBody>
      </p:sp>
      <p:cxnSp>
        <p:nvCxnSpPr>
          <p:cNvPr id="506" name="Straight Arrow Connector 505">
            <a:extLst>
              <a:ext uri="{FF2B5EF4-FFF2-40B4-BE49-F238E27FC236}">
                <a16:creationId xmlns:a16="http://schemas.microsoft.com/office/drawing/2014/main" id="{082007F2-27B7-41B3-89EE-517613E04D16}"/>
              </a:ext>
            </a:extLst>
          </p:cNvPr>
          <p:cNvCxnSpPr>
            <a:cxnSpLocks/>
          </p:cNvCxnSpPr>
          <p:nvPr/>
        </p:nvCxnSpPr>
        <p:spPr>
          <a:xfrm flipV="1">
            <a:off x="4770289" y="3862858"/>
            <a:ext cx="779862" cy="209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>
            <a:extLst>
              <a:ext uri="{FF2B5EF4-FFF2-40B4-BE49-F238E27FC236}">
                <a16:creationId xmlns:a16="http://schemas.microsoft.com/office/drawing/2014/main" id="{275DC369-E747-4311-8A5A-85F1B8E2EBED}"/>
              </a:ext>
            </a:extLst>
          </p:cNvPr>
          <p:cNvCxnSpPr>
            <a:cxnSpLocks/>
          </p:cNvCxnSpPr>
          <p:nvPr/>
        </p:nvCxnSpPr>
        <p:spPr>
          <a:xfrm>
            <a:off x="8760504" y="3892211"/>
            <a:ext cx="769390" cy="97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8" name="TextBox 507">
            <a:extLst>
              <a:ext uri="{FF2B5EF4-FFF2-40B4-BE49-F238E27FC236}">
                <a16:creationId xmlns:a16="http://schemas.microsoft.com/office/drawing/2014/main" id="{32AF57B8-3C6E-47F1-A760-54F437E574B0}"/>
              </a:ext>
            </a:extLst>
          </p:cNvPr>
          <p:cNvSpPr txBox="1"/>
          <p:nvPr/>
        </p:nvSpPr>
        <p:spPr>
          <a:xfrm>
            <a:off x="9658126" y="3673416"/>
            <a:ext cx="1968052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Outcome(s)</a:t>
            </a:r>
          </a:p>
        </p:txBody>
      </p:sp>
      <p:sp>
        <p:nvSpPr>
          <p:cNvPr id="126" name="Right Brace 125">
            <a:extLst>
              <a:ext uri="{FF2B5EF4-FFF2-40B4-BE49-F238E27FC236}">
                <a16:creationId xmlns:a16="http://schemas.microsoft.com/office/drawing/2014/main" id="{DF21D48D-202F-4766-BD8E-E80A8761B348}"/>
              </a:ext>
            </a:extLst>
          </p:cNvPr>
          <p:cNvSpPr/>
          <p:nvPr/>
        </p:nvSpPr>
        <p:spPr>
          <a:xfrm>
            <a:off x="3370292" y="1287909"/>
            <a:ext cx="803779" cy="515782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8100B-06AF-4B57-BA75-DC8D07B75A34}"/>
              </a:ext>
            </a:extLst>
          </p:cNvPr>
          <p:cNvSpPr txBox="1"/>
          <p:nvPr/>
        </p:nvSpPr>
        <p:spPr>
          <a:xfrm>
            <a:off x="3751795" y="1218819"/>
            <a:ext cx="469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81548A-CA91-4C04-AA2C-B63F5D0BC9F4}"/>
              </a:ext>
            </a:extLst>
          </p:cNvPr>
          <p:cNvSpPr txBox="1"/>
          <p:nvPr/>
        </p:nvSpPr>
        <p:spPr>
          <a:xfrm>
            <a:off x="4212986" y="1273689"/>
            <a:ext cx="7784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Basket trial = Different diseases, one therapeutic agent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BB2F6-4D5C-4B2D-B39A-861FFF88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219" y="1857263"/>
            <a:ext cx="1181002" cy="12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2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animBg="1"/>
      <p:bldP spid="508" grpId="0" animBg="1"/>
      <p:bldP spid="126" grpId="0" animBg="1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8633377" y="7772342"/>
            <a:ext cx="2209795" cy="184896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21601387" y="6747316"/>
            <a:ext cx="399248" cy="142966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7D714F-B20C-4EF6-8705-1C4634B9A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33" y="2288415"/>
            <a:ext cx="6092439" cy="39537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09654F-8B04-483A-A2B1-DE11C8558087}"/>
              </a:ext>
            </a:extLst>
          </p:cNvPr>
          <p:cNvSpPr/>
          <p:nvPr/>
        </p:nvSpPr>
        <p:spPr>
          <a:xfrm>
            <a:off x="7123318" y="2695866"/>
            <a:ext cx="4662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Larotrectinib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had marked and durable antitumor activity in patients with TRK fusion–positive cancer, regardless of the age of the patient or of the tumor type “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F5138-637E-4C6C-9446-04D1F287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263" y="468480"/>
            <a:ext cx="6752918" cy="20245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2035AF-DB90-4536-9BDB-85DEC8DFFD43}"/>
              </a:ext>
            </a:extLst>
          </p:cNvPr>
          <p:cNvSpPr/>
          <p:nvPr/>
        </p:nvSpPr>
        <p:spPr>
          <a:xfrm>
            <a:off x="2663771" y="622397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February 22, 2018  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 2018; 378:731-739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2AFA9-7C76-4C55-87C5-6C9168207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501" y="4706996"/>
            <a:ext cx="5371793" cy="7243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A7F8B4-E213-41C1-B20A-19598EE7DBE0}"/>
              </a:ext>
            </a:extLst>
          </p:cNvPr>
          <p:cNvSpPr/>
          <p:nvPr/>
        </p:nvSpPr>
        <p:spPr>
          <a:xfrm>
            <a:off x="6767743" y="5679294"/>
            <a:ext cx="52082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/>
              </a:rPr>
              <a:t>https://www.fda.gov/drugs/fda-approves-larotrectinib-solid-tumors-ntrk-gene-fusions-0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F7B147-7317-48D2-8BE9-5F91D8249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743" y="4016505"/>
            <a:ext cx="5468886" cy="7219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6333" y="31056"/>
            <a:ext cx="10999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Precedent: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Genomically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Driven Oncology Basket Trial </a:t>
            </a:r>
          </a:p>
        </p:txBody>
      </p:sp>
    </p:spTree>
    <p:extLst>
      <p:ext uri="{BB962C8B-B14F-4D97-AF65-F5344CB8AC3E}">
        <p14:creationId xmlns:p14="http://schemas.microsoft.com/office/powerpoint/2010/main" val="2874556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50038-8546-423C-A301-1BD4D67FD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58"/>
          <a:stretch/>
        </p:blipFill>
        <p:spPr>
          <a:xfrm>
            <a:off x="3797461" y="-1"/>
            <a:ext cx="8394539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3739D-3B13-4D48-AB8B-0896A15D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7" y="444462"/>
            <a:ext cx="8175980" cy="1202436"/>
          </a:xfrm>
        </p:spPr>
        <p:txBody>
          <a:bodyPr anchor="ctr">
            <a:normAutofit/>
          </a:bodyPr>
          <a:lstStyle/>
          <a:p>
            <a:r>
              <a:rPr lang="en-US" sz="2800" dirty="0"/>
              <a:t>What Can We Do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105FE-EC32-4501-A04A-D3FAC265F9A9}"/>
              </a:ext>
            </a:extLst>
          </p:cNvPr>
          <p:cNvSpPr/>
          <p:nvPr/>
        </p:nvSpPr>
        <p:spPr>
          <a:xfrm>
            <a:off x="-32245" y="1358283"/>
            <a:ext cx="160261" cy="781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A9C695-357E-453F-9006-482497761B3C}"/>
              </a:ext>
            </a:extLst>
          </p:cNvPr>
          <p:cNvSpPr/>
          <p:nvPr/>
        </p:nvSpPr>
        <p:spPr>
          <a:xfrm>
            <a:off x="11407806" y="-1"/>
            <a:ext cx="319596" cy="230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31C97A-C26E-4803-B22F-2F3B993B9121}"/>
              </a:ext>
            </a:extLst>
          </p:cNvPr>
          <p:cNvSpPr/>
          <p:nvPr/>
        </p:nvSpPr>
        <p:spPr>
          <a:xfrm>
            <a:off x="11872404" y="0"/>
            <a:ext cx="319596" cy="230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5074C-0843-4444-BE16-6D373DF8385E}"/>
              </a:ext>
            </a:extLst>
          </p:cNvPr>
          <p:cNvSpPr txBox="1"/>
          <p:nvPr/>
        </p:nvSpPr>
        <p:spPr>
          <a:xfrm>
            <a:off x="243830" y="1252286"/>
            <a:ext cx="384877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Many diseases at a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Fewer diseases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patients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9E4C2-8991-4652-B5BD-AE5CE61751EC}"/>
              </a:ext>
            </a:extLst>
          </p:cNvPr>
          <p:cNvSpPr txBox="1"/>
          <p:nvPr/>
        </p:nvSpPr>
        <p:spPr>
          <a:xfrm>
            <a:off x="181433" y="1322776"/>
            <a:ext cx="384877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Many diseases at a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Fewer diseases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patients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94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3CAA918-50C1-428A-8F42-74632E714CBC}"/>
              </a:ext>
            </a:extLst>
          </p:cNvPr>
          <p:cNvSpPr/>
          <p:nvPr/>
        </p:nvSpPr>
        <p:spPr>
          <a:xfrm>
            <a:off x="0" y="5969726"/>
            <a:ext cx="12192000" cy="888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34BE8-E52D-4928-B913-63ED546FA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3089"/>
            <a:ext cx="10515600" cy="545555"/>
          </a:xfrm>
        </p:spPr>
        <p:txBody>
          <a:bodyPr/>
          <a:lstStyle/>
          <a:p>
            <a:r>
              <a:rPr lang="en-US" dirty="0"/>
              <a:t>More Patients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49A75-C815-4C61-B4ED-4BE2A6CFF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030637"/>
            <a:ext cx="10864443" cy="4939089"/>
          </a:xfrm>
        </p:spPr>
        <p:txBody>
          <a:bodyPr>
            <a:normAutofit/>
          </a:bodyPr>
          <a:lstStyle/>
          <a:p>
            <a:r>
              <a:rPr lang="en-US" dirty="0"/>
              <a:t>Often long latency between clinical findings and diagnosis (~3-8 years)</a:t>
            </a:r>
          </a:p>
          <a:p>
            <a:pPr lvl="1"/>
            <a:r>
              <a:rPr lang="en-US" dirty="0"/>
              <a:t>“Diagnostic odyssey”, many contributing factors </a:t>
            </a:r>
          </a:p>
          <a:p>
            <a:pPr lvl="1"/>
            <a:r>
              <a:rPr lang="en-US" dirty="0"/>
              <a:t>Substantial monetary and human cost to un/mis-diagnosis</a:t>
            </a:r>
          </a:p>
          <a:p>
            <a:pPr lvl="2"/>
            <a:r>
              <a:rPr lang="en-US" dirty="0"/>
              <a:t>Not well documented across rare disease spectrum</a:t>
            </a:r>
          </a:p>
          <a:p>
            <a:pPr lvl="2"/>
            <a:r>
              <a:rPr lang="en-US" dirty="0"/>
              <a:t>Mainly small cohorts, single centers/diseases, mainly from EU</a:t>
            </a:r>
          </a:p>
          <a:p>
            <a:endParaRPr lang="en-US" dirty="0"/>
          </a:p>
          <a:p>
            <a:r>
              <a:rPr lang="en-US" dirty="0"/>
              <a:t>Quantifying “burden”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Survey on direct and indirect costs in US of ~ 379 rare diseases/~15.5M people: $966B in 2019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0E1DE1-924B-43A6-9B81-49DC25609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117" y="3873828"/>
            <a:ext cx="3602066" cy="9688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88BCC5-2B33-4A41-AEF3-F1FB8DDD2C85}"/>
              </a:ext>
            </a:extLst>
          </p:cNvPr>
          <p:cNvSpPr txBox="1"/>
          <p:nvPr/>
        </p:nvSpPr>
        <p:spPr>
          <a:xfrm>
            <a:off x="206750" y="6316375"/>
            <a:ext cx="11414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https://everylifefoundation.org/wp-content/uploads/2021/02/The_National_Economic_Burden_of_Rare_Disease_Study_Summary_Report_February_2021.pdf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CAFEF0-FCF3-45E9-A8DB-DC9B0BB3E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714" y="3770654"/>
            <a:ext cx="2248850" cy="9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4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FB12-FE36-48FB-ACE2-208D79962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938" y="435349"/>
            <a:ext cx="7886700" cy="57121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Where We Are in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3A261-5EE5-4A9E-A1BF-47FFF8040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668" y="1233996"/>
            <a:ext cx="6445188" cy="4735731"/>
          </a:xfrm>
        </p:spPr>
        <p:txBody>
          <a:bodyPr>
            <a:normAutofit/>
          </a:bodyPr>
          <a:lstStyle/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Tremendous scientific progress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Enormous potential to deliver on the promise of science for patients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But…</a:t>
            </a:r>
          </a:p>
          <a:p>
            <a:pPr lvl="1"/>
            <a:r>
              <a:rPr lang="en-US" dirty="0"/>
              <a:t>Slow transition of scientific advances to improve human health</a:t>
            </a:r>
          </a:p>
          <a:p>
            <a:pPr lvl="2"/>
            <a:r>
              <a:rPr lang="en-US" sz="2000" dirty="0"/>
              <a:t>~15 years to develop a new treatment</a:t>
            </a:r>
          </a:p>
          <a:p>
            <a:r>
              <a:rPr lang="en-US" dirty="0"/>
              <a:t>How do we advance promising science more quickly to benefit patients?</a:t>
            </a:r>
          </a:p>
        </p:txBody>
      </p:sp>
      <p:pic>
        <p:nvPicPr>
          <p:cNvPr id="5" name="Picture 2" descr="450progeriaXX_puppy">
            <a:extLst>
              <a:ext uri="{FF2B5EF4-FFF2-40B4-BE49-F238E27FC236}">
                <a16:creationId xmlns:a16="http://schemas.microsoft.com/office/drawing/2014/main" id="{613537F6-7826-42C7-9CD9-2C1B3BB1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762" y="3528889"/>
            <a:ext cx="1898876" cy="260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3B74F91-1837-4F1E-BB67-C5A0D54A6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511" y="994299"/>
            <a:ext cx="1758138" cy="237398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7C10121-AC37-4761-837E-2B5E88BF2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11" y="3411769"/>
            <a:ext cx="1758138" cy="2668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F93571-E134-4C71-BA3F-CB49F09BB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44" r="9444"/>
          <a:stretch/>
        </p:blipFill>
        <p:spPr>
          <a:xfrm>
            <a:off x="9391762" y="708695"/>
            <a:ext cx="1898876" cy="27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2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51674-B39A-4518-AF8E-7EE2296D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3089"/>
            <a:ext cx="10515600" cy="878770"/>
          </a:xfrm>
        </p:spPr>
        <p:txBody>
          <a:bodyPr/>
          <a:lstStyle/>
          <a:p>
            <a:r>
              <a:rPr lang="en-US" dirty="0"/>
              <a:t>Diagnosis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F3D8D-748F-444C-8FCE-645A82A6B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Healthcare Cost and Utilization in 2016: Total charges nearly equal between rare and common disorders, ~$768B</a:t>
            </a:r>
          </a:p>
          <a:p>
            <a:pPr lvl="1"/>
            <a:r>
              <a:rPr lang="en-US" dirty="0"/>
              <a:t>Substantially higher per-patient healthcare utilization in rare diseases</a:t>
            </a:r>
          </a:p>
          <a:p>
            <a:r>
              <a:rPr lang="en-US" dirty="0"/>
              <a:t>NCATS </a:t>
            </a:r>
            <a:r>
              <a:rPr lang="en-US" dirty="0" err="1"/>
              <a:t>IDeaS</a:t>
            </a:r>
            <a:r>
              <a:rPr lang="en-US" dirty="0"/>
              <a:t> Study: 14 rare diseases, on average 3-5X higher costs ($US) for rare diseases than age-matched controls</a:t>
            </a:r>
          </a:p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GAO study underway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9A96D-BAF5-4939-B37C-4FD26AA4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92" y="1550495"/>
            <a:ext cx="8418891" cy="113071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25FBA1-9629-4789-AC3B-BB6A9F2FBF28}"/>
              </a:ext>
            </a:extLst>
          </p:cNvPr>
          <p:cNvSpPr txBox="1"/>
          <p:nvPr/>
        </p:nvSpPr>
        <p:spPr>
          <a:xfrm>
            <a:off x="116237" y="5813304"/>
            <a:ext cx="7632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https://doi.org/10.1038/s41436-021-01241-7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664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404B27-AB31-41EA-9B3D-CB97A04D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78" y="3987433"/>
            <a:ext cx="5839228" cy="14858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5F87A0-AE9C-4943-8562-8F327E0E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8" y="483326"/>
            <a:ext cx="6111646" cy="163630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3DAC28-F29C-481E-98A6-0C5764F16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28" y="1958354"/>
            <a:ext cx="8643701" cy="2010649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endParaRPr lang="en-US" sz="3400" b="1" dirty="0">
              <a:solidFill>
                <a:srgbClr val="000000"/>
              </a:solidFill>
            </a:endParaRPr>
          </a:p>
          <a:p>
            <a:r>
              <a:rPr lang="en-US" sz="2900" dirty="0">
                <a:solidFill>
                  <a:srgbClr val="000000"/>
                </a:solidFill>
              </a:rPr>
              <a:t>Rapid WGS in NICUs in California cohort</a:t>
            </a:r>
          </a:p>
          <a:p>
            <a:r>
              <a:rPr lang="en-US" sz="2900" dirty="0">
                <a:solidFill>
                  <a:srgbClr val="000000"/>
                </a:solidFill>
              </a:rPr>
              <a:t>Median time to genetic disease dx ~20 hours</a:t>
            </a:r>
          </a:p>
          <a:p>
            <a:r>
              <a:rPr lang="en-US" sz="2900" dirty="0">
                <a:solidFill>
                  <a:srgbClr val="000000"/>
                </a:solidFill>
              </a:rPr>
              <a:t>Now, adding automated (machine) extraction of a deep digital phenome from the EHR</a:t>
            </a:r>
          </a:p>
          <a:p>
            <a:r>
              <a:rPr lang="en-US" sz="2900" dirty="0">
                <a:solidFill>
                  <a:srgbClr val="000000"/>
                </a:solidFill>
                <a:highlight>
                  <a:srgbClr val="FFFF00"/>
                </a:highlight>
              </a:rPr>
              <a:t>Initial study: ~15-30% diagnostic yield</a:t>
            </a:r>
          </a:p>
          <a:p>
            <a:r>
              <a:rPr lang="en-US" sz="2900" dirty="0">
                <a:solidFill>
                  <a:srgbClr val="000000"/>
                </a:solidFill>
              </a:rPr>
              <a:t>18-mo program ~$2.5M savings in medical costs</a:t>
            </a:r>
          </a:p>
          <a:p>
            <a:pPr lvl="2" indent="-342900"/>
            <a:endParaRPr lang="en-US" sz="1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5654B-AEC0-4477-BF6D-E51A8183EBD6}"/>
              </a:ext>
            </a:extLst>
          </p:cNvPr>
          <p:cNvSpPr txBox="1"/>
          <p:nvPr/>
        </p:nvSpPr>
        <p:spPr>
          <a:xfrm>
            <a:off x="4586008" y="5626736"/>
            <a:ext cx="5954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Clark et al., Sci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Med 11, eaat6177(2019)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6F66D-2C67-4B4E-A59A-0E6F4466AC26}"/>
              </a:ext>
            </a:extLst>
          </p:cNvPr>
          <p:cNvSpPr txBox="1"/>
          <p:nvPr/>
        </p:nvSpPr>
        <p:spPr>
          <a:xfrm>
            <a:off x="123986" y="5854010"/>
            <a:ext cx="6517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Partially funded by a CCIA award: U01TR002271-01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007F3-9E82-4537-8CDE-E7F6DA333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255" y="2471979"/>
            <a:ext cx="1685175" cy="20820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DD6E3-9934-4346-9549-66DDF233C0C0}"/>
              </a:ext>
            </a:extLst>
          </p:cNvPr>
          <p:cNvSpPr txBox="1"/>
          <p:nvPr/>
        </p:nvSpPr>
        <p:spPr>
          <a:xfrm>
            <a:off x="9581107" y="4559165"/>
            <a:ext cx="2610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Stephen Kingsmore MD, DSc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F0B168-135C-491A-BC75-E61B55C43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45" y="449159"/>
            <a:ext cx="4632468" cy="16363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BFA0B7-D7E0-4F27-BC06-7D7A76F4746C}"/>
              </a:ext>
            </a:extLst>
          </p:cNvPr>
          <p:cNvSpPr txBox="1"/>
          <p:nvPr/>
        </p:nvSpPr>
        <p:spPr>
          <a:xfrm>
            <a:off x="4595246" y="5854010"/>
            <a:ext cx="6447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/>
              </a:rPr>
              <a:t>https://radygenomics.org/case-studies/project-baby-bear/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20107-5C82-41F2-95BB-707D4AFBF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388" y="417305"/>
            <a:ext cx="3829050" cy="95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4CAE77-ED12-45B1-AF3E-B1382D08D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630" y="1447533"/>
            <a:ext cx="2728188" cy="5407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8B8EE4-7E9E-4B70-88D6-2169F1A50293}"/>
              </a:ext>
            </a:extLst>
          </p:cNvPr>
          <p:cNvSpPr txBox="1"/>
          <p:nvPr/>
        </p:nvSpPr>
        <p:spPr>
          <a:xfrm>
            <a:off x="8497427" y="1527519"/>
            <a:ext cx="210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Baby Deer</a:t>
            </a:r>
          </a:p>
        </p:txBody>
      </p:sp>
    </p:spTree>
    <p:extLst>
      <p:ext uri="{BB962C8B-B14F-4D97-AF65-F5344CB8AC3E}">
        <p14:creationId xmlns:p14="http://schemas.microsoft.com/office/powerpoint/2010/main" val="33113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3CAA918-50C1-428A-8F42-74632E714CBC}"/>
              </a:ext>
            </a:extLst>
          </p:cNvPr>
          <p:cNvSpPr/>
          <p:nvPr/>
        </p:nvSpPr>
        <p:spPr>
          <a:xfrm>
            <a:off x="0" y="5969726"/>
            <a:ext cx="12192000" cy="888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CF6A47-4F42-4DB0-9696-0760487E2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102" y="3297969"/>
            <a:ext cx="2646278" cy="2093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C34BE8-E52D-4928-B913-63ED546FA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3089"/>
            <a:ext cx="10515600" cy="759760"/>
          </a:xfrm>
        </p:spPr>
        <p:txBody>
          <a:bodyPr/>
          <a:lstStyle/>
          <a:p>
            <a:r>
              <a:rPr lang="en-US" dirty="0"/>
              <a:t>“Zebra Triggers”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8AC27-3362-4739-AF68-34DB945EB25E}"/>
              </a:ext>
            </a:extLst>
          </p:cNvPr>
          <p:cNvSpPr txBox="1"/>
          <p:nvPr/>
        </p:nvSpPr>
        <p:spPr>
          <a:xfrm>
            <a:off x="348839" y="1595219"/>
            <a:ext cx="5730726" cy="116955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Old medical school adage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“When you hear hoofbeats, think of horses not zebras”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adage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 think zebra when…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1ABF2-D27B-4A3F-812D-4305096C3AB2}"/>
              </a:ext>
            </a:extLst>
          </p:cNvPr>
          <p:cNvSpPr txBox="1"/>
          <p:nvPr/>
        </p:nvSpPr>
        <p:spPr>
          <a:xfrm>
            <a:off x="6504876" y="1575526"/>
            <a:ext cx="5276676" cy="283154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Potential zebra triggers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Young 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High utilization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Multiple consults, “geography”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Imprecise diagnostic codes, e.g.,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Failure to thrive/delay in growth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Developmental/motor delay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Refractory seizures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Recurrent serious infections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D0A84-E1DC-42B6-8F24-B7972344937E}"/>
              </a:ext>
            </a:extLst>
          </p:cNvPr>
          <p:cNvGrpSpPr/>
          <p:nvPr/>
        </p:nvGrpSpPr>
        <p:grpSpPr>
          <a:xfrm>
            <a:off x="7092878" y="2040807"/>
            <a:ext cx="294914" cy="300736"/>
            <a:chOff x="7080309" y="2348917"/>
            <a:chExt cx="595618" cy="4308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E7C8971-22AB-4BF1-A1A3-76F96707D3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9699" y="2348917"/>
              <a:ext cx="436228" cy="40267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368A5C-9B4C-4CC1-A805-FF56765ADA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80309" y="2578381"/>
              <a:ext cx="167779" cy="20133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9A0002-1327-42FA-AF5F-17B58911AB7A}"/>
              </a:ext>
            </a:extLst>
          </p:cNvPr>
          <p:cNvGrpSpPr/>
          <p:nvPr/>
        </p:nvGrpSpPr>
        <p:grpSpPr>
          <a:xfrm>
            <a:off x="7103732" y="2366612"/>
            <a:ext cx="294914" cy="300736"/>
            <a:chOff x="7080309" y="2348917"/>
            <a:chExt cx="595618" cy="4308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C4BCE5-1A6F-45E0-8D13-85EC7FE1F3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9699" y="2348917"/>
              <a:ext cx="436228" cy="40267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35F1BA-E4AB-4CE3-B4BE-D944348EFF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80309" y="2578381"/>
              <a:ext cx="167779" cy="20133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4C6713-BCA5-4A17-9E73-A6A6656E45D2}"/>
              </a:ext>
            </a:extLst>
          </p:cNvPr>
          <p:cNvGrpSpPr/>
          <p:nvPr/>
        </p:nvGrpSpPr>
        <p:grpSpPr>
          <a:xfrm>
            <a:off x="7113423" y="2686811"/>
            <a:ext cx="294914" cy="300736"/>
            <a:chOff x="7080309" y="2348917"/>
            <a:chExt cx="595618" cy="4308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2E5A24-C2C9-4185-B1A6-8F545BFB12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9699" y="2348917"/>
              <a:ext cx="436228" cy="40267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C21CA6D-6F9B-4D05-B1C1-B1C5C25218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80309" y="2578381"/>
              <a:ext cx="167779" cy="20133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E14B64-9864-47DC-B56A-D8A6C20AD1A0}"/>
              </a:ext>
            </a:extLst>
          </p:cNvPr>
          <p:cNvGrpSpPr/>
          <p:nvPr/>
        </p:nvGrpSpPr>
        <p:grpSpPr>
          <a:xfrm>
            <a:off x="7132338" y="3022245"/>
            <a:ext cx="294914" cy="300736"/>
            <a:chOff x="7080309" y="2348917"/>
            <a:chExt cx="595618" cy="4308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12424A-E533-40DA-96DA-A7CB688AE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9699" y="2348917"/>
              <a:ext cx="436228" cy="40267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1AB9423-0BBD-4228-8552-7D91AF6FC2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80309" y="2578381"/>
              <a:ext cx="167779" cy="20133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02E10D-EA8C-4034-8818-FB2689087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102" y="3297969"/>
            <a:ext cx="2646278" cy="26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3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1FB2C-DD6A-4BCB-BE97-A75F2BC8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76C0A-E7BB-480B-AAFE-82805DE2C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diseases, small number of patients each, few treatments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collectively, a large public health problem</a:t>
            </a:r>
          </a:p>
          <a:p>
            <a:r>
              <a:rPr lang="en-US" dirty="0">
                <a:sym typeface="Wingdings" panose="05000000000000000000" pitchFamily="2" charset="2"/>
              </a:rPr>
              <a:t>Unprecedented scientific opportunities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Operational/logistical barriers to progress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Rare diseases often lead the way, benefits common diseases too</a:t>
            </a:r>
          </a:p>
          <a:p>
            <a:r>
              <a:rPr lang="en-US" dirty="0">
                <a:sym typeface="Wingdings" panose="05000000000000000000" pitchFamily="2" charset="2"/>
              </a:rPr>
              <a:t>Think differently, adopt/adapt new strategies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Many-at-a-time models and non-traditional approaches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2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61D4A-0179-4CFF-AFAA-C5C199A03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Resources for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FBF05-2FA3-4103-8675-FD4D1A18C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Genetics and Rare Diseases information center (GARD)</a:t>
            </a:r>
          </a:p>
          <a:p>
            <a:pPr lvl="1"/>
            <a:r>
              <a:rPr lang="en-US" dirty="0"/>
              <a:t>Information on &gt;6,500 rare diseases </a:t>
            </a:r>
            <a:r>
              <a:rPr lang="en-US" sz="1800" dirty="0">
                <a:hlinkClick r:id="rId3"/>
              </a:rPr>
              <a:t>https://rarediseases.info.nih.gov/</a:t>
            </a:r>
            <a:r>
              <a:rPr lang="en-US" sz="1800" dirty="0"/>
              <a:t> </a:t>
            </a:r>
          </a:p>
          <a:p>
            <a:r>
              <a:rPr lang="en-US" dirty="0"/>
              <a:t>Meetings and conferences</a:t>
            </a:r>
          </a:p>
          <a:p>
            <a:pPr lvl="1"/>
            <a:r>
              <a:rPr lang="en-US" dirty="0"/>
              <a:t>Rare Disease Day February 28, 2022</a:t>
            </a:r>
          </a:p>
          <a:p>
            <a:pPr lvl="1"/>
            <a:r>
              <a:rPr lang="en-US" sz="1800" dirty="0">
                <a:hlinkClick r:id="rId4"/>
              </a:rPr>
              <a:t>https://ncats.nih.gov/news/events/rdd</a:t>
            </a:r>
            <a:r>
              <a:rPr lang="en-US" sz="1800" dirty="0"/>
              <a:t> </a:t>
            </a:r>
          </a:p>
          <a:p>
            <a:pPr lvl="1"/>
            <a:r>
              <a:rPr lang="en-US" dirty="0"/>
              <a:t>International RDD </a:t>
            </a:r>
            <a:r>
              <a:rPr lang="en-US" sz="1800" dirty="0">
                <a:hlinkClick r:id="rId5"/>
              </a:rPr>
              <a:t>https://www.rarediseaseday.org/</a:t>
            </a:r>
            <a:r>
              <a:rPr lang="en-US" sz="1800" dirty="0"/>
              <a:t> </a:t>
            </a:r>
          </a:p>
          <a:p>
            <a:r>
              <a:rPr lang="en-US" dirty="0"/>
              <a:t>Contact us: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8AFEC-EC0E-4786-A235-E883C4110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043" y="2803250"/>
            <a:ext cx="4769447" cy="2304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A646D1-B0C9-4491-B83D-24D2ACE32E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88" y="5047017"/>
            <a:ext cx="916712" cy="916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BD498-340A-4F19-81E0-5D4848149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795" y="4561814"/>
            <a:ext cx="889741" cy="617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86DDA4-F16E-41AD-808D-15862F6D303A}"/>
              </a:ext>
            </a:extLst>
          </p:cNvPr>
          <p:cNvSpPr txBox="1"/>
          <p:nvPr/>
        </p:nvSpPr>
        <p:spPr>
          <a:xfrm>
            <a:off x="2250898" y="4738309"/>
            <a:ext cx="269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/>
              </a:rPr>
              <a:t>ORDR@nih.gov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B7D5B-99D0-47BF-A4C1-A352A378FD34}"/>
              </a:ext>
            </a:extLst>
          </p:cNvPr>
          <p:cNvSpPr txBox="1"/>
          <p:nvPr/>
        </p:nvSpPr>
        <p:spPr>
          <a:xfrm>
            <a:off x="2190083" y="5335684"/>
            <a:ext cx="269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/>
              </a:rPr>
              <a:t>Anne.pariser@nih.gov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5876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FA4A7-972A-4447-BC82-296E33384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569"/>
          <a:stretch/>
        </p:blipFill>
        <p:spPr>
          <a:xfrm>
            <a:off x="2633492" y="-483316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60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F0E62FD-5BAA-4A29-AA51-8AB0EE5C6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816" y="793808"/>
            <a:ext cx="7154367" cy="52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6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52844" y="6310313"/>
            <a:ext cx="58565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id="{EAE31E69-AA29-4C7F-A976-90C92591007D}"/>
              </a:ext>
            </a:extLst>
          </p:cNvPr>
          <p:cNvGrpSpPr>
            <a:grpSpLocks/>
          </p:cNvGrpSpPr>
          <p:nvPr/>
        </p:nvGrpSpPr>
        <p:grpSpPr>
          <a:xfrm>
            <a:off x="184558" y="257934"/>
            <a:ext cx="11643919" cy="1150250"/>
            <a:chOff x="152" y="829"/>
            <a:chExt cx="5484" cy="440"/>
          </a:xfrm>
        </p:grpSpPr>
        <p:sp>
          <p:nvSpPr>
            <p:cNvPr id="4" name="Rectangle 30">
              <a:extLst>
                <a:ext uri="{FF2B5EF4-FFF2-40B4-BE49-F238E27FC236}">
                  <a16:creationId xmlns:a16="http://schemas.microsoft.com/office/drawing/2014/main" id="{9212035D-CB6E-4DF2-A6E7-6898ABCF36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8" y="829"/>
              <a:ext cx="5478" cy="376"/>
            </a:xfrm>
            <a:prstGeom prst="rect">
              <a:avLst/>
            </a:prstGeom>
            <a:solidFill>
              <a:srgbClr val="3366FF"/>
            </a:solidFill>
            <a:ln w="28575">
              <a:noFill/>
              <a:miter lim="800000"/>
              <a:headEnd/>
              <a:tailEnd/>
            </a:ln>
          </p:spPr>
          <p:txBody>
            <a:bodyPr tIns="68574" bIns="68574" numCol="1" anchor="ctr"/>
            <a:lstStyle/>
            <a:p>
              <a:pPr marL="0" marR="0" lvl="0" indent="0" algn="l" defTabSz="68578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GB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aramond" panose="02020404030301010803"/>
                <a:ea typeface="+mn-ea"/>
                <a:cs typeface="Arial" pitchFamily="34" charset="0"/>
              </a:endParaRPr>
            </a:p>
          </p:txBody>
        </p:sp>
        <p:grpSp>
          <p:nvGrpSpPr>
            <p:cNvPr id="5" name="Group 31">
              <a:extLst>
                <a:ext uri="{FF2B5EF4-FFF2-40B4-BE49-F238E27FC236}">
                  <a16:creationId xmlns:a16="http://schemas.microsoft.com/office/drawing/2014/main" id="{F6426F2B-674E-4C8E-B670-08BA7705386E}"/>
                </a:ext>
              </a:extLst>
            </p:cNvPr>
            <p:cNvGrpSpPr>
              <a:grpSpLocks/>
            </p:cNvGrpSpPr>
            <p:nvPr/>
          </p:nvGrpSpPr>
          <p:grpSpPr>
            <a:xfrm>
              <a:off x="165" y="836"/>
              <a:ext cx="5460" cy="377"/>
              <a:chOff x="187" y="3307"/>
              <a:chExt cx="5362" cy="478"/>
            </a:xfrm>
          </p:grpSpPr>
          <p:sp>
            <p:nvSpPr>
              <p:cNvPr id="8" name="Rectangle 32">
                <a:extLst>
                  <a:ext uri="{FF2B5EF4-FFF2-40B4-BE49-F238E27FC236}">
                    <a16:creationId xmlns:a16="http://schemas.microsoft.com/office/drawing/2014/main" id="{830AEF40-C3F5-4EC2-9E73-19617D0063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7" y="3307"/>
                <a:ext cx="5362" cy="71"/>
              </a:xfrm>
              <a:prstGeom prst="rect">
                <a:avLst/>
              </a:prstGeom>
              <a:gradFill rotWithShape="1">
                <a:gsLst>
                  <a:gs pos="0">
                    <a:srgbClr val="3366FF">
                      <a:gamma/>
                      <a:tint val="63529"/>
                      <a:invGamma/>
                    </a:srgbClr>
                  </a:gs>
                  <a:gs pos="100000">
                    <a:srgbClr val="3366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numCol="1" anchor="ctr"/>
              <a:lstStyle/>
              <a:p>
                <a:pPr marL="0" marR="0" lvl="0" indent="0" algn="l" defTabSz="6857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" name="Rectangle 33">
                <a:extLst>
                  <a:ext uri="{FF2B5EF4-FFF2-40B4-BE49-F238E27FC236}">
                    <a16:creationId xmlns:a16="http://schemas.microsoft.com/office/drawing/2014/main" id="{B3B38F44-B6A7-4252-9ED9-8CF47249A5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7" y="3712"/>
                <a:ext cx="5362" cy="73"/>
              </a:xfrm>
              <a:prstGeom prst="rect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7725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numCol="1" anchor="ctr"/>
              <a:lstStyle/>
              <a:p>
                <a:pPr marL="0" marR="0" lvl="0" indent="0" algn="l" defTabSz="6857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6" name="Rectangle 34">
              <a:extLst>
                <a:ext uri="{FF2B5EF4-FFF2-40B4-BE49-F238E27FC236}">
                  <a16:creationId xmlns:a16="http://schemas.microsoft.com/office/drawing/2014/main" id="{DEC3E4FE-B6A3-4E27-BDE8-309613C8ACE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2" y="829"/>
              <a:ext cx="5477" cy="376"/>
            </a:xfrm>
            <a:prstGeom prst="rect">
              <a:avLst/>
            </a:prstGeom>
            <a:noFill/>
            <a:ln w="28575">
              <a:solidFill>
                <a:srgbClr val="2B5CA3"/>
              </a:solidFill>
              <a:miter lim="800000"/>
              <a:headEnd/>
              <a:tailEnd/>
            </a:ln>
          </p:spPr>
          <p:txBody>
            <a:bodyPr tIns="68574" bIns="68574" numCol="1" anchor="ctr"/>
            <a:lstStyle/>
            <a:p>
              <a:pPr marL="0" marR="0" lvl="0" indent="0" algn="l" defTabSz="68578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GB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aramond" panose="02020404030301010803"/>
                <a:ea typeface="+mn-ea"/>
                <a:cs typeface="Arial" pitchFamily="34" charset="0"/>
              </a:endParaRPr>
            </a:p>
          </p:txBody>
        </p:sp>
        <p:sp>
          <p:nvSpPr>
            <p:cNvPr id="7" name="Text Box 35">
              <a:extLst>
                <a:ext uri="{FF2B5EF4-FFF2-40B4-BE49-F238E27FC236}">
                  <a16:creationId xmlns:a16="http://schemas.microsoft.com/office/drawing/2014/main" id="{F27D8EBC-C946-492C-A40A-65BF8629A9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1" y="842"/>
              <a:ext cx="5436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numCol="1" anchor="ctr">
              <a:spAutoFit/>
            </a:bodyPr>
            <a:lstStyle/>
            <a:p>
              <a:pPr marL="0" marR="0" lvl="0" indent="0" algn="ctr" defTabSz="68578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 Problem: Product Development Time and Costs:  10–15 Years and &gt;$2.6 Billion USD</a:t>
              </a:r>
            </a:p>
          </p:txBody>
        </p:sp>
      </p:grpSp>
      <p:sp>
        <p:nvSpPr>
          <p:cNvPr id="10" name="Text Box 36">
            <a:extLst>
              <a:ext uri="{FF2B5EF4-FFF2-40B4-BE49-F238E27FC236}">
                <a16:creationId xmlns:a16="http://schemas.microsoft.com/office/drawing/2014/main" id="{26E24FD5-65D6-416B-8244-47133A66688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122276" y="5746726"/>
            <a:ext cx="10130342" cy="10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5" tIns="0" rIns="0" bIns="137162" numCol="1" anchor="ctr">
            <a:spAutoFit/>
          </a:bodyPr>
          <a:lstStyle/>
          <a:p>
            <a:pPr marL="0" marR="0" lvl="0" indent="0" algn="l" defTabSz="68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Sources:</a:t>
            </a:r>
          </a:p>
          <a:p>
            <a:pPr marL="128585" marR="0" lvl="0" indent="-128585" algn="l" defTabSz="68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Pharmaceutical Research and Manufacturers of America,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Drug Discovery and Development: Understanding the R&amp;D Process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www.innovation.org</a:t>
            </a:r>
            <a:endParaRPr kumimoji="1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128585" marR="0" lvl="0" indent="-128585" algn="l" defTabSz="68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DiMasi</a:t>
            </a:r>
            <a:r>
              <a:rPr kumimoji="1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JA and Grabowski, HG (2007), The Cost of Biopharmaceutical R&amp;D: Is Biotech Different?, </a:t>
            </a:r>
            <a:r>
              <a:rPr kumimoji="1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Managerial and Decision Economics 28</a:t>
            </a:r>
            <a:r>
              <a:rPr kumimoji="1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: 469-479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3EF5858-0367-49D1-A8F8-1AE94D39A5AF}"/>
              </a:ext>
            </a:extLst>
          </p:cNvPr>
          <p:cNvSpPr txBox="1">
            <a:spLocks/>
          </p:cNvSpPr>
          <p:nvPr/>
        </p:nvSpPr>
        <p:spPr>
          <a:xfrm>
            <a:off x="2261041" y="760483"/>
            <a:ext cx="6686481" cy="554771"/>
          </a:xfrm>
          <a:prstGeom prst="rect">
            <a:avLst/>
          </a:prstGeom>
        </p:spPr>
        <p:txBody>
          <a:bodyPr lIns="68581" tIns="34291" rIns="68581" bIns="34291" numCol="1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Arial" pitchFamily="34" charset="0"/>
            </a:endParaRPr>
          </a:p>
        </p:txBody>
      </p:sp>
      <p:pic>
        <p:nvPicPr>
          <p:cNvPr id="1026" name="Picture 2" descr="Drug Development Failure and Success">
            <a:extLst>
              <a:ext uri="{FF2B5EF4-FFF2-40B4-BE49-F238E27FC236}">
                <a16:creationId xmlns:a16="http://schemas.microsoft.com/office/drawing/2014/main" id="{BAE38F92-8808-4FAF-8C9E-55FF4EA9B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0"/>
          <a:stretch/>
        </p:blipFill>
        <p:spPr bwMode="auto">
          <a:xfrm>
            <a:off x="744958" y="1315255"/>
            <a:ext cx="9718646" cy="45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46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0600-18B2-422C-AB8A-ACC0B101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570"/>
            <a:ext cx="10515600" cy="729264"/>
          </a:xfrm>
        </p:spPr>
        <p:txBody>
          <a:bodyPr/>
          <a:lstStyle/>
          <a:p>
            <a:r>
              <a:rPr lang="en-US" dirty="0"/>
              <a:t>Rare Disease 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CB2C7-7CBD-4011-BA6F-37D789B6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4108"/>
            <a:ext cx="10515600" cy="4688681"/>
          </a:xfrm>
        </p:spPr>
        <p:txBody>
          <a:bodyPr/>
          <a:lstStyle/>
          <a:p>
            <a:r>
              <a:rPr lang="en-US" dirty="0"/>
              <a:t>What is a Rare Disease (RD)  </a:t>
            </a:r>
          </a:p>
          <a:p>
            <a:pPr lvl="1"/>
            <a:r>
              <a:rPr lang="en-US" dirty="0"/>
              <a:t>US: “disease or condition affecting fewer than 200,000 persons in the United States”</a:t>
            </a:r>
          </a:p>
          <a:p>
            <a:pPr lvl="1"/>
            <a:r>
              <a:rPr lang="en-US" dirty="0"/>
              <a:t>EU: &lt;1 person in 2,000</a:t>
            </a:r>
          </a:p>
          <a:p>
            <a:pPr lvl="1"/>
            <a:r>
              <a:rPr lang="en-US" dirty="0"/>
              <a:t>Most far less prevalent than this, a few 100s -1000s (or fewer)</a:t>
            </a:r>
          </a:p>
          <a:p>
            <a:r>
              <a:rPr lang="en-US" dirty="0"/>
              <a:t>~7,000 -10,000 different 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90D66-83DC-4D20-B58D-422720967BD3}"/>
              </a:ext>
            </a:extLst>
          </p:cNvPr>
          <p:cNvSpPr txBox="1"/>
          <p:nvPr/>
        </p:nvSpPr>
        <p:spPr>
          <a:xfrm>
            <a:off x="111474" y="5645410"/>
            <a:ext cx="5391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Orphan Drug Act (ODA) 1983, amended for prevalence 1984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7D859-7E60-4E56-B7DC-5C4CFA42B8B7}"/>
              </a:ext>
            </a:extLst>
          </p:cNvPr>
          <p:cNvSpPr txBox="1"/>
          <p:nvPr/>
        </p:nvSpPr>
        <p:spPr>
          <a:xfrm>
            <a:off x="111474" y="5862029"/>
            <a:ext cx="3212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European Commission 2008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595BB-2E42-4D8E-BA8C-2DC5EE88E47B}"/>
              </a:ext>
            </a:extLst>
          </p:cNvPr>
          <p:cNvSpPr txBox="1"/>
          <p:nvPr/>
        </p:nvSpPr>
        <p:spPr>
          <a:xfrm>
            <a:off x="6096000" y="3730862"/>
            <a:ext cx="4387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~25-30M people in the US or in 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~350M people worldwide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~8% of the population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A3FB8-19A2-472B-8EDB-13706C22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708" y="3433598"/>
            <a:ext cx="4755292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83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D435-677D-4E85-BEE0-36179EFD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103" y="195222"/>
            <a:ext cx="10058401" cy="928904"/>
          </a:xfrm>
        </p:spPr>
        <p:txBody>
          <a:bodyPr/>
          <a:lstStyle/>
          <a:p>
            <a:r>
              <a:rPr lang="en-US" dirty="0"/>
              <a:t>Types of Rare Diseases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A8686-3375-4884-B433-8F83FB7DE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104" y="1241571"/>
            <a:ext cx="10058400" cy="5381298"/>
          </a:xfrm>
        </p:spPr>
        <p:txBody>
          <a:bodyPr>
            <a:normAutofit/>
          </a:bodyPr>
          <a:lstStyle/>
          <a:p>
            <a:r>
              <a:rPr lang="en-US" dirty="0"/>
              <a:t>~85% genetic diseases</a:t>
            </a:r>
          </a:p>
          <a:p>
            <a:pPr lvl="1"/>
            <a:r>
              <a:rPr lang="en-US" dirty="0"/>
              <a:t>“single gene” disorders (monogenic)</a:t>
            </a:r>
          </a:p>
          <a:p>
            <a:pPr lvl="1"/>
            <a:r>
              <a:rPr lang="en-US" sz="2000" dirty="0"/>
              <a:t>Affect fundamental biology </a:t>
            </a:r>
            <a:r>
              <a:rPr lang="en-US" sz="2000" dirty="0">
                <a:sym typeface="Wingdings" panose="05000000000000000000" pitchFamily="2" charset="2"/>
              </a:rPr>
              <a:t> enhance understanding of human health and disease, rare and common</a:t>
            </a:r>
            <a:endParaRPr lang="en-US" dirty="0"/>
          </a:p>
          <a:p>
            <a:r>
              <a:rPr lang="en-US" dirty="0"/>
              <a:t>And</a:t>
            </a:r>
          </a:p>
          <a:p>
            <a:pPr lvl="1"/>
            <a:r>
              <a:rPr lang="en-US" dirty="0"/>
              <a:t>Rare cancers, e.g.,</a:t>
            </a:r>
          </a:p>
          <a:p>
            <a:pPr lvl="2"/>
            <a:r>
              <a:rPr lang="en-US" dirty="0"/>
              <a:t>All pediatric cancers are rare*</a:t>
            </a:r>
          </a:p>
          <a:p>
            <a:pPr lvl="2"/>
            <a:r>
              <a:rPr lang="en-US" dirty="0"/>
              <a:t>Blood cancers</a:t>
            </a:r>
          </a:p>
          <a:p>
            <a:pPr lvl="1"/>
            <a:r>
              <a:rPr lang="en-US" dirty="0"/>
              <a:t>Infectious diseases, e.g., </a:t>
            </a:r>
          </a:p>
          <a:p>
            <a:pPr lvl="2"/>
            <a:r>
              <a:rPr lang="en-US" dirty="0"/>
              <a:t>Mainly neglected tropical diseases (NTD)</a:t>
            </a:r>
          </a:p>
          <a:p>
            <a:pPr lvl="3"/>
            <a:r>
              <a:rPr lang="en-US" dirty="0"/>
              <a:t>Malaria, Chagas, Ebola</a:t>
            </a:r>
          </a:p>
          <a:p>
            <a:pPr lvl="1"/>
            <a:r>
              <a:rPr lang="en-US" dirty="0"/>
              <a:t>Acquired, environmental, e.g.,</a:t>
            </a:r>
          </a:p>
          <a:p>
            <a:pPr lvl="2"/>
            <a:r>
              <a:rPr lang="en-US" dirty="0"/>
              <a:t>Snake bites, poisoning, toxic exposures</a:t>
            </a:r>
          </a:p>
          <a:p>
            <a:pPr lvl="1"/>
            <a:r>
              <a:rPr lang="en-US" dirty="0"/>
              <a:t>Polygenic, e.g., </a:t>
            </a:r>
          </a:p>
          <a:p>
            <a:pPr lvl="2"/>
            <a:r>
              <a:rPr lang="en-US" dirty="0"/>
              <a:t>some autoimmune disorders</a:t>
            </a:r>
          </a:p>
          <a:p>
            <a:pPr lvl="3"/>
            <a:r>
              <a:rPr lang="en-US" dirty="0"/>
              <a:t>Vasculitis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E233D-2C08-4D13-A15B-B6B6A4812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EF27E-D13A-40A5-97F5-8493B4D3D447}"/>
              </a:ext>
            </a:extLst>
          </p:cNvPr>
          <p:cNvSpPr txBox="1"/>
          <p:nvPr/>
        </p:nvSpPr>
        <p:spPr>
          <a:xfrm>
            <a:off x="1191236" y="6461045"/>
            <a:ext cx="876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*Almost all serious diseases of childhood are rare</a:t>
            </a:r>
          </a:p>
        </p:txBody>
      </p:sp>
    </p:spTree>
    <p:extLst>
      <p:ext uri="{BB962C8B-B14F-4D97-AF65-F5344CB8AC3E}">
        <p14:creationId xmlns:p14="http://schemas.microsoft.com/office/powerpoint/2010/main" val="3219662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D435-677D-4E85-BEE0-36179EFD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103" y="33585"/>
            <a:ext cx="10058401" cy="997052"/>
          </a:xfrm>
        </p:spPr>
        <p:txBody>
          <a:bodyPr/>
          <a:lstStyle/>
          <a:p>
            <a:r>
              <a:rPr lang="en-US" dirty="0"/>
              <a:t>Rare Disease FAQs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A8686-3375-4884-B433-8F83FB7DE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104" y="1433593"/>
            <a:ext cx="7619999" cy="5358553"/>
          </a:xfrm>
        </p:spPr>
        <p:txBody>
          <a:bodyPr>
            <a:normAutofit/>
          </a:bodyPr>
          <a:lstStyle/>
          <a:p>
            <a:r>
              <a:rPr lang="en-US" sz="2800" dirty="0"/>
              <a:t>~7,000-10,000 Rare Diseases</a:t>
            </a:r>
          </a:p>
          <a:p>
            <a:pPr lvl="1"/>
            <a:r>
              <a:rPr lang="en-US" sz="2200" dirty="0"/>
              <a:t>200-250 “new” diseases each year</a:t>
            </a:r>
          </a:p>
          <a:p>
            <a:pPr lvl="1"/>
            <a:r>
              <a:rPr lang="en-US" sz="2200" dirty="0"/>
              <a:t>~50% first manifest in children</a:t>
            </a:r>
          </a:p>
          <a:p>
            <a:r>
              <a:rPr lang="en-US" sz="2800" dirty="0"/>
              <a:t>Hard to diagnose, under-recognized</a:t>
            </a:r>
          </a:p>
          <a:p>
            <a:pPr lvl="1"/>
            <a:r>
              <a:rPr lang="en-US" sz="2200" dirty="0"/>
              <a:t>~5+ years to obtain an accurate diagnosis</a:t>
            </a:r>
          </a:p>
          <a:p>
            <a:r>
              <a:rPr lang="en-US" sz="2800" dirty="0"/>
              <a:t>~95% no approved therapy</a:t>
            </a:r>
          </a:p>
          <a:p>
            <a:pPr lvl="1"/>
            <a:r>
              <a:rPr lang="en-US" sz="2200" dirty="0"/>
              <a:t>Hard to make a “business model” work for diseases with few patients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E233D-2C08-4D13-A15B-B6B6A4812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4505" y="6362247"/>
            <a:ext cx="470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69D6C-455A-4FE7-AF76-A4AB7CC80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620" y="286217"/>
            <a:ext cx="1808843" cy="12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DCC65F-E588-4A02-A6BA-377385222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36" y="856612"/>
            <a:ext cx="1826236" cy="121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18D41-410A-4880-BEEF-6B22CF20C0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620" y="1631412"/>
            <a:ext cx="2202552" cy="122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288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AEBA4-D56B-4994-83F5-46A916C9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F2032E4-B8F3-4704-9B27-1C6732D92D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650290"/>
              </p:ext>
            </p:extLst>
          </p:nvPr>
        </p:nvGraphicFramePr>
        <p:xfrm>
          <a:off x="596685" y="790679"/>
          <a:ext cx="10821462" cy="5276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795096F-9420-4AC0-B778-0AF9F3540532}"/>
              </a:ext>
            </a:extLst>
          </p:cNvPr>
          <p:cNvSpPr txBox="1"/>
          <p:nvPr/>
        </p:nvSpPr>
        <p:spPr>
          <a:xfrm>
            <a:off x="11163072" y="1659487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6,980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EC7DD-9D66-4FDB-A163-612E9D9A2CB5}"/>
              </a:ext>
            </a:extLst>
          </p:cNvPr>
          <p:cNvSpPr txBox="1"/>
          <p:nvPr/>
        </p:nvSpPr>
        <p:spPr>
          <a:xfrm>
            <a:off x="10944386" y="5990924"/>
            <a:ext cx="1301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*as of 9/7/21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A27E1D-3ADD-4739-9CE0-952125747F87}"/>
              </a:ext>
            </a:extLst>
          </p:cNvPr>
          <p:cNvSpPr/>
          <p:nvPr/>
        </p:nvSpPr>
        <p:spPr>
          <a:xfrm>
            <a:off x="11081288" y="5453066"/>
            <a:ext cx="81784" cy="2769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63D0D-C4F0-42D5-8FE9-9DD90DDB5C50}"/>
              </a:ext>
            </a:extLst>
          </p:cNvPr>
          <p:cNvSpPr/>
          <p:nvPr/>
        </p:nvSpPr>
        <p:spPr>
          <a:xfrm>
            <a:off x="9422970" y="4780398"/>
            <a:ext cx="1369435" cy="605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~500 with a therapy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7479B4-94B7-4BB7-A18E-E93A615BFFEB}"/>
              </a:ext>
            </a:extLst>
          </p:cNvPr>
          <p:cNvCxnSpPr/>
          <p:nvPr/>
        </p:nvCxnSpPr>
        <p:spPr>
          <a:xfrm>
            <a:off x="10792405" y="5385661"/>
            <a:ext cx="288883" cy="1317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EE77EF-AC98-4754-B8AB-BD59ACCAC90F}"/>
              </a:ext>
            </a:extLst>
          </p:cNvPr>
          <p:cNvSpPr/>
          <p:nvPr/>
        </p:nvSpPr>
        <p:spPr>
          <a:xfrm>
            <a:off x="0" y="5990925"/>
            <a:ext cx="9880169" cy="86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E9447-2212-4972-91EF-F444BB5ACFEC}"/>
              </a:ext>
            </a:extLst>
          </p:cNvPr>
          <p:cNvSpPr txBox="1"/>
          <p:nvPr/>
        </p:nvSpPr>
        <p:spPr>
          <a:xfrm>
            <a:off x="317715" y="6175785"/>
            <a:ext cx="9337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OMIM, Online Mendelian Inheritance in Man: </a:t>
            </a:r>
            <a:r>
              <a:rPr lang="en-US" sz="1400" dirty="0">
                <a:hlinkClick r:id="rId3"/>
              </a:rPr>
              <a:t>https://www.omim.org/statistics/geneMap</a:t>
            </a:r>
            <a:r>
              <a:rPr lang="en-US" sz="1400" dirty="0"/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72C116-9770-4FC6-8FE0-A8F419675F31}"/>
              </a:ext>
            </a:extLst>
          </p:cNvPr>
          <p:cNvCxnSpPr>
            <a:cxnSpLocks/>
          </p:cNvCxnSpPr>
          <p:nvPr/>
        </p:nvCxnSpPr>
        <p:spPr>
          <a:xfrm>
            <a:off x="1549832" y="3438257"/>
            <a:ext cx="0" cy="14545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9C2B8F2-0C1A-42EE-B719-F23B90F9E97A}"/>
              </a:ext>
            </a:extLst>
          </p:cNvPr>
          <p:cNvCxnSpPr>
            <a:cxnSpLocks/>
          </p:cNvCxnSpPr>
          <p:nvPr/>
        </p:nvCxnSpPr>
        <p:spPr>
          <a:xfrm>
            <a:off x="4959459" y="3438258"/>
            <a:ext cx="0" cy="14545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39BFDF-71B8-4AC5-B184-F87DA80B2E0F}"/>
              </a:ext>
            </a:extLst>
          </p:cNvPr>
          <p:cNvCxnSpPr>
            <a:cxnSpLocks/>
          </p:cNvCxnSpPr>
          <p:nvPr/>
        </p:nvCxnSpPr>
        <p:spPr>
          <a:xfrm>
            <a:off x="1549832" y="3438258"/>
            <a:ext cx="34096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3D66081-4438-40C8-A6AF-1B1CCBFA6A3C}"/>
              </a:ext>
            </a:extLst>
          </p:cNvPr>
          <p:cNvSpPr txBox="1"/>
          <p:nvPr/>
        </p:nvSpPr>
        <p:spPr>
          <a:xfrm>
            <a:off x="1960770" y="3068926"/>
            <a:ext cx="264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 Genome Project</a:t>
            </a:r>
          </a:p>
        </p:txBody>
      </p:sp>
    </p:spTree>
    <p:extLst>
      <p:ext uri="{BB962C8B-B14F-4D97-AF65-F5344CB8AC3E}">
        <p14:creationId xmlns:p14="http://schemas.microsoft.com/office/powerpoint/2010/main" val="15728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DF7803-1A6F-4856-A724-82A18F6ED308}"/>
              </a:ext>
            </a:extLst>
          </p:cNvPr>
          <p:cNvSpPr/>
          <p:nvPr/>
        </p:nvSpPr>
        <p:spPr>
          <a:xfrm>
            <a:off x="0" y="5858295"/>
            <a:ext cx="12192000" cy="999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E5DE2-44F6-426E-B8FA-5C4D627EA133}"/>
              </a:ext>
            </a:extLst>
          </p:cNvPr>
          <p:cNvSpPr txBox="1"/>
          <p:nvPr/>
        </p:nvSpPr>
        <p:spPr>
          <a:xfrm>
            <a:off x="206234" y="6446923"/>
            <a:ext cx="11524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From: IOM. 2010.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Rare Diseases and Orphan Products: Accelerating Research and Development.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Ch.2: Profile of Rare Diseases.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0CBB1D-25E4-487B-9B6A-C3E1AB87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483326"/>
            <a:ext cx="11286309" cy="564078"/>
          </a:xfrm>
        </p:spPr>
        <p:txBody>
          <a:bodyPr>
            <a:normAutofit/>
          </a:bodyPr>
          <a:lstStyle/>
          <a:p>
            <a:r>
              <a:rPr lang="en-US" sz="2800" dirty="0"/>
              <a:t>Rare Disease Prevalence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96C4CA-C0E8-495D-8C9B-3BB883796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36" y="1098467"/>
            <a:ext cx="11286309" cy="4661065"/>
          </a:xfrm>
        </p:spPr>
        <p:txBody>
          <a:bodyPr>
            <a:normAutofit/>
          </a:bodyPr>
          <a:lstStyle/>
          <a:p>
            <a:r>
              <a:rPr lang="en-US" sz="2000" dirty="0"/>
              <a:t>Number of diseases highly skewed toward very low prevalence disorders</a:t>
            </a:r>
          </a:p>
          <a:p>
            <a:pPr lvl="1"/>
            <a:r>
              <a:rPr lang="en-US" sz="1800" dirty="0"/>
              <a:t>~10% of rare diseases affect ~90% of rare disease patients; 90% of RD affect 10% of patients</a:t>
            </a:r>
          </a:p>
          <a:p>
            <a:pPr lvl="1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EA7C2-B7CD-4E52-A20E-18D7DCF94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7" y="2858285"/>
            <a:ext cx="5444836" cy="338913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1F02622-C4BC-4021-803C-ED19C75E8D24}"/>
              </a:ext>
            </a:extLst>
          </p:cNvPr>
          <p:cNvSpPr/>
          <p:nvPr/>
        </p:nvSpPr>
        <p:spPr>
          <a:xfrm>
            <a:off x="914400" y="2658780"/>
            <a:ext cx="1138844" cy="31555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37D2F6-3586-4A0F-A4B8-2625EFA8946B}"/>
              </a:ext>
            </a:extLst>
          </p:cNvPr>
          <p:cNvCxnSpPr/>
          <p:nvPr/>
        </p:nvCxnSpPr>
        <p:spPr>
          <a:xfrm>
            <a:off x="2028305" y="3890356"/>
            <a:ext cx="36458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004C36C-5EA5-4717-88B4-0E410AD94069}"/>
              </a:ext>
            </a:extLst>
          </p:cNvPr>
          <p:cNvSpPr txBox="1"/>
          <p:nvPr/>
        </p:nvSpPr>
        <p:spPr>
          <a:xfrm>
            <a:off x="2309544" y="2658780"/>
            <a:ext cx="4049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Prevalence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50/100,000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(~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175,000 people)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72BBCF-C30D-4F12-B520-2568CC734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160" y="2807332"/>
            <a:ext cx="5797996" cy="35673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145EC1-FF95-4605-BED6-FEC27669F9E3}"/>
              </a:ext>
            </a:extLst>
          </p:cNvPr>
          <p:cNvSpPr txBox="1"/>
          <p:nvPr/>
        </p:nvSpPr>
        <p:spPr>
          <a:xfrm>
            <a:off x="7795404" y="2632527"/>
            <a:ext cx="4049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Prevalence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0.1-1/100,00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(~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350-3500 people)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E55750F-C0ED-44DB-B541-A05F6952FF98}"/>
              </a:ext>
            </a:extLst>
          </p:cNvPr>
          <p:cNvCxnSpPr>
            <a:cxnSpLocks/>
          </p:cNvCxnSpPr>
          <p:nvPr/>
        </p:nvCxnSpPr>
        <p:spPr>
          <a:xfrm flipH="1">
            <a:off x="7055141" y="3024305"/>
            <a:ext cx="740263" cy="5410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NCATS Color Palle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2F6C"/>
      </a:accent1>
      <a:accent2>
        <a:srgbClr val="006378"/>
      </a:accent2>
      <a:accent3>
        <a:srgbClr val="62666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CATS Color Palle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2F6C"/>
      </a:accent1>
      <a:accent2>
        <a:srgbClr val="006378"/>
      </a:accent2>
      <a:accent3>
        <a:srgbClr val="62666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NCATS Color Palle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2F6C"/>
      </a:accent1>
      <a:accent2>
        <a:srgbClr val="006378"/>
      </a:accent2>
      <a:accent3>
        <a:srgbClr val="62666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NCAT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42F6C"/>
      </a:accent1>
      <a:accent2>
        <a:srgbClr val="006478"/>
      </a:accent2>
      <a:accent3>
        <a:srgbClr val="63666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NCATS Color Palle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2F6C"/>
      </a:accent1>
      <a:accent2>
        <a:srgbClr val="006378"/>
      </a:accent2>
      <a:accent3>
        <a:srgbClr val="62666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NCAT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42F6C"/>
      </a:accent1>
      <a:accent2>
        <a:srgbClr val="006478"/>
      </a:accent2>
      <a:accent3>
        <a:srgbClr val="63666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NCATS Color Palle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2F6C"/>
      </a:accent1>
      <a:accent2>
        <a:srgbClr val="006378"/>
      </a:accent2>
      <a:accent3>
        <a:srgbClr val="62666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NCATS Color Palle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2F6C"/>
      </a:accent1>
      <a:accent2>
        <a:srgbClr val="006378"/>
      </a:accent2>
      <a:accent3>
        <a:srgbClr val="62666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NCATS Color Palle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2F6C"/>
      </a:accent1>
      <a:accent2>
        <a:srgbClr val="006378"/>
      </a:accent2>
      <a:accent3>
        <a:srgbClr val="62666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1223</TotalTime>
  <Words>2084</Words>
  <Application>Microsoft Office PowerPoint</Application>
  <PresentationFormat>Widescreen</PresentationFormat>
  <Paragraphs>305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Arial Bold</vt:lpstr>
      <vt:lpstr>Calibri</vt:lpstr>
      <vt:lpstr>Garamond</vt:lpstr>
      <vt:lpstr>Times New Roman</vt:lpstr>
      <vt:lpstr>Trebuchet MS</vt:lpstr>
      <vt:lpstr>Office Theme</vt:lpstr>
      <vt:lpstr>1_Office Theme</vt:lpstr>
      <vt:lpstr>4_Office Theme</vt:lpstr>
      <vt:lpstr>3_Office Theme</vt:lpstr>
      <vt:lpstr>2_Office Theme</vt:lpstr>
      <vt:lpstr>11_Office Theme</vt:lpstr>
      <vt:lpstr>8_Office Theme</vt:lpstr>
      <vt:lpstr>7_Office Theme</vt:lpstr>
      <vt:lpstr>5_Office Theme</vt:lpstr>
      <vt:lpstr>Rare Diseases Overview</vt:lpstr>
      <vt:lpstr>National Center for Advancing Translational Sciences (NCATS) at National Institutes of Health (NIH)</vt:lpstr>
      <vt:lpstr>Where We Are in 2021</vt:lpstr>
      <vt:lpstr>PowerPoint Presentation</vt:lpstr>
      <vt:lpstr>Rare Disease FAQs</vt:lpstr>
      <vt:lpstr>Types of Rare Diseases </vt:lpstr>
      <vt:lpstr>Rare Disease FAQs (2)</vt:lpstr>
      <vt:lpstr> </vt:lpstr>
      <vt:lpstr>Rare Disease Prevalence</vt:lpstr>
      <vt:lpstr>Rare Diseases Research Challenges</vt:lpstr>
      <vt:lpstr>Rare Diseases – Model for Precision Medicine</vt:lpstr>
      <vt:lpstr>What Can We Do </vt:lpstr>
      <vt:lpstr>PowerPoint Presentation</vt:lpstr>
      <vt:lpstr>Precision Medicine</vt:lpstr>
      <vt:lpstr>Platforms</vt:lpstr>
      <vt:lpstr>Platform Vector Gene Therapy (PaVe-GT)</vt:lpstr>
      <vt:lpstr>PowerPoint Presentation</vt:lpstr>
      <vt:lpstr>PowerPoint Presentation</vt:lpstr>
      <vt:lpstr>“Umbrella” Trial</vt:lpstr>
      <vt:lpstr> PaVe-GT</vt:lpstr>
      <vt:lpstr>Rare Diseases Clinical Research Network</vt:lpstr>
      <vt:lpstr>RDCRN4: Collaboration</vt:lpstr>
      <vt:lpstr>What Can We Do </vt:lpstr>
      <vt:lpstr>Shared Molecular Etiologies</vt:lpstr>
      <vt:lpstr>PowerPoint Presentation</vt:lpstr>
      <vt:lpstr>PowerPoint Presentation</vt:lpstr>
      <vt:lpstr>PowerPoint Presentation</vt:lpstr>
      <vt:lpstr>What Can We Do </vt:lpstr>
      <vt:lpstr>More Patients  Diagnosis</vt:lpstr>
      <vt:lpstr>Diagnosis (2)</vt:lpstr>
      <vt:lpstr> </vt:lpstr>
      <vt:lpstr>“Zebra Triggers”</vt:lpstr>
      <vt:lpstr>Take Home Points</vt:lpstr>
      <vt:lpstr>A Few Resources for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Pariser, Anne (NIH/NCATS) [E]</cp:lastModifiedBy>
  <cp:revision>103</cp:revision>
  <cp:lastPrinted>2017-06-12T18:18:55Z</cp:lastPrinted>
  <dcterms:created xsi:type="dcterms:W3CDTF">2017-06-09T18:09:57Z</dcterms:created>
  <dcterms:modified xsi:type="dcterms:W3CDTF">2021-09-10T19:15:45Z</dcterms:modified>
</cp:coreProperties>
</file>