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 id="2147483684" r:id="rId6"/>
  </p:sldMasterIdLst>
  <p:notesMasterIdLst>
    <p:notesMasterId r:id="rId22"/>
  </p:notesMasterIdLst>
  <p:handoutMasterIdLst>
    <p:handoutMasterId r:id="rId23"/>
  </p:handoutMasterIdLst>
  <p:sldIdLst>
    <p:sldId id="457" r:id="rId7"/>
    <p:sldId id="898" r:id="rId8"/>
    <p:sldId id="907" r:id="rId9"/>
    <p:sldId id="458" r:id="rId10"/>
    <p:sldId id="440" r:id="rId11"/>
    <p:sldId id="901" r:id="rId12"/>
    <p:sldId id="756" r:id="rId13"/>
    <p:sldId id="902" r:id="rId14"/>
    <p:sldId id="408" r:id="rId15"/>
    <p:sldId id="427" r:id="rId16"/>
    <p:sldId id="331" r:id="rId17"/>
    <p:sldId id="424" r:id="rId18"/>
    <p:sldId id="878" r:id="rId19"/>
    <p:sldId id="904" r:id="rId20"/>
    <p:sldId id="462"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3840" userDrawn="1">
          <p15:clr>
            <a:srgbClr val="A4A3A4"/>
          </p15:clr>
        </p15:guide>
        <p15:guide id="3" orient="horz" pos="142" userDrawn="1">
          <p15:clr>
            <a:srgbClr val="A4A3A4"/>
          </p15:clr>
        </p15:guide>
        <p15:guide id="4" orient="horz" pos="4319">
          <p15:clr>
            <a:srgbClr val="A4A3A4"/>
          </p15:clr>
        </p15:guide>
        <p15:guide id="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rginie Bros-Facer" initials="VB" lastIdx="19"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4A0FC"/>
    <a:srgbClr val="BE403A"/>
    <a:srgbClr val="91C286"/>
    <a:srgbClr val="C0392A"/>
    <a:srgbClr val="F38019"/>
    <a:srgbClr val="16A085"/>
    <a:srgbClr val="9BBB59"/>
    <a:srgbClr val="4B2C4F"/>
    <a:srgbClr val="2980B9"/>
    <a:srgbClr val="2C3D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7E28E5-1368-6549-AE1B-822737BE3E2C}" v="10" dt="2021-09-13T06:55:43.3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24" autoAdjust="0"/>
    <p:restoredTop sz="95212"/>
  </p:normalViewPr>
  <p:slideViewPr>
    <p:cSldViewPr snapToGrid="0">
      <p:cViewPr>
        <p:scale>
          <a:sx n="96" d="100"/>
          <a:sy n="96" d="100"/>
        </p:scale>
        <p:origin x="160" y="256"/>
      </p:cViewPr>
      <p:guideLst>
        <p:guide orient="horz" pos="4320"/>
        <p:guide pos="3840"/>
        <p:guide orient="horz" pos="142"/>
        <p:guide orient="horz" pos="4319"/>
        <p:guide/>
      </p:guideLst>
    </p:cSldViewPr>
  </p:slideViewPr>
  <p:notesTextViewPr>
    <p:cViewPr>
      <p:scale>
        <a:sx n="3" d="2"/>
        <a:sy n="3" d="2"/>
      </p:scale>
      <p:origin x="0" y="0"/>
    </p:cViewPr>
  </p:notesTextViewPr>
  <p:notesViewPr>
    <p:cSldViewPr snapToGrid="0">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6D7184-F4E1-4162-AEC4-B31B1C9CD2FF}" type="datetimeFigureOut">
              <a:rPr lang="fr-FR" smtClean="0"/>
              <a:t>13/09/2021</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B4887B-DCC3-4576-96C2-310E33BCFD0A}" type="slidenum">
              <a:rPr lang="fr-FR" smtClean="0"/>
              <a:t>‹N°›</a:t>
            </a:fld>
            <a:endParaRPr lang="fr-FR"/>
          </a:p>
        </p:txBody>
      </p:sp>
    </p:spTree>
    <p:extLst>
      <p:ext uri="{BB962C8B-B14F-4D97-AF65-F5344CB8AC3E}">
        <p14:creationId xmlns:p14="http://schemas.microsoft.com/office/powerpoint/2010/main" val="37169803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E92DAA-7BA0-9842-983C-D2B46A7AFC19}" type="datetimeFigureOut">
              <a:rPr lang="fr-FR" smtClean="0"/>
              <a:t>13/09/2021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AB779-D5DB-DE44-8C58-6819DF08114A}" type="slidenum">
              <a:rPr lang="fr-FR" smtClean="0"/>
              <a:t>‹N°›</a:t>
            </a:fld>
            <a:endParaRPr lang="fr-FR"/>
          </a:p>
        </p:txBody>
      </p:sp>
    </p:spTree>
    <p:extLst>
      <p:ext uri="{BB962C8B-B14F-4D97-AF65-F5344CB8AC3E}">
        <p14:creationId xmlns:p14="http://schemas.microsoft.com/office/powerpoint/2010/main" val="269394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65AB779-D5DB-DE44-8C58-6819DF08114A}" type="slidenum">
              <a:rPr lang="fr-FR" smtClean="0"/>
              <a:t>2</a:t>
            </a:fld>
            <a:endParaRPr lang="fr-FR"/>
          </a:p>
        </p:txBody>
      </p:sp>
    </p:spTree>
    <p:extLst>
      <p:ext uri="{BB962C8B-B14F-4D97-AF65-F5344CB8AC3E}">
        <p14:creationId xmlns:p14="http://schemas.microsoft.com/office/powerpoint/2010/main" val="343518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AB779-D5DB-DE44-8C58-6819DF08114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3050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AB779-D5DB-DE44-8C58-6819DF08114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9133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AB779-D5DB-DE44-8C58-6819DF08114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555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AB779-D5DB-DE44-8C58-6819DF08114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1680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AB779-D5DB-DE44-8C58-6819DF08114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3664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786F8-060A-45B1-85AB-5FE94A5EA61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460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AB779-D5DB-DE44-8C58-6819DF08114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2735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showeet.com/" TargetMode="External"/><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showeet.com/" TargetMode="External"/><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showeet.com/" TargetMode="External"/><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showeet.com/" TargetMode="External"/><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lnSpc>
                <a:spcPct val="100000"/>
              </a:lnSpc>
              <a:defRPr sz="6000">
                <a:solidFill>
                  <a:schemeClr val="bg1"/>
                </a:solidFill>
                <a:latin typeface="Century Gothic" panose="020B0502020202020204" pitchFamily="34" charset="0"/>
              </a:defRPr>
            </a:lvl1pPr>
          </a:lstStyle>
          <a:p>
            <a:r>
              <a:rPr lang="fr-FR" dirty="0"/>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lnSpc>
                <a:spcPct val="100000"/>
              </a:lnSpc>
              <a:buNone/>
              <a:defRPr sz="24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r-FR" dirty="0"/>
              <a:t>Modifiez le style des sous-titres du masque</a:t>
            </a:r>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058935"/>
            <a:ext cx="3597859" cy="799075"/>
          </a:xfrm>
          <a:prstGeom prst="rect">
            <a:avLst/>
          </a:prstGeom>
        </p:spPr>
      </p:pic>
    </p:spTree>
    <p:extLst>
      <p:ext uri="{BB962C8B-B14F-4D97-AF65-F5344CB8AC3E}">
        <p14:creationId xmlns:p14="http://schemas.microsoft.com/office/powerpoint/2010/main" val="1293249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Left">
    <p:spTree>
      <p:nvGrpSpPr>
        <p:cNvPr id="1" name=""/>
        <p:cNvGrpSpPr/>
        <p:nvPr/>
      </p:nvGrpSpPr>
      <p:grpSpPr>
        <a:xfrm>
          <a:off x="0" y="0"/>
          <a:ext cx="0" cy="0"/>
          <a:chOff x="0" y="0"/>
          <a:chExt cx="0" cy="0"/>
        </a:xfrm>
      </p:grpSpPr>
      <p:sp>
        <p:nvSpPr>
          <p:cNvPr id="2" name="Title 1"/>
          <p:cNvSpPr>
            <a:spLocks noGrp="1"/>
          </p:cNvSpPr>
          <p:nvPr>
            <p:ph type="title"/>
          </p:nvPr>
        </p:nvSpPr>
        <p:spPr>
          <a:xfrm>
            <a:off x="623887" y="137160"/>
            <a:ext cx="9797831" cy="707886"/>
          </a:xfrm>
        </p:spPr>
        <p:txBody>
          <a:bodyPr/>
          <a:lstStyle>
            <a:lvl1pPr algn="l">
              <a:defRPr/>
            </a:lvl1pPr>
          </a:lstStyle>
          <a:p>
            <a:r>
              <a:rPr lang="en-US"/>
              <a:t>Click to edit Master title style</a:t>
            </a:r>
          </a:p>
        </p:txBody>
      </p:sp>
      <p:sp>
        <p:nvSpPr>
          <p:cNvPr id="3" name="Subtitle 2"/>
          <p:cNvSpPr>
            <a:spLocks noGrp="1"/>
          </p:cNvSpPr>
          <p:nvPr>
            <p:ph type="subTitle" idx="1"/>
          </p:nvPr>
        </p:nvSpPr>
        <p:spPr>
          <a:xfrm>
            <a:off x="623887" y="845046"/>
            <a:ext cx="9797831" cy="523220"/>
          </a:xfrm>
        </p:spPr>
        <p:txBody>
          <a:bodyPr wrap="square">
            <a:sp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6" name="Group 5"/>
          <p:cNvGrpSpPr/>
          <p:nvPr userDrawn="1"/>
        </p:nvGrpSpPr>
        <p:grpSpPr>
          <a:xfrm>
            <a:off x="328169" y="6237312"/>
            <a:ext cx="439241" cy="439240"/>
            <a:chOff x="186858" y="6096003"/>
            <a:chExt cx="580550" cy="580549"/>
          </a:xfrm>
          <a:solidFill>
            <a:schemeClr val="bg1">
              <a:lumMod val="75000"/>
              <a:alpha val="25000"/>
            </a:schemeClr>
          </a:solidFill>
        </p:grpSpPr>
        <p:sp>
          <p:nvSpPr>
            <p:cNvPr id="7" name="Rectangle 6"/>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Calibri Light" panose="020F0302020204030204" pitchFamily="34" charset="0"/>
              </a:endParaRPr>
            </a:p>
          </p:txBody>
        </p:sp>
        <p:sp>
          <p:nvSpPr>
            <p:cNvPr id="8" name="Rectangle 7"/>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10" name="Slide Number Placeholder 5"/>
          <p:cNvSpPr>
            <a:spLocks noGrp="1"/>
          </p:cNvSpPr>
          <p:nvPr>
            <p:ph type="sldNum" sz="quarter" idx="12"/>
          </p:nvPr>
        </p:nvSpPr>
        <p:spPr>
          <a:xfrm>
            <a:off x="328169" y="6237312"/>
            <a:ext cx="439241" cy="390437"/>
          </a:xfrm>
          <a:prstGeom prst="rect">
            <a:avLst/>
          </a:prstGeom>
        </p:spPr>
        <p:txBody>
          <a:bodyPr anchor="ctr"/>
          <a:lstStyle>
            <a:lvl1pPr algn="ctr">
              <a:defRPr sz="1400">
                <a:solidFill>
                  <a:srgbClr val="2F3A46"/>
                </a:solidFill>
              </a:defRPr>
            </a:lvl1pPr>
          </a:lstStyle>
          <a:p>
            <a:fld id="{F68327C5-B821-4FE9-A59A-A60D9EB59A9A}" type="slidenum">
              <a:rPr lang="en-US" smtClean="0"/>
              <a:pPr/>
              <a:t>‹N°›</a:t>
            </a:fld>
            <a:endParaRPr lang="en-US"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pic>
        <p:nvPicPr>
          <p:cNvPr id="12" name="Picture 11"/>
          <p:cNvPicPr>
            <a:picLocks noChangeAspect="1"/>
          </p:cNvPicPr>
          <p:nvPr userDrawn="1"/>
        </p:nvPicPr>
        <p:blipFill>
          <a:blip r:embed="rId3"/>
          <a:stretch>
            <a:fillRect/>
          </a:stretch>
        </p:blipFill>
        <p:spPr>
          <a:xfrm>
            <a:off x="10488488" y="229538"/>
            <a:ext cx="1627773" cy="451143"/>
          </a:xfrm>
          <a:prstGeom prst="rect">
            <a:avLst/>
          </a:prstGeom>
        </p:spPr>
      </p:pic>
      <p:sp>
        <p:nvSpPr>
          <p:cNvPr id="13" name="Rectangle 12"/>
          <p:cNvSpPr/>
          <p:nvPr userDrawn="1"/>
        </p:nvSpPr>
        <p:spPr>
          <a:xfrm>
            <a:off x="10522767" y="95859"/>
            <a:ext cx="1593494" cy="72008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63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1917944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ransition">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solidFill>
                  <a:schemeClr val="accent1">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p:cNvSpPr/>
          <p:nvPr userDrawn="1"/>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2"/>
          </p:cNvPr>
          <p:cNvPicPr>
            <a:picLocks noChangeAspect="1"/>
          </p:cNvPicPr>
          <p:nvPr userDrawn="1"/>
        </p:nvPicPr>
        <p:blipFill>
          <a:blip r:embed="rId3"/>
          <a:stretch>
            <a:fillRect/>
          </a:stretch>
        </p:blipFill>
        <p:spPr>
          <a:xfrm>
            <a:off x="10200456" y="6214072"/>
            <a:ext cx="1627773" cy="451143"/>
          </a:xfrm>
          <a:prstGeom prst="rect">
            <a:avLst/>
          </a:prstGeom>
        </p:spPr>
      </p:pic>
      <p:pic>
        <p:nvPicPr>
          <p:cNvPr id="6" name="Picture 5"/>
          <p:cNvPicPr>
            <a:picLocks noChangeAspect="1"/>
          </p:cNvPicPr>
          <p:nvPr userDrawn="1"/>
        </p:nvPicPr>
        <p:blipFill rotWithShape="1">
          <a:blip r:embed="rId4" cstate="print">
            <a:extLst>
              <a:ext uri="{28A0092B-C50C-407E-A947-70E740481C1C}">
                <a14:useLocalDpi xmlns:a14="http://schemas.microsoft.com/office/drawing/2010/main" val="0"/>
              </a:ext>
            </a:extLst>
          </a:blip>
          <a:srcRect r="18500" b="19391"/>
          <a:stretch/>
        </p:blipFill>
        <p:spPr>
          <a:xfrm>
            <a:off x="11096512" y="4937768"/>
            <a:ext cx="1095488" cy="1083520"/>
          </a:xfrm>
          <a:prstGeom prst="rect">
            <a:avLst/>
          </a:prstGeom>
        </p:spPr>
      </p:pic>
      <p:grpSp>
        <p:nvGrpSpPr>
          <p:cNvPr id="11" name="Group 10"/>
          <p:cNvGrpSpPr/>
          <p:nvPr userDrawn="1"/>
        </p:nvGrpSpPr>
        <p:grpSpPr>
          <a:xfrm>
            <a:off x="8704796" y="6336792"/>
            <a:ext cx="1470980" cy="307777"/>
            <a:chOff x="8616280" y="6285754"/>
            <a:chExt cx="1470980" cy="307777"/>
          </a:xfrm>
        </p:grpSpPr>
        <p:sp>
          <p:nvSpPr>
            <p:cNvPr id="12" name="TextBox 11"/>
            <p:cNvSpPr txBox="1"/>
            <p:nvPr userDrawn="1"/>
          </p:nvSpPr>
          <p:spPr>
            <a:xfrm>
              <a:off x="8616280" y="6285754"/>
              <a:ext cx="1470980" cy="307777"/>
            </a:xfrm>
            <a:prstGeom prst="rect">
              <a:avLst/>
            </a:prstGeom>
            <a:noFill/>
          </p:spPr>
          <p:txBody>
            <a:bodyPr wrap="none" rtlCol="0">
              <a:spAutoFit/>
            </a:bodyPr>
            <a:lstStyle/>
            <a:p>
              <a:r>
                <a:rPr lang="en-US" sz="1400">
                  <a:solidFill>
                    <a:schemeClr val="tx1"/>
                  </a:solidFill>
                </a:rPr>
                <a:t>Made with       by </a:t>
              </a:r>
            </a:p>
          </p:txBody>
        </p:sp>
        <p:sp>
          <p:nvSpPr>
            <p:cNvPr id="13" name="Freeform 290"/>
            <p:cNvSpPr/>
            <p:nvPr userDrawn="1"/>
          </p:nvSpPr>
          <p:spPr>
            <a:xfrm>
              <a:off x="9544347" y="6374509"/>
              <a:ext cx="152053" cy="130265"/>
            </a:xfrm>
            <a:custGeom>
              <a:avLst/>
              <a:gdLst/>
              <a:ahLst/>
              <a:cxnLst/>
              <a:rect l="l" t="t" r="r" b="b"/>
              <a:pathLst>
                <a:path w="504825" h="432707">
                  <a:moveTo>
                    <a:pt x="134658" y="0"/>
                  </a:moveTo>
                  <a:cubicBezTo>
                    <a:pt x="146301" y="0"/>
                    <a:pt x="158180" y="2019"/>
                    <a:pt x="170294" y="6057"/>
                  </a:cubicBezTo>
                  <a:cubicBezTo>
                    <a:pt x="182407" y="10095"/>
                    <a:pt x="193676" y="15541"/>
                    <a:pt x="204099" y="22396"/>
                  </a:cubicBezTo>
                  <a:cubicBezTo>
                    <a:pt x="214522" y="29251"/>
                    <a:pt x="223490" y="35683"/>
                    <a:pt x="231002" y="41693"/>
                  </a:cubicBezTo>
                  <a:cubicBezTo>
                    <a:pt x="238514" y="47703"/>
                    <a:pt x="245652" y="54088"/>
                    <a:pt x="252412" y="60849"/>
                  </a:cubicBezTo>
                  <a:cubicBezTo>
                    <a:pt x="259174" y="54088"/>
                    <a:pt x="266310" y="47703"/>
                    <a:pt x="273823" y="41693"/>
                  </a:cubicBezTo>
                  <a:cubicBezTo>
                    <a:pt x="281334" y="35683"/>
                    <a:pt x="290303" y="29251"/>
                    <a:pt x="300726" y="22396"/>
                  </a:cubicBezTo>
                  <a:cubicBezTo>
                    <a:pt x="311149" y="15541"/>
                    <a:pt x="322417" y="10095"/>
                    <a:pt x="334531" y="6057"/>
                  </a:cubicBezTo>
                  <a:cubicBezTo>
                    <a:pt x="346645" y="2019"/>
                    <a:pt x="358524" y="0"/>
                    <a:pt x="370167" y="0"/>
                  </a:cubicBezTo>
                  <a:cubicBezTo>
                    <a:pt x="412236" y="0"/>
                    <a:pt x="445197" y="11644"/>
                    <a:pt x="469048" y="34932"/>
                  </a:cubicBezTo>
                  <a:cubicBezTo>
                    <a:pt x="492899" y="58220"/>
                    <a:pt x="504825" y="90523"/>
                    <a:pt x="504825" y="131840"/>
                  </a:cubicBezTo>
                  <a:cubicBezTo>
                    <a:pt x="504825" y="173346"/>
                    <a:pt x="483321" y="215602"/>
                    <a:pt x="440313" y="258610"/>
                  </a:cubicBezTo>
                  <a:lnTo>
                    <a:pt x="264807" y="427636"/>
                  </a:lnTo>
                  <a:cubicBezTo>
                    <a:pt x="261427" y="431017"/>
                    <a:pt x="257295" y="432707"/>
                    <a:pt x="252412" y="432707"/>
                  </a:cubicBezTo>
                  <a:cubicBezTo>
                    <a:pt x="247529" y="432707"/>
                    <a:pt x="243398" y="431017"/>
                    <a:pt x="240018" y="427636"/>
                  </a:cubicBezTo>
                  <a:lnTo>
                    <a:pt x="64230" y="258047"/>
                  </a:lnTo>
                  <a:cubicBezTo>
                    <a:pt x="62351" y="256544"/>
                    <a:pt x="59770" y="254103"/>
                    <a:pt x="56482" y="250722"/>
                  </a:cubicBezTo>
                  <a:cubicBezTo>
                    <a:pt x="53196" y="247342"/>
                    <a:pt x="47984" y="241191"/>
                    <a:pt x="40848" y="232270"/>
                  </a:cubicBezTo>
                  <a:cubicBezTo>
                    <a:pt x="33712" y="223349"/>
                    <a:pt x="27326" y="214194"/>
                    <a:pt x="21692" y="204803"/>
                  </a:cubicBezTo>
                  <a:cubicBezTo>
                    <a:pt x="16057" y="195413"/>
                    <a:pt x="11035" y="184051"/>
                    <a:pt x="6620" y="170717"/>
                  </a:cubicBezTo>
                  <a:cubicBezTo>
                    <a:pt x="2207" y="157382"/>
                    <a:pt x="0" y="144423"/>
                    <a:pt x="0" y="131840"/>
                  </a:cubicBezTo>
                  <a:cubicBezTo>
                    <a:pt x="0" y="90523"/>
                    <a:pt x="11926" y="58220"/>
                    <a:pt x="35777" y="34932"/>
                  </a:cubicBezTo>
                  <a:cubicBezTo>
                    <a:pt x="59629" y="11644"/>
                    <a:pt x="92588" y="0"/>
                    <a:pt x="134658"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10886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9376" y="228855"/>
            <a:ext cx="11233248" cy="954108"/>
          </a:xfrm>
        </p:spPr>
        <p:txBody>
          <a:bodyPr wrap="square" anchor="b">
            <a:spAutoFit/>
          </a:bodyPr>
          <a:lstStyle>
            <a:lvl1pPr algn="ctr">
              <a:defRPr sz="6000">
                <a:solidFill>
                  <a:schemeClr val="bg1"/>
                </a:solidFill>
              </a:defRPr>
            </a:lvl1pPr>
          </a:lstStyle>
          <a:p>
            <a:r>
              <a:rPr lang="en-US" dirty="0"/>
              <a:t>Click to edit Master title style</a:t>
            </a:r>
          </a:p>
        </p:txBody>
      </p:sp>
      <p:sp>
        <p:nvSpPr>
          <p:cNvPr id="7" name="Rectangle 6"/>
          <p:cNvSpPr/>
          <p:nvPr userDrawn="1"/>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8" name="Picture 7">
            <a:hlinkClick r:id="rId2"/>
          </p:cNvPr>
          <p:cNvPicPr>
            <a:picLocks noChangeAspect="1"/>
          </p:cNvPicPr>
          <p:nvPr userDrawn="1"/>
        </p:nvPicPr>
        <p:blipFill>
          <a:blip r:embed="rId3"/>
          <a:stretch>
            <a:fillRect/>
          </a:stretch>
        </p:blipFill>
        <p:spPr>
          <a:xfrm>
            <a:off x="10200456" y="6214075"/>
            <a:ext cx="1627773" cy="451143"/>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8994" y="1426467"/>
            <a:ext cx="6338473" cy="5238748"/>
          </a:xfrm>
          <a:prstGeom prst="rect">
            <a:avLst/>
          </a:prstGeom>
          <a:effectLst>
            <a:reflection blurRad="6350" stA="52000" endA="300" endPos="35000" dir="5400000" sy="-100000" algn="bl" rotWithShape="0"/>
          </a:effectLst>
        </p:spPr>
      </p:pic>
      <p:sp>
        <p:nvSpPr>
          <p:cNvPr id="9" name="Picture Placeholder 8"/>
          <p:cNvSpPr>
            <a:spLocks noGrp="1"/>
          </p:cNvSpPr>
          <p:nvPr>
            <p:ph type="pic" sz="quarter" idx="10"/>
          </p:nvPr>
        </p:nvSpPr>
        <p:spPr>
          <a:xfrm>
            <a:off x="1489943" y="1700811"/>
            <a:ext cx="5616575" cy="3168055"/>
          </a:xfrm>
        </p:spPr>
        <p:txBody>
          <a:bodyPr/>
          <a:lstStyle>
            <a:lvl1pPr>
              <a:defRPr>
                <a:solidFill>
                  <a:schemeClr val="bg1"/>
                </a:solidFill>
              </a:defRPr>
            </a:lvl1pPr>
          </a:lstStyle>
          <a:p>
            <a:endParaRPr lang="en-US"/>
          </a:p>
        </p:txBody>
      </p:sp>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val="0"/>
              </a:ext>
            </a:extLst>
          </a:blip>
          <a:srcRect r="18500" b="19391"/>
          <a:stretch/>
        </p:blipFill>
        <p:spPr>
          <a:xfrm>
            <a:off x="11096512" y="4937768"/>
            <a:ext cx="1095488" cy="1083520"/>
          </a:xfrm>
          <a:prstGeom prst="rect">
            <a:avLst/>
          </a:prstGeom>
        </p:spPr>
      </p:pic>
    </p:spTree>
    <p:extLst>
      <p:ext uri="{BB962C8B-B14F-4D97-AF65-F5344CB8AC3E}">
        <p14:creationId xmlns:p14="http://schemas.microsoft.com/office/powerpoint/2010/main" val="2750980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Left">
    <p:spTree>
      <p:nvGrpSpPr>
        <p:cNvPr id="1" name=""/>
        <p:cNvGrpSpPr/>
        <p:nvPr/>
      </p:nvGrpSpPr>
      <p:grpSpPr>
        <a:xfrm>
          <a:off x="0" y="0"/>
          <a:ext cx="0" cy="0"/>
          <a:chOff x="0" y="0"/>
          <a:chExt cx="0" cy="0"/>
        </a:xfrm>
      </p:grpSpPr>
      <p:grpSp>
        <p:nvGrpSpPr>
          <p:cNvPr id="5" name="Group 4"/>
          <p:cNvGrpSpPr/>
          <p:nvPr userDrawn="1"/>
        </p:nvGrpSpPr>
        <p:grpSpPr>
          <a:xfrm>
            <a:off x="328169" y="6237312"/>
            <a:ext cx="439241" cy="439240"/>
            <a:chOff x="186858" y="6096003"/>
            <a:chExt cx="580550" cy="580549"/>
          </a:xfrm>
          <a:solidFill>
            <a:schemeClr val="bg1">
              <a:lumMod val="95000"/>
            </a:schemeClr>
          </a:solidFill>
        </p:grpSpPr>
        <p:sp>
          <p:nvSpPr>
            <p:cNvPr id="14" name="Rectangle 13"/>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GeosansLight" panose="02000603020000020003"/>
              </a:endParaRPr>
            </a:p>
          </p:txBody>
        </p:sp>
        <p:sp>
          <p:nvSpPr>
            <p:cNvPr id="15" name="Rectangle 14"/>
            <p:cNvSpPr/>
            <p:nvPr userDrawn="1"/>
          </p:nvSpPr>
          <p:spPr>
            <a:xfrm>
              <a:off x="186858" y="6612049"/>
              <a:ext cx="580549" cy="645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1"/>
            </a:p>
          </p:txBody>
        </p:sp>
      </p:gr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
        <p:nvSpPr>
          <p:cNvPr id="16" name="Slide Number Placeholder 5"/>
          <p:cNvSpPr>
            <a:spLocks noGrp="1"/>
          </p:cNvSpPr>
          <p:nvPr>
            <p:ph type="sldNum" sz="quarter" idx="12"/>
          </p:nvPr>
        </p:nvSpPr>
        <p:spPr>
          <a:xfrm>
            <a:off x="328169" y="6237312"/>
            <a:ext cx="439241" cy="390437"/>
          </a:xfrm>
          <a:prstGeom prst="rect">
            <a:avLst/>
          </a:prstGeom>
        </p:spPr>
        <p:txBody>
          <a:bodyPr anchor="ctr"/>
          <a:lstStyle>
            <a:lvl1pPr algn="ctr">
              <a:defRPr sz="1400">
                <a:solidFill>
                  <a:srgbClr val="2F3A46"/>
                </a:solidFill>
              </a:defRPr>
            </a:lvl1pPr>
          </a:lstStyle>
          <a:p>
            <a:fld id="{F68327C5-B821-4FE9-A59A-A60D9EB59A9A}" type="slidenum">
              <a:rPr lang="en-US" smtClean="0"/>
              <a:pPr/>
              <a:t>‹N°›</a:t>
            </a:fld>
            <a:endParaRPr lang="en-US" dirty="0"/>
          </a:p>
        </p:txBody>
      </p:sp>
      <p:sp>
        <p:nvSpPr>
          <p:cNvPr id="10" name="Sous-titre 2"/>
          <p:cNvSpPr>
            <a:spLocks noGrp="1"/>
          </p:cNvSpPr>
          <p:nvPr>
            <p:ph type="subTitle" idx="1"/>
          </p:nvPr>
        </p:nvSpPr>
        <p:spPr>
          <a:xfrm>
            <a:off x="623885" y="764704"/>
            <a:ext cx="9601200" cy="288032"/>
          </a:xfrm>
        </p:spPr>
        <p:txBody>
          <a:bodyPr anchor="ctr">
            <a:noAutofit/>
          </a:bodyPr>
          <a:lstStyle>
            <a:lvl1pPr marL="0" indent="0" algn="l">
              <a:buNone/>
              <a:defRPr sz="1800" cap="small" baseline="0">
                <a:solidFill>
                  <a:schemeClr val="accent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fr-FR" dirty="0"/>
              <a:t>Modifiez le style des sous-titres du masque</a:t>
            </a:r>
            <a:endParaRPr lang="en-US" dirty="0"/>
          </a:p>
        </p:txBody>
      </p:sp>
      <p:sp>
        <p:nvSpPr>
          <p:cNvPr id="11" name="Espace réservé du titre 1"/>
          <p:cNvSpPr>
            <a:spLocks noGrp="1"/>
          </p:cNvSpPr>
          <p:nvPr>
            <p:ph type="title"/>
          </p:nvPr>
        </p:nvSpPr>
        <p:spPr>
          <a:xfrm>
            <a:off x="623885" y="147094"/>
            <a:ext cx="9601200" cy="617612"/>
          </a:xfrm>
          <a:prstGeom prst="rect">
            <a:avLst/>
          </a:prstGeom>
        </p:spPr>
        <p:txBody>
          <a:bodyPr vert="horz" lIns="91440" tIns="45720" rIns="91440" bIns="45720" rtlCol="0" anchor="ctr">
            <a:noAutofit/>
          </a:bodyPr>
          <a:lstStyle>
            <a:lvl1pPr algn="l">
              <a:defRPr sz="4000">
                <a:solidFill>
                  <a:srgbClr val="2F3A46"/>
                </a:solidFill>
              </a:defRPr>
            </a:lvl1pPr>
          </a:lstStyle>
          <a:p>
            <a:r>
              <a:rPr lang="fr-FR" dirty="0"/>
              <a:t>Modifiez le style du titre</a:t>
            </a:r>
            <a:endParaRPr lang="en-US" dirty="0"/>
          </a:p>
        </p:txBody>
      </p:sp>
      <p:pic>
        <p:nvPicPr>
          <p:cNvPr id="12" name="Picture 11"/>
          <p:cNvPicPr>
            <a:picLocks noChangeAspect="1"/>
          </p:cNvPicPr>
          <p:nvPr userDrawn="1"/>
        </p:nvPicPr>
        <p:blipFill>
          <a:blip r:embed="rId3"/>
          <a:stretch>
            <a:fillRect/>
          </a:stretch>
        </p:blipFill>
        <p:spPr>
          <a:xfrm>
            <a:off x="10344472" y="230328"/>
            <a:ext cx="1627773" cy="451143"/>
          </a:xfrm>
          <a:prstGeom prst="rect">
            <a:avLst/>
          </a:prstGeom>
        </p:spPr>
      </p:pic>
      <p:sp>
        <p:nvSpPr>
          <p:cNvPr id="13" name="Rectangle 12"/>
          <p:cNvSpPr/>
          <p:nvPr userDrawn="1"/>
        </p:nvSpPr>
        <p:spPr>
          <a:xfrm>
            <a:off x="10378751" y="95859"/>
            <a:ext cx="1593494" cy="72008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0059649"/>
      </p:ext>
    </p:extLst>
  </p:cSld>
  <p:clrMapOvr>
    <a:masterClrMapping/>
  </p:clrMapOvr>
  <p:extLst>
    <p:ext uri="{DCECCB84-F9BA-43D5-87BE-67443E8EF086}">
      <p15:sldGuideLst xmlns:p15="http://schemas.microsoft.com/office/powerpoint/2012/main">
        <p15:guide id="1" pos="3840">
          <p15:clr>
            <a:srgbClr val="FBAE40"/>
          </p15:clr>
        </p15:guide>
        <p15:guide id="2" pos="7287">
          <p15:clr>
            <a:srgbClr val="FBAE40"/>
          </p15:clr>
        </p15:guide>
        <p15:guide id="3" pos="39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ransition">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p:cNvSpPr/>
          <p:nvPr userDrawn="1"/>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2"/>
          </p:cNvPr>
          <p:cNvPicPr>
            <a:picLocks noChangeAspect="1"/>
          </p:cNvPicPr>
          <p:nvPr userDrawn="1"/>
        </p:nvPicPr>
        <p:blipFill>
          <a:blip r:embed="rId3"/>
          <a:stretch>
            <a:fillRect/>
          </a:stretch>
        </p:blipFill>
        <p:spPr>
          <a:xfrm>
            <a:off x="10200456" y="6214072"/>
            <a:ext cx="1627773" cy="451143"/>
          </a:xfrm>
          <a:prstGeom prst="rect">
            <a:avLst/>
          </a:prstGeom>
        </p:spPr>
      </p:pic>
      <p:pic>
        <p:nvPicPr>
          <p:cNvPr id="6" name="Picture 5"/>
          <p:cNvPicPr>
            <a:picLocks noChangeAspect="1"/>
          </p:cNvPicPr>
          <p:nvPr userDrawn="1"/>
        </p:nvPicPr>
        <p:blipFill rotWithShape="1">
          <a:blip r:embed="rId4" cstate="print">
            <a:extLst>
              <a:ext uri="{28A0092B-C50C-407E-A947-70E740481C1C}">
                <a14:useLocalDpi xmlns:a14="http://schemas.microsoft.com/office/drawing/2010/main" val="0"/>
              </a:ext>
            </a:extLst>
          </a:blip>
          <a:srcRect r="18500" b="19391"/>
          <a:stretch/>
        </p:blipFill>
        <p:spPr>
          <a:xfrm>
            <a:off x="11096512" y="4937768"/>
            <a:ext cx="1095488" cy="1083520"/>
          </a:xfrm>
          <a:prstGeom prst="rect">
            <a:avLst/>
          </a:prstGeom>
        </p:spPr>
      </p:pic>
    </p:spTree>
    <p:extLst>
      <p:ext uri="{BB962C8B-B14F-4D97-AF65-F5344CB8AC3E}">
        <p14:creationId xmlns:p14="http://schemas.microsoft.com/office/powerpoint/2010/main" val="1052103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9376" y="228855"/>
            <a:ext cx="11233248" cy="954108"/>
          </a:xfrm>
        </p:spPr>
        <p:txBody>
          <a:bodyPr wrap="square" anchor="b">
            <a:spAutoFit/>
          </a:bodyPr>
          <a:lstStyle>
            <a:lvl1pPr algn="ctr">
              <a:defRPr sz="6000">
                <a:solidFill>
                  <a:schemeClr val="bg1"/>
                </a:solidFill>
              </a:defRPr>
            </a:lvl1pPr>
          </a:lstStyle>
          <a:p>
            <a:r>
              <a:rPr lang="en-US" dirty="0"/>
              <a:t>Click to edit Master title style</a:t>
            </a:r>
          </a:p>
        </p:txBody>
      </p:sp>
      <p:sp>
        <p:nvSpPr>
          <p:cNvPr id="7" name="Rectangle 6"/>
          <p:cNvSpPr/>
          <p:nvPr userDrawn="1"/>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8" name="Picture 7">
            <a:hlinkClick r:id="rId2"/>
          </p:cNvPr>
          <p:cNvPicPr>
            <a:picLocks noChangeAspect="1"/>
          </p:cNvPicPr>
          <p:nvPr userDrawn="1"/>
        </p:nvPicPr>
        <p:blipFill>
          <a:blip r:embed="rId3"/>
          <a:stretch>
            <a:fillRect/>
          </a:stretch>
        </p:blipFill>
        <p:spPr>
          <a:xfrm>
            <a:off x="10200456" y="6214075"/>
            <a:ext cx="1627773" cy="451143"/>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8994" y="1426467"/>
            <a:ext cx="6338473" cy="5238748"/>
          </a:xfrm>
          <a:prstGeom prst="rect">
            <a:avLst/>
          </a:prstGeom>
          <a:effectLst>
            <a:reflection blurRad="6350" stA="52000" endA="300" endPos="35000" dir="5400000" sy="-100000" algn="bl" rotWithShape="0"/>
          </a:effectLst>
        </p:spPr>
      </p:pic>
      <p:sp>
        <p:nvSpPr>
          <p:cNvPr id="9" name="Picture Placeholder 8"/>
          <p:cNvSpPr>
            <a:spLocks noGrp="1"/>
          </p:cNvSpPr>
          <p:nvPr>
            <p:ph type="pic" sz="quarter" idx="10"/>
          </p:nvPr>
        </p:nvSpPr>
        <p:spPr>
          <a:xfrm>
            <a:off x="1489943" y="1700811"/>
            <a:ext cx="5616575" cy="3168055"/>
          </a:xfrm>
        </p:spPr>
        <p:txBody>
          <a:bodyPr/>
          <a:lstStyle>
            <a:lvl1pPr>
              <a:defRPr>
                <a:solidFill>
                  <a:schemeClr val="bg1"/>
                </a:solidFill>
              </a:defRPr>
            </a:lvl1pPr>
          </a:lstStyle>
          <a:p>
            <a:endParaRPr lang="en-US"/>
          </a:p>
        </p:txBody>
      </p:sp>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val="0"/>
              </a:ext>
            </a:extLst>
          </a:blip>
          <a:srcRect r="18500" b="19391"/>
          <a:stretch/>
        </p:blipFill>
        <p:spPr>
          <a:xfrm>
            <a:off x="11096512" y="4937768"/>
            <a:ext cx="1095488" cy="1083520"/>
          </a:xfrm>
          <a:prstGeom prst="rect">
            <a:avLst/>
          </a:prstGeom>
        </p:spPr>
      </p:pic>
    </p:spTree>
    <p:extLst>
      <p:ext uri="{BB962C8B-B14F-4D97-AF65-F5344CB8AC3E}">
        <p14:creationId xmlns:p14="http://schemas.microsoft.com/office/powerpoint/2010/main" val="818938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8"/>
            <a:ext cx="10515600" cy="2852737"/>
          </a:xfrm>
        </p:spPr>
        <p:txBody>
          <a:bodyPr anchor="ctr"/>
          <a:lstStyle>
            <a:lvl1pPr>
              <a:defRPr sz="6000"/>
            </a:lvl1pPr>
          </a:lstStyle>
          <a:p>
            <a:r>
              <a:rPr lang="fr-FR" dirty="0"/>
              <a:t>Modifiez le style du titre</a:t>
            </a:r>
          </a:p>
        </p:txBody>
      </p:sp>
      <p:sp>
        <p:nvSpPr>
          <p:cNvPr id="5" name="Espace réservé du texte 4"/>
          <p:cNvSpPr>
            <a:spLocks noGrp="1"/>
          </p:cNvSpPr>
          <p:nvPr>
            <p:ph type="body" sz="quarter" idx="10"/>
          </p:nvPr>
        </p:nvSpPr>
        <p:spPr>
          <a:xfrm>
            <a:off x="831851" y="4648200"/>
            <a:ext cx="10515600" cy="885334"/>
          </a:xfrm>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13958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5" name="Espace réservé du texte 4"/>
          <p:cNvSpPr>
            <a:spLocks noGrp="1"/>
          </p:cNvSpPr>
          <p:nvPr>
            <p:ph type="body" sz="quarter" idx="10"/>
          </p:nvPr>
        </p:nvSpPr>
        <p:spPr>
          <a:xfrm>
            <a:off x="838200" y="1809750"/>
            <a:ext cx="10515600" cy="451485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294489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13" name="Espace réservé du contenu 12"/>
          <p:cNvSpPr>
            <a:spLocks noGrp="1"/>
          </p:cNvSpPr>
          <p:nvPr>
            <p:ph sz="quarter" idx="10"/>
          </p:nvPr>
        </p:nvSpPr>
        <p:spPr>
          <a:xfrm>
            <a:off x="838201" y="1825625"/>
            <a:ext cx="5215467"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4" name="Espace réservé du contenu 12"/>
          <p:cNvSpPr>
            <a:spLocks noGrp="1"/>
          </p:cNvSpPr>
          <p:nvPr>
            <p:ph sz="quarter" idx="11"/>
          </p:nvPr>
        </p:nvSpPr>
        <p:spPr>
          <a:xfrm>
            <a:off x="6138333" y="1825625"/>
            <a:ext cx="5215467"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159040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9"/>
            <a:ext cx="10515600" cy="1325563"/>
          </a:xfrm>
        </p:spPr>
        <p:txBody>
          <a:bodyPr/>
          <a:lstStyle/>
          <a:p>
            <a:r>
              <a:rPr lang="fr-FR"/>
              <a:t>Modifiez le style du titre</a:t>
            </a:r>
          </a:p>
        </p:txBody>
      </p:sp>
      <p:sp>
        <p:nvSpPr>
          <p:cNvPr id="8" name="Espace réservé du contenu 7"/>
          <p:cNvSpPr>
            <a:spLocks noGrp="1"/>
          </p:cNvSpPr>
          <p:nvPr>
            <p:ph sz="quarter" idx="10"/>
          </p:nvPr>
        </p:nvSpPr>
        <p:spPr>
          <a:xfrm>
            <a:off x="839789"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contenu 7"/>
          <p:cNvSpPr>
            <a:spLocks noGrp="1"/>
          </p:cNvSpPr>
          <p:nvPr>
            <p:ph sz="quarter" idx="11"/>
          </p:nvPr>
        </p:nvSpPr>
        <p:spPr>
          <a:xfrm>
            <a:off x="6197601" y="2505075"/>
            <a:ext cx="5157787" cy="3684588"/>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texte 10"/>
          <p:cNvSpPr>
            <a:spLocks noGrp="1"/>
          </p:cNvSpPr>
          <p:nvPr>
            <p:ph type="body" sz="quarter" idx="12"/>
          </p:nvPr>
        </p:nvSpPr>
        <p:spPr>
          <a:xfrm>
            <a:off x="839789" y="1690698"/>
            <a:ext cx="5157787" cy="814387"/>
          </a:xfrm>
        </p:spPr>
        <p:txBody>
          <a:bodyPr anchor="ct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10"/>
          <p:cNvSpPr>
            <a:spLocks noGrp="1"/>
          </p:cNvSpPr>
          <p:nvPr>
            <p:ph type="body" sz="quarter" idx="13"/>
          </p:nvPr>
        </p:nvSpPr>
        <p:spPr>
          <a:xfrm>
            <a:off x="6197605" y="1690698"/>
            <a:ext cx="5157787" cy="814387"/>
          </a:xfrm>
        </p:spPr>
        <p:txBody>
          <a:bodyPr anchor="ct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353991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221587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989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3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
Deuxième niveau
Troisième niveau
Quatrième niveau
Cinquième niveau</a:t>
            </a:r>
          </a:p>
        </p:txBody>
      </p:sp>
      <p:sp>
        <p:nvSpPr>
          <p:cNvPr id="4" name="Espace réservé du texte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fr-FR" dirty="0"/>
              <a:t>Modifier les styles du texte du masque
Deuxième niveau
Troisième niveau
Quatrième niveau
Cinquième niveau</a:t>
            </a:r>
          </a:p>
        </p:txBody>
      </p:sp>
    </p:spTree>
    <p:extLst>
      <p:ext uri="{BB962C8B-B14F-4D97-AF65-F5344CB8AC3E}">
        <p14:creationId xmlns:p14="http://schemas.microsoft.com/office/powerpoint/2010/main" val="4266313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35"/>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fr-FR"/>
              <a:t>Modifier les styles du texte du masque
Deuxième niveau
Troisième niveau
Quatrième niveau
Cinquième niveau</a:t>
            </a:r>
          </a:p>
        </p:txBody>
      </p:sp>
    </p:spTree>
    <p:extLst>
      <p:ext uri="{BB962C8B-B14F-4D97-AF65-F5344CB8AC3E}">
        <p14:creationId xmlns:p14="http://schemas.microsoft.com/office/powerpoint/2010/main" val="4104135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142483" y="484626"/>
            <a:ext cx="5907036" cy="5888748"/>
          </a:xfrm>
          <a:prstGeom prst="rect">
            <a:avLst/>
          </a:prstGeom>
        </p:spPr>
      </p:pic>
      <p:sp>
        <p:nvSpPr>
          <p:cNvPr id="2" name="Espace réservé du titre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fr-FR" dirty="0"/>
              <a:t>Modifiez le style du titre</a:t>
            </a:r>
          </a:p>
        </p:txBody>
      </p:sp>
      <p:pic>
        <p:nvPicPr>
          <p:cNvPr id="1026" name="Picture 2" descr="RÃ©sultat de recherche d'images pour &quot;eu flag&quot;"/>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1068005" y="6422506"/>
            <a:ext cx="469187" cy="31266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ZoneTexte 8"/>
          <p:cNvSpPr txBox="1"/>
          <p:nvPr userDrawn="1"/>
        </p:nvSpPr>
        <p:spPr>
          <a:xfrm>
            <a:off x="11506203" y="6422498"/>
            <a:ext cx="652444" cy="400110"/>
          </a:xfrm>
          <a:prstGeom prst="rect">
            <a:avLst/>
          </a:prstGeom>
          <a:noFill/>
        </p:spPr>
        <p:txBody>
          <a:bodyPr wrap="square" rtlCol="0">
            <a:spAutoFit/>
          </a:bodyPr>
          <a:lstStyle/>
          <a:p>
            <a:pPr algn="ctr"/>
            <a:r>
              <a:rPr lang="fr-FR" sz="500" err="1">
                <a:latin typeface="Tahoma" panose="020B0604030504040204" pitchFamily="34" charset="0"/>
                <a:ea typeface="Tahoma" panose="020B0604030504040204" pitchFamily="34" charset="0"/>
                <a:cs typeface="Tahoma" panose="020B0604030504040204" pitchFamily="34" charset="0"/>
              </a:rPr>
              <a:t>Funded</a:t>
            </a:r>
            <a:r>
              <a:rPr lang="fr-FR" sz="500">
                <a:latin typeface="Tahoma" panose="020B0604030504040204" pitchFamily="34" charset="0"/>
                <a:ea typeface="Tahoma" panose="020B0604030504040204" pitchFamily="34" charset="0"/>
                <a:cs typeface="Tahoma" panose="020B0604030504040204" pitchFamily="34" charset="0"/>
              </a:rPr>
              <a:t> by the </a:t>
            </a:r>
            <a:r>
              <a:rPr lang="fr-FR" sz="500" err="1">
                <a:latin typeface="Tahoma" panose="020B0604030504040204" pitchFamily="34" charset="0"/>
                <a:ea typeface="Tahoma" panose="020B0604030504040204" pitchFamily="34" charset="0"/>
                <a:cs typeface="Tahoma" panose="020B0604030504040204" pitchFamily="34" charset="0"/>
              </a:rPr>
              <a:t>European</a:t>
            </a:r>
            <a:r>
              <a:rPr lang="fr-FR" sz="500">
                <a:latin typeface="Tahoma" panose="020B0604030504040204" pitchFamily="34" charset="0"/>
                <a:ea typeface="Tahoma" panose="020B0604030504040204" pitchFamily="34" charset="0"/>
                <a:cs typeface="Tahoma" panose="020B0604030504040204" pitchFamily="34" charset="0"/>
              </a:rPr>
              <a:t> Union</a:t>
            </a:r>
          </a:p>
          <a:p>
            <a:pPr algn="ctr"/>
            <a:r>
              <a:rPr lang="fr-FR" sz="500">
                <a:latin typeface="Tahoma" panose="020B0604030504040204" pitchFamily="34" charset="0"/>
                <a:ea typeface="Tahoma" panose="020B0604030504040204" pitchFamily="34" charset="0"/>
                <a:cs typeface="Tahoma" panose="020B0604030504040204" pitchFamily="34" charset="0"/>
              </a:rPr>
              <a:t>GA n°825575</a:t>
            </a:r>
          </a:p>
          <a:p>
            <a:pPr algn="ctr"/>
            <a:endParaRPr lang="fr-FR" sz="500">
              <a:latin typeface="Tahoma" panose="020B0604030504040204" pitchFamily="34" charset="0"/>
              <a:ea typeface="Tahoma" panose="020B0604030504040204" pitchFamily="34" charset="0"/>
              <a:cs typeface="Tahoma" panose="020B0604030504040204" pitchFamily="34" charset="0"/>
            </a:endParaRPr>
          </a:p>
        </p:txBody>
      </p:sp>
      <p:pic>
        <p:nvPicPr>
          <p:cNvPr id="4" name="Imag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 y="5744915"/>
            <a:ext cx="899447" cy="1133970"/>
          </a:xfrm>
          <a:prstGeom prst="rect">
            <a:avLst/>
          </a:prstGeom>
        </p:spPr>
      </p:pic>
      <p:sp>
        <p:nvSpPr>
          <p:cNvPr id="6" name="Espace réservé du texte 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48983296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Lst>
  <p:txStyles>
    <p:titleStyle>
      <a:lvl1pPr algn="l" defTabSz="914354" rtl="0" eaLnBrk="1" latinLnBrk="0" hangingPunct="1">
        <a:lnSpc>
          <a:spcPct val="100000"/>
        </a:lnSpc>
        <a:spcBef>
          <a:spcPct val="0"/>
        </a:spcBef>
        <a:buNone/>
        <a:defRPr sz="4400" b="1" kern="1200">
          <a:solidFill>
            <a:schemeClr val="tx1"/>
          </a:solidFill>
          <a:latin typeface="Century Gothic" panose="020B0502020202020204" pitchFamily="34" charset="0"/>
          <a:ea typeface="+mj-ea"/>
          <a:cs typeface="+mj-cs"/>
        </a:defRPr>
      </a:lvl1pPr>
    </p:titleStyle>
    <p:bodyStyle>
      <a:lvl1pPr marL="228589" indent="-228589" algn="l" defTabSz="914354" rtl="0" eaLnBrk="1" latinLnBrk="0" hangingPunct="1">
        <a:lnSpc>
          <a:spcPct val="100000"/>
        </a:lnSpc>
        <a:spcBef>
          <a:spcPts val="1000"/>
        </a:spcBef>
        <a:buClr>
          <a:schemeClr val="accent6"/>
        </a:buClr>
        <a:buSzPct val="85000"/>
        <a:buFontTx/>
        <a:buBlip>
          <a:blip r:embed="rId14"/>
        </a:buBlip>
        <a:defRPr sz="2800" kern="1200">
          <a:solidFill>
            <a:schemeClr val="tx1"/>
          </a:solidFill>
          <a:latin typeface="Century Gothic" panose="020B0502020202020204" pitchFamily="34" charset="0"/>
          <a:ea typeface="+mn-ea"/>
          <a:cs typeface="+mn-cs"/>
        </a:defRPr>
      </a:lvl1pPr>
      <a:lvl2pPr marL="685766" indent="-228589" algn="l" defTabSz="914354" rtl="0" eaLnBrk="1" latinLnBrk="0" hangingPunct="1">
        <a:lnSpc>
          <a:spcPct val="100000"/>
        </a:lnSpc>
        <a:spcBef>
          <a:spcPts val="500"/>
        </a:spcBef>
        <a:buSzPct val="85000"/>
        <a:buFontTx/>
        <a:buBlip>
          <a:blip r:embed="rId15"/>
        </a:buBlip>
        <a:defRPr sz="2400" kern="1200">
          <a:solidFill>
            <a:schemeClr val="tx1"/>
          </a:solidFill>
          <a:latin typeface="Century Gothic" panose="020B0502020202020204" pitchFamily="34" charset="0"/>
          <a:ea typeface="+mn-ea"/>
          <a:cs typeface="+mn-cs"/>
        </a:defRPr>
      </a:lvl2pPr>
      <a:lvl3pPr marL="1142942" indent="-228589" algn="l" defTabSz="914354" rtl="0" eaLnBrk="1" latinLnBrk="0" hangingPunct="1">
        <a:lnSpc>
          <a:spcPct val="100000"/>
        </a:lnSpc>
        <a:spcBef>
          <a:spcPts val="500"/>
        </a:spcBef>
        <a:buSzPct val="85000"/>
        <a:buFontTx/>
        <a:buBlip>
          <a:blip r:embed="rId15"/>
        </a:buBlip>
        <a:defRPr sz="2000" kern="1200">
          <a:solidFill>
            <a:schemeClr val="tx1"/>
          </a:solidFill>
          <a:latin typeface="Century Gothic" panose="020B0502020202020204" pitchFamily="34" charset="0"/>
          <a:ea typeface="+mn-ea"/>
          <a:cs typeface="+mn-cs"/>
        </a:defRPr>
      </a:lvl3pPr>
      <a:lvl4pPr marL="1600120" indent="-228589" algn="l" defTabSz="914354" rtl="0" eaLnBrk="1" latinLnBrk="0" hangingPunct="1">
        <a:lnSpc>
          <a:spcPct val="100000"/>
        </a:lnSpc>
        <a:spcBef>
          <a:spcPts val="500"/>
        </a:spcBef>
        <a:buSzPct val="85000"/>
        <a:buFontTx/>
        <a:buBlip>
          <a:blip r:embed="rId15"/>
        </a:buBlip>
        <a:defRPr sz="1800" kern="1200">
          <a:solidFill>
            <a:schemeClr val="tx1"/>
          </a:solidFill>
          <a:latin typeface="Century Gothic" panose="020B0502020202020204" pitchFamily="34" charset="0"/>
          <a:ea typeface="+mn-ea"/>
          <a:cs typeface="+mn-cs"/>
        </a:defRPr>
      </a:lvl4pPr>
      <a:lvl5pPr marL="2057298" indent="-228589" algn="l" defTabSz="914354" rtl="0" eaLnBrk="1" latinLnBrk="0" hangingPunct="1">
        <a:lnSpc>
          <a:spcPct val="100000"/>
        </a:lnSpc>
        <a:spcBef>
          <a:spcPts val="500"/>
        </a:spcBef>
        <a:buSzPct val="85000"/>
        <a:buFontTx/>
        <a:buBlip>
          <a:blip r:embed="rId15"/>
        </a:buBlip>
        <a:defRPr sz="1800" kern="1200">
          <a:solidFill>
            <a:schemeClr val="tx1"/>
          </a:solidFill>
          <a:latin typeface="Century Gothic" panose="020B0502020202020204"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137160"/>
            <a:ext cx="10972800" cy="707886"/>
          </a:xfrm>
          <a:prstGeom prst="rect">
            <a:avLst/>
          </a:prstGeom>
        </p:spPr>
        <p:txBody>
          <a:bodyPr vert="horz" lIns="91440" tIns="45720" rIns="91440" bIns="45720" rtlCol="0" anchor="ctr">
            <a:spAutoFit/>
          </a:bodyPr>
          <a:lstStyle/>
          <a:p>
            <a:pPr lvl="0"/>
            <a:r>
              <a:rPr lang="en-US"/>
              <a:t>Click to edit Master title style</a:t>
            </a:r>
            <a:endParaRPr lang="en-US" dirty="0"/>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305868125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hf hdr="0" ftr="0" dt="0"/>
  <p:txStyles>
    <p:titleStyle>
      <a:lvl1pPr algn="r" defTabSz="914354" rtl="0" eaLnBrk="1" latinLnBrk="0" hangingPunct="1">
        <a:spcBef>
          <a:spcPct val="0"/>
        </a:spcBef>
        <a:buNone/>
        <a:defRPr lang="en-US" sz="4000" b="1" kern="1200" cap="all" normalizeH="0" baseline="0" dirty="0">
          <a:solidFill>
            <a:srgbClr val="2F3A46"/>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742913" indent="-285737" algn="l" defTabSz="914354" rtl="0" eaLnBrk="1" latinLnBrk="0" hangingPunct="1">
        <a:spcBef>
          <a:spcPct val="20000"/>
        </a:spcBef>
        <a:buFont typeface="Arial" pitchFamily="34" charset="0"/>
        <a:buChar char="–"/>
        <a:defRPr sz="2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1142942" indent="-228589" algn="l" defTabSz="914354" rtl="0" eaLnBrk="1" latinLnBrk="0" hangingPunct="1">
        <a:spcBef>
          <a:spcPct val="20000"/>
        </a:spcBef>
        <a:buFont typeface="Arial" pitchFamily="34" charset="0"/>
        <a:buChar char="•"/>
        <a:defRPr sz="24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120" indent="-228589" algn="l" defTabSz="914354" rtl="0" eaLnBrk="1" latinLnBrk="0" hangingPunct="1">
        <a:spcBef>
          <a:spcPct val="20000"/>
        </a:spcBef>
        <a:buFont typeface="Arial" pitchFamily="34" charset="0"/>
        <a:buChar char="–"/>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298" indent="-228589" algn="l" defTabSz="914354" rtl="0" eaLnBrk="1" latinLnBrk="0" hangingPunct="1">
        <a:spcBef>
          <a:spcPct val="20000"/>
        </a:spcBef>
        <a:buFont typeface="Arial" pitchFamily="34" charset="0"/>
        <a:buChar char="»"/>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146304"/>
            <a:ext cx="10972800" cy="617612"/>
          </a:xfrm>
          <a:prstGeom prst="rect">
            <a:avLst/>
          </a:prstGeom>
        </p:spPr>
        <p:txBody>
          <a:bodyPr vert="horz" lIns="91440" tIns="45720" rIns="91440" bIns="45720" rtlCol="0" anchor="ctr">
            <a:noAutofit/>
          </a:bodyPr>
          <a:lstStyle/>
          <a:p>
            <a:pPr lvl="0"/>
            <a:r>
              <a:rPr lang="fr-FR" dirty="0"/>
              <a:t>Modifiez le style du titre</a:t>
            </a:r>
            <a:endParaRPr lang="en-US" dirty="0"/>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5" name="Rectangle 14"/>
          <p:cNvSpPr/>
          <p:nvPr/>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27764348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r" defTabSz="914354" rtl="0" eaLnBrk="1" latinLnBrk="0" hangingPunct="1">
        <a:spcBef>
          <a:spcPct val="0"/>
        </a:spcBef>
        <a:buNone/>
        <a:defRPr lang="en-US" sz="4000" b="1" kern="1200" cap="small" normalizeH="0" baseline="0" dirty="0">
          <a:solidFill>
            <a:srgbClr val="2F3A46"/>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unsplash.com/s/photos/together?utm_source=unsplash&amp;utm_medium=referral&amp;utm_content=creditCopyText"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unsplash.com/@timmarshall?utm_source=unsplash&amp;utm_medium=referral&amp;utm_content=creditCopyText" TargetMode="External"/><Relationship Id="rId5" Type="http://schemas.openxmlformats.org/officeDocument/2006/relationships/image" Target="../media/image14.jp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extLst>
              <a:ext uri="{BEBA8EAE-BF5A-486C-A8C5-ECC9F3942E4B}">
                <a14:imgProps xmlns:a14="http://schemas.microsoft.com/office/drawing/2010/main">
                  <a14:imgLayer r:embed="rId3">
                    <a14:imgEffect>
                      <a14:brightnessContrast bright="-29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Sous-titre 3">
            <a:extLst>
              <a:ext uri="{FF2B5EF4-FFF2-40B4-BE49-F238E27FC236}">
                <a16:creationId xmlns:a16="http://schemas.microsoft.com/office/drawing/2014/main" id="{5573E993-7910-1740-A97F-B05298AE0418}"/>
              </a:ext>
            </a:extLst>
          </p:cNvPr>
          <p:cNvSpPr>
            <a:spLocks noGrp="1"/>
          </p:cNvSpPr>
          <p:nvPr>
            <p:ph type="subTitle" idx="1"/>
          </p:nvPr>
        </p:nvSpPr>
        <p:spPr>
          <a:xfrm>
            <a:off x="1524000" y="4065988"/>
            <a:ext cx="9144000" cy="1655762"/>
          </a:xfrm>
        </p:spPr>
        <p:txBody>
          <a:bodyPr>
            <a:normAutofit/>
          </a:bodyPr>
          <a:lstStyle/>
          <a:p>
            <a:r>
              <a:rPr lang="fr-FR" sz="2000" dirty="0"/>
              <a:t>DARIA JULKOWSKA</a:t>
            </a:r>
          </a:p>
          <a:p>
            <a:r>
              <a:rPr lang="fr-FR" sz="2000" dirty="0"/>
              <a:t>EJP RD </a:t>
            </a:r>
            <a:r>
              <a:rPr lang="fr-FR" sz="2000" dirty="0" err="1"/>
              <a:t>coordinator</a:t>
            </a:r>
            <a:endParaRPr lang="fr-FR" sz="2000" dirty="0"/>
          </a:p>
          <a:p>
            <a:r>
              <a:rPr lang="fr-FR" sz="2000" dirty="0"/>
              <a:t>INSERM, France</a:t>
            </a:r>
          </a:p>
        </p:txBody>
      </p:sp>
      <p:sp>
        <p:nvSpPr>
          <p:cNvPr id="4" name="ZoneTexte 3">
            <a:extLst>
              <a:ext uri="{FF2B5EF4-FFF2-40B4-BE49-F238E27FC236}">
                <a16:creationId xmlns:a16="http://schemas.microsoft.com/office/drawing/2014/main" id="{8B3D2BAB-F886-094A-B809-D7A61A5F9E4A}"/>
              </a:ext>
            </a:extLst>
          </p:cNvPr>
          <p:cNvSpPr txBox="1"/>
          <p:nvPr/>
        </p:nvSpPr>
        <p:spPr>
          <a:xfrm>
            <a:off x="8330378" y="5620349"/>
            <a:ext cx="3805639" cy="646331"/>
          </a:xfrm>
          <a:prstGeom prst="rect">
            <a:avLst/>
          </a:prstGeom>
          <a:noFill/>
        </p:spPr>
        <p:txBody>
          <a:bodyPr wrap="square" rtlCol="0">
            <a:spAutoFit/>
          </a:bodyPr>
          <a:lstStyle/>
          <a:p>
            <a:pPr algn="r" fontAlgn="base"/>
            <a:r>
              <a:rPr lang="fr-FR" dirty="0">
                <a:solidFill>
                  <a:schemeClr val="bg1"/>
                </a:solidFill>
                <a:latin typeface="Century Gothic" panose="020B0502020202020204" pitchFamily="34" charset="0"/>
              </a:rPr>
              <a:t>NPF Rare </a:t>
            </a:r>
            <a:r>
              <a:rPr lang="fr-FR" dirty="0" err="1">
                <a:solidFill>
                  <a:schemeClr val="bg1"/>
                </a:solidFill>
                <a:latin typeface="Century Gothic" panose="020B0502020202020204" pitchFamily="34" charset="0"/>
              </a:rPr>
              <a:t>Diseases</a:t>
            </a:r>
            <a:r>
              <a:rPr lang="fr-FR" dirty="0">
                <a:solidFill>
                  <a:schemeClr val="bg1"/>
                </a:solidFill>
                <a:latin typeface="Century Gothic" panose="020B0502020202020204" pitchFamily="34" charset="0"/>
              </a:rPr>
              <a:t> Programme</a:t>
            </a:r>
          </a:p>
          <a:p>
            <a:pPr algn="r"/>
            <a:r>
              <a:rPr lang="fr-FR" dirty="0">
                <a:solidFill>
                  <a:schemeClr val="bg1"/>
                </a:solidFill>
                <a:latin typeface="Century Gothic" panose="020B0502020202020204" pitchFamily="34" charset="0"/>
              </a:rPr>
              <a:t>13-14 of </a:t>
            </a:r>
            <a:r>
              <a:rPr lang="fr-FR" dirty="0" err="1">
                <a:solidFill>
                  <a:schemeClr val="bg1"/>
                </a:solidFill>
                <a:latin typeface="Century Gothic" panose="020B0502020202020204" pitchFamily="34" charset="0"/>
              </a:rPr>
              <a:t>September</a:t>
            </a:r>
            <a:r>
              <a:rPr lang="fr-FR" dirty="0">
                <a:solidFill>
                  <a:schemeClr val="bg1"/>
                </a:solidFill>
                <a:latin typeface="Century Gothic" panose="020B0502020202020204" pitchFamily="34" charset="0"/>
              </a:rPr>
              <a:t> 2021, Online</a:t>
            </a:r>
          </a:p>
        </p:txBody>
      </p:sp>
      <p:sp>
        <p:nvSpPr>
          <p:cNvPr id="5" name="Titre 4">
            <a:extLst>
              <a:ext uri="{FF2B5EF4-FFF2-40B4-BE49-F238E27FC236}">
                <a16:creationId xmlns:a16="http://schemas.microsoft.com/office/drawing/2014/main" id="{D327EDA0-F549-0F4E-888B-0EE8A19EB230}"/>
              </a:ext>
            </a:extLst>
          </p:cNvPr>
          <p:cNvSpPr>
            <a:spLocks noGrp="1"/>
          </p:cNvSpPr>
          <p:nvPr>
            <p:ph type="ctrTitle"/>
          </p:nvPr>
        </p:nvSpPr>
        <p:spPr/>
        <p:txBody>
          <a:bodyPr/>
          <a:lstStyle/>
          <a:p>
            <a:r>
              <a:rPr lang="fr-FR" dirty="0" err="1"/>
              <a:t>Approach</a:t>
            </a:r>
            <a:r>
              <a:rPr lang="fr-FR" dirty="0"/>
              <a:t> to rare </a:t>
            </a:r>
            <a:r>
              <a:rPr lang="fr-FR" dirty="0" err="1"/>
              <a:t>diseases</a:t>
            </a:r>
            <a:r>
              <a:rPr lang="fr-FR" dirty="0"/>
              <a:t> in Europe</a:t>
            </a:r>
          </a:p>
        </p:txBody>
      </p:sp>
    </p:spTree>
    <p:extLst>
      <p:ext uri="{BB962C8B-B14F-4D97-AF65-F5344CB8AC3E}">
        <p14:creationId xmlns:p14="http://schemas.microsoft.com/office/powerpoint/2010/main" val="2932778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à coins arrondis 1"/>
          <p:cNvSpPr/>
          <p:nvPr/>
        </p:nvSpPr>
        <p:spPr>
          <a:xfrm>
            <a:off x="6166711" y="930639"/>
            <a:ext cx="4751021" cy="2361712"/>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Rectangle à coins arrondis 2"/>
          <p:cNvSpPr/>
          <p:nvPr/>
        </p:nvSpPr>
        <p:spPr>
          <a:xfrm>
            <a:off x="6166711" y="3456100"/>
            <a:ext cx="4751021" cy="2361712"/>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à coins arrondis 3"/>
          <p:cNvSpPr/>
          <p:nvPr/>
        </p:nvSpPr>
        <p:spPr>
          <a:xfrm>
            <a:off x="833932" y="3437565"/>
            <a:ext cx="4751021" cy="2361712"/>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à coins arrondis 4"/>
          <p:cNvSpPr/>
          <p:nvPr/>
        </p:nvSpPr>
        <p:spPr>
          <a:xfrm>
            <a:off x="833931" y="940771"/>
            <a:ext cx="4751021" cy="2361712"/>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Ellipse 5"/>
          <p:cNvSpPr/>
          <p:nvPr/>
        </p:nvSpPr>
        <p:spPr>
          <a:xfrm>
            <a:off x="3880322" y="1392574"/>
            <a:ext cx="3960000" cy="39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ZoneTexte 6"/>
          <p:cNvSpPr txBox="1"/>
          <p:nvPr/>
        </p:nvSpPr>
        <p:spPr>
          <a:xfrm>
            <a:off x="4491386" y="2191614"/>
            <a:ext cx="2793259" cy="2117503"/>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International, </a:t>
            </a:r>
            <a:r>
              <a:rPr kumimoji="0" lang="fr-FR" sz="24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European</a:t>
            </a:r>
            <a:r>
              <a:rPr kumimoji="0" lang="fr-FR"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&amp; national </a:t>
            </a:r>
            <a:r>
              <a:rPr kumimoji="0" lang="fr-FR" sz="24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research</a:t>
            </a:r>
            <a:r>
              <a:rPr kumimoji="0" lang="fr-FR"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strategy</a:t>
            </a:r>
            <a:r>
              <a:rPr kumimoji="0" lang="fr-FR"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&amp; </a:t>
            </a:r>
            <a:r>
              <a:rPr kumimoji="0" lang="fr-FR" sz="2400" b="1" i="0" u="none" strike="noStrike" kern="1200" cap="none" spc="0" normalizeH="0" baseline="0" noProof="0" dirty="0" err="1">
                <a:ln>
                  <a:noFill/>
                </a:ln>
                <a:solidFill>
                  <a:srgbClr val="000000"/>
                </a:solidFill>
                <a:effectLst/>
                <a:uLnTx/>
                <a:uFillTx/>
                <a:latin typeface="Century Gothic" panose="020B0502020202020204" pitchFamily="34" charset="0"/>
                <a:ea typeface="+mn-ea"/>
                <a:cs typeface="+mn-cs"/>
              </a:rPr>
              <a:t>funding</a:t>
            </a:r>
            <a:endParaRPr kumimoji="0" lang="en-GB"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22" name="Arc 21"/>
          <p:cNvSpPr/>
          <p:nvPr/>
        </p:nvSpPr>
        <p:spPr>
          <a:xfrm>
            <a:off x="3882151" y="1359224"/>
            <a:ext cx="3996000" cy="3996000"/>
          </a:xfrm>
          <a:prstGeom prst="arc">
            <a:avLst/>
          </a:prstGeom>
          <a:ln w="317500">
            <a:solidFill>
              <a:schemeClr val="accent2"/>
            </a:solidFill>
            <a:headEnd type="stealth" w="sm" len="sm"/>
            <a:tailEnd type="stealth"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3" name="Arc 22"/>
          <p:cNvSpPr/>
          <p:nvPr/>
        </p:nvSpPr>
        <p:spPr>
          <a:xfrm rot="5400000">
            <a:off x="3882151" y="1359224"/>
            <a:ext cx="3996000" cy="3996000"/>
          </a:xfrm>
          <a:prstGeom prst="arc">
            <a:avLst/>
          </a:prstGeom>
          <a:ln w="317500">
            <a:solidFill>
              <a:schemeClr val="accent4"/>
            </a:solidFill>
            <a:headEnd type="stealth" w="sm" len="sm"/>
            <a:tailEnd type="stealth"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4" name="Arc 23"/>
          <p:cNvSpPr/>
          <p:nvPr/>
        </p:nvSpPr>
        <p:spPr>
          <a:xfrm rot="10800000">
            <a:off x="3882152" y="1359225"/>
            <a:ext cx="3996000" cy="3996000"/>
          </a:xfrm>
          <a:prstGeom prst="arc">
            <a:avLst/>
          </a:prstGeom>
          <a:ln w="317500">
            <a:solidFill>
              <a:schemeClr val="accent3"/>
            </a:solidFill>
            <a:headEnd type="stealth" w="sm" len="sm"/>
            <a:tailEnd type="stealth"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sp>
        <p:nvSpPr>
          <p:cNvPr id="25" name="Arc 24"/>
          <p:cNvSpPr/>
          <p:nvPr/>
        </p:nvSpPr>
        <p:spPr>
          <a:xfrm rot="16200000">
            <a:off x="3882152" y="1359225"/>
            <a:ext cx="3996000" cy="3996000"/>
          </a:xfrm>
          <a:prstGeom prst="arc">
            <a:avLst/>
          </a:prstGeom>
          <a:ln w="317500">
            <a:solidFill>
              <a:schemeClr val="accent1"/>
            </a:solidFill>
            <a:headEnd type="stealth" w="sm" len="sm"/>
            <a:tailEnd type="stealth"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a:ea typeface="+mn-ea"/>
              <a:cs typeface="+mn-cs"/>
            </a:endParaRPr>
          </a:p>
        </p:txBody>
      </p:sp>
      <p:pic>
        <p:nvPicPr>
          <p:cNvPr id="29" name="Image 28"/>
          <p:cNvPicPr>
            <a:picLocks noChangeAspect="1"/>
          </p:cNvPicPr>
          <p:nvPr/>
        </p:nvPicPr>
        <p:blipFill>
          <a:blip r:embed="rId2"/>
          <a:stretch>
            <a:fillRect/>
          </a:stretch>
        </p:blipFill>
        <p:spPr>
          <a:xfrm>
            <a:off x="907455" y="3756549"/>
            <a:ext cx="2717360" cy="1664731"/>
          </a:xfrm>
          <a:prstGeom prst="rect">
            <a:avLst/>
          </a:prstGeom>
        </p:spPr>
      </p:pic>
      <p:pic>
        <p:nvPicPr>
          <p:cNvPr id="30" name="Image 29">
            <a:extLst>
              <a:ext uri="{FF2B5EF4-FFF2-40B4-BE49-F238E27FC236}">
                <a16:creationId xmlns:a16="http://schemas.microsoft.com/office/drawing/2014/main" id="{A6D9E639-0B4E-8A41-826B-14A4C97323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3695" y="1293906"/>
            <a:ext cx="2174381" cy="1424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Image 31" descr="all flag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7586" y="4277491"/>
            <a:ext cx="2577247" cy="1104534"/>
          </a:xfrm>
          <a:prstGeom prst="rect">
            <a:avLst/>
          </a:prstGeom>
        </p:spPr>
      </p:pic>
      <p:sp>
        <p:nvSpPr>
          <p:cNvPr id="8" name="ZoneTexte 7">
            <a:extLst>
              <a:ext uri="{FF2B5EF4-FFF2-40B4-BE49-F238E27FC236}">
                <a16:creationId xmlns:a16="http://schemas.microsoft.com/office/drawing/2014/main" id="{D8CDAE3E-779B-E047-B7F2-CFBF64125A56}"/>
              </a:ext>
            </a:extLst>
          </p:cNvPr>
          <p:cNvSpPr txBox="1"/>
          <p:nvPr/>
        </p:nvSpPr>
        <p:spPr>
          <a:xfrm>
            <a:off x="8941726" y="1359224"/>
            <a:ext cx="912429" cy="1569660"/>
          </a:xfrm>
          <a:prstGeom prst="rect">
            <a:avLst/>
          </a:prstGeom>
          <a:noFill/>
        </p:spPr>
        <p:txBody>
          <a:bodyPr wrap="none" rtlCol="0">
            <a:spAutoFit/>
          </a:bodyPr>
          <a:lstStyle/>
          <a:p>
            <a:r>
              <a:rPr lang="fr-FR" sz="9600" dirty="0">
                <a:latin typeface="Century Gothic" panose="020B0502020202020204" pitchFamily="34" charset="0"/>
              </a:rPr>
              <a:t>?</a:t>
            </a:r>
          </a:p>
        </p:txBody>
      </p:sp>
    </p:spTree>
    <p:extLst>
      <p:ext uri="{BB962C8B-B14F-4D97-AF65-F5344CB8AC3E}">
        <p14:creationId xmlns:p14="http://schemas.microsoft.com/office/powerpoint/2010/main" val="278156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199" y="1681671"/>
            <a:ext cx="10518913" cy="4866861"/>
          </a:xfrm>
        </p:spPr>
        <p:txBody>
          <a:bodyPr>
            <a:normAutofit fontScale="92500" lnSpcReduction="20000"/>
          </a:bodyPr>
          <a:lstStyle/>
          <a:p>
            <a:pPr algn="just"/>
            <a:r>
              <a:rPr lang="en-GB" b="1" dirty="0">
                <a:solidFill>
                  <a:schemeClr val="bg2">
                    <a:lumMod val="10000"/>
                  </a:schemeClr>
                </a:solidFill>
                <a:latin typeface="Century Gothic"/>
                <a:cs typeface="Century Gothic"/>
              </a:rPr>
              <a:t> Main objective: </a:t>
            </a:r>
          </a:p>
          <a:p>
            <a:pPr marL="0" indent="0" algn="just">
              <a:buNone/>
            </a:pPr>
            <a:r>
              <a:rPr lang="en-GB" dirty="0">
                <a:solidFill>
                  <a:schemeClr val="bg2">
                    <a:lumMod val="10000"/>
                  </a:schemeClr>
                </a:solidFill>
                <a:latin typeface="Century Gothic"/>
                <a:cs typeface="Century Gothic"/>
              </a:rPr>
              <a:t>Create a research and innovation pipeline "from bench to bedside" ensuring rapid translation of research results into clinical applications and uptake in healthcare for the benefit of patients</a:t>
            </a:r>
          </a:p>
          <a:p>
            <a:pPr marL="0" indent="0" algn="just">
              <a:buNone/>
            </a:pPr>
            <a:endParaRPr lang="en-GB" dirty="0">
              <a:solidFill>
                <a:schemeClr val="bg2">
                  <a:lumMod val="10000"/>
                </a:schemeClr>
              </a:solidFill>
              <a:latin typeface="Century Gothic"/>
              <a:cs typeface="Century Gothic"/>
            </a:endParaRPr>
          </a:p>
          <a:p>
            <a:pPr algn="just"/>
            <a:r>
              <a:rPr lang="en-GB" b="1" dirty="0">
                <a:solidFill>
                  <a:srgbClr val="181818"/>
                </a:solidFill>
                <a:latin typeface="Century Gothic"/>
                <a:cs typeface="Century Gothic"/>
              </a:rPr>
              <a:t> Mode of action: </a:t>
            </a:r>
          </a:p>
          <a:p>
            <a:pPr marL="0" indent="0" algn="just">
              <a:buNone/>
            </a:pPr>
            <a:r>
              <a:rPr lang="en-GB" dirty="0">
                <a:solidFill>
                  <a:schemeClr val="bg2">
                    <a:lumMod val="10000"/>
                  </a:schemeClr>
                </a:solidFill>
                <a:latin typeface="Century Gothic"/>
                <a:cs typeface="Century Gothic"/>
              </a:rPr>
              <a:t>Large programme that integrates existing infrastructures, trainings, funding programmes and tools, expands them and develops new essential ones to offer harmonized (and centralized) RD research ecosystem that is easy to use for scientists and produces benefits for patients in the most efficient way</a:t>
            </a:r>
            <a:endParaRPr lang="fr-FR" dirty="0"/>
          </a:p>
        </p:txBody>
      </p:sp>
      <p:pic>
        <p:nvPicPr>
          <p:cNvPr id="8" name="Image 7">
            <a:extLst>
              <a:ext uri="{FF2B5EF4-FFF2-40B4-BE49-F238E27FC236}">
                <a16:creationId xmlns:a16="http://schemas.microsoft.com/office/drawing/2014/main" id="{99F28A17-44C8-C542-B7CF-47C4D8CBD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099" y="0"/>
            <a:ext cx="6781801" cy="1497648"/>
          </a:xfrm>
          <a:prstGeom prst="rect">
            <a:avLst/>
          </a:prstGeom>
        </p:spPr>
      </p:pic>
    </p:spTree>
    <p:extLst>
      <p:ext uri="{BB962C8B-B14F-4D97-AF65-F5344CB8AC3E}">
        <p14:creationId xmlns:p14="http://schemas.microsoft.com/office/powerpoint/2010/main" val="3421072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32C6053-D037-0E42-86F8-E2C1AA1FFA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97" y="8987"/>
            <a:ext cx="767171" cy="968064"/>
          </a:xfrm>
          <a:prstGeom prst="rect">
            <a:avLst/>
          </a:prstGeom>
        </p:spPr>
      </p:pic>
      <p:sp>
        <p:nvSpPr>
          <p:cNvPr id="6" name="ZoneTexte 5">
            <a:extLst>
              <a:ext uri="{FF2B5EF4-FFF2-40B4-BE49-F238E27FC236}">
                <a16:creationId xmlns:a16="http://schemas.microsoft.com/office/drawing/2014/main" id="{0B4A5C4D-DAC2-6E4C-81E2-7D2C9D5869BC}"/>
              </a:ext>
            </a:extLst>
          </p:cNvPr>
          <p:cNvSpPr txBox="1"/>
          <p:nvPr/>
        </p:nvSpPr>
        <p:spPr>
          <a:xfrm>
            <a:off x="1068150" y="851571"/>
            <a:ext cx="1891862" cy="144655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lumMod val="40000"/>
                    <a:lumOff val="60000"/>
                  </a:srgbClr>
                </a:solidFill>
                <a:effectLst/>
                <a:uLnTx/>
                <a:uFillTx/>
                <a:latin typeface="Century Gothic"/>
                <a:ea typeface="+mn-ea"/>
                <a:cs typeface="+mn-cs"/>
              </a:rPr>
              <a:t>1339</a:t>
            </a:r>
            <a:r>
              <a:rPr kumimoji="0" lang="fr-FR" sz="2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people</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7" name="ZoneTexte 6">
            <a:extLst>
              <a:ext uri="{FF2B5EF4-FFF2-40B4-BE49-F238E27FC236}">
                <a16:creationId xmlns:a16="http://schemas.microsoft.com/office/drawing/2014/main" id="{E7433066-5A27-1A4C-BF5B-63EA971437FC}"/>
              </a:ext>
            </a:extLst>
          </p:cNvPr>
          <p:cNvSpPr txBox="1"/>
          <p:nvPr/>
        </p:nvSpPr>
        <p:spPr>
          <a:xfrm>
            <a:off x="-177326" y="1919895"/>
            <a:ext cx="3137338" cy="187743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lumMod val="40000"/>
                    <a:lumOff val="60000"/>
                  </a:srgbClr>
                </a:solidFill>
                <a:effectLst/>
                <a:uLnTx/>
                <a:uFillTx/>
                <a:latin typeface="Century Gothic"/>
                <a:ea typeface="+mn-ea"/>
                <a:cs typeface="+mn-cs"/>
              </a:rPr>
              <a:t>35</a:t>
            </a:r>
            <a:r>
              <a:rPr kumimoji="0" lang="fr-FR" sz="28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participating</a:t>
            </a:r>
            <a:r>
              <a:rPr kumimoji="0" lang="fr-FR" sz="28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countries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03864"/>
                </a:solidFill>
                <a:effectLst/>
                <a:uLnTx/>
                <a:uFillTx/>
                <a:latin typeface="Century Gothic"/>
                <a:ea typeface="+mn-ea"/>
                <a:cs typeface="Century Gothic"/>
              </a:rPr>
              <a:t>26 EU MS, 7 associated (AM, CH, GE, IL, NO, RS, TK), UK and CA</a:t>
            </a:r>
            <a:endParaRPr kumimoji="0" lang="fr-FR" sz="1400" b="0" i="0" u="none" strike="noStrike" kern="1200" cap="none" spc="0" normalizeH="0" baseline="0" noProof="0" dirty="0">
              <a:ln>
                <a:noFill/>
              </a:ln>
              <a:solidFill>
                <a:srgbClr val="203864"/>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8" name="ZoneTexte 7">
            <a:extLst>
              <a:ext uri="{FF2B5EF4-FFF2-40B4-BE49-F238E27FC236}">
                <a16:creationId xmlns:a16="http://schemas.microsoft.com/office/drawing/2014/main" id="{87AECA63-9219-FC45-BA17-7DE1CD3F45AC}"/>
              </a:ext>
            </a:extLst>
          </p:cNvPr>
          <p:cNvSpPr txBox="1"/>
          <p:nvPr/>
        </p:nvSpPr>
        <p:spPr>
          <a:xfrm>
            <a:off x="9123817" y="851571"/>
            <a:ext cx="3137338" cy="35751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a:solidFill>
                  <a:srgbClr val="203864">
                    <a:lumMod val="40000"/>
                    <a:lumOff val="60000"/>
                  </a:srgbClr>
                </a:solidFill>
                <a:latin typeface="Century Gothic"/>
              </a:rPr>
              <a:t>91 </a:t>
            </a:r>
            <a:r>
              <a:rPr kumimoji="0" lang="fr-FR" sz="3000" b="1"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beneficiaries</a:t>
            </a:r>
            <a:endParaRPr kumimoji="0" lang="fr-FR" sz="30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03864"/>
                </a:solidFill>
                <a:effectLst/>
                <a:uLnTx/>
                <a:uFillTx/>
                <a:latin typeface="Century Gothic"/>
                <a:ea typeface="+mn-ea"/>
                <a:cs typeface="Century Gothic"/>
              </a:rPr>
              <a:t>10</a:t>
            </a:r>
            <a:r>
              <a:rPr kumimoji="0" lang="en-GB" sz="1400" b="0" i="0" u="none" strike="noStrike" kern="1200" cap="none" spc="0" normalizeH="0" baseline="0" noProof="0" dirty="0">
                <a:ln>
                  <a:noFill/>
                </a:ln>
                <a:solidFill>
                  <a:srgbClr val="203864"/>
                </a:solidFill>
                <a:effectLst/>
                <a:uLnTx/>
                <a:uFillTx/>
                <a:latin typeface="Century Gothic"/>
                <a:ea typeface="+mn-ea"/>
                <a:cs typeface="Century Gothic"/>
              </a:rPr>
              <a:t> hospitals</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03864"/>
                </a:solidFill>
                <a:effectLst/>
                <a:uLnTx/>
                <a:uFillTx/>
                <a:latin typeface="Century Gothic"/>
                <a:ea typeface="+mn-ea"/>
                <a:cs typeface="Century Gothic"/>
              </a:rPr>
              <a:t>12</a:t>
            </a:r>
            <a:r>
              <a:rPr kumimoji="0" lang="en-GB" sz="1400" b="0" i="0" u="none" strike="noStrike" kern="1200" cap="none" spc="0" normalizeH="0" baseline="0" noProof="0" dirty="0">
                <a:ln>
                  <a:noFill/>
                </a:ln>
                <a:solidFill>
                  <a:srgbClr val="203864"/>
                </a:solidFill>
                <a:effectLst/>
                <a:uLnTx/>
                <a:uFillTx/>
                <a:latin typeface="Century Gothic"/>
                <a:ea typeface="+mn-ea"/>
                <a:cs typeface="Century Gothic"/>
              </a:rPr>
              <a:t> research institutes</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03864"/>
                </a:solidFill>
                <a:effectLst/>
                <a:uLnTx/>
                <a:uFillTx/>
                <a:latin typeface="Century Gothic"/>
                <a:ea typeface="+mn-ea"/>
                <a:cs typeface="Century Gothic"/>
              </a:rPr>
              <a:t>31</a:t>
            </a:r>
            <a:r>
              <a:rPr kumimoji="0" lang="en-GB" sz="1400" b="0" i="0" u="none" strike="noStrike" kern="1200" cap="none" spc="0" normalizeH="0" baseline="0" noProof="0" dirty="0">
                <a:ln>
                  <a:noFill/>
                </a:ln>
                <a:solidFill>
                  <a:srgbClr val="203864"/>
                </a:solidFill>
                <a:effectLst/>
                <a:uLnTx/>
                <a:uFillTx/>
                <a:latin typeface="Century Gothic"/>
                <a:ea typeface="+mn-ea"/>
                <a:cs typeface="Century Gothic"/>
              </a:rPr>
              <a:t> research funding bodies/ministries</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03864"/>
                </a:solidFill>
                <a:effectLst/>
                <a:uLnTx/>
                <a:uFillTx/>
                <a:latin typeface="Century Gothic"/>
                <a:ea typeface="+mn-ea"/>
                <a:cs typeface="Century Gothic"/>
              </a:rPr>
              <a:t>27</a:t>
            </a:r>
            <a:r>
              <a:rPr kumimoji="0" lang="en-GB" sz="1400" b="0" i="0" u="none" strike="noStrike" kern="1200" cap="none" spc="0" normalizeH="0" baseline="0" noProof="0" dirty="0">
                <a:ln>
                  <a:noFill/>
                </a:ln>
                <a:solidFill>
                  <a:srgbClr val="203864"/>
                </a:solidFill>
                <a:effectLst/>
                <a:uLnTx/>
                <a:uFillTx/>
                <a:latin typeface="Century Gothic"/>
                <a:ea typeface="+mn-ea"/>
                <a:cs typeface="Century Gothic"/>
              </a:rPr>
              <a:t> universities/hospital universities</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03864"/>
                </a:solidFill>
                <a:effectLst/>
                <a:uLnTx/>
                <a:uFillTx/>
                <a:latin typeface="Century Gothic"/>
                <a:ea typeface="+mn-ea"/>
                <a:cs typeface="Century Gothic"/>
              </a:rPr>
              <a:t>5</a:t>
            </a:r>
            <a:r>
              <a:rPr kumimoji="0" lang="en-GB" sz="1400" b="0" i="0" u="none" strike="noStrike" kern="1200" cap="none" spc="0" normalizeH="0" baseline="0" noProof="0" dirty="0">
                <a:ln>
                  <a:noFill/>
                </a:ln>
                <a:solidFill>
                  <a:srgbClr val="203864"/>
                </a:solidFill>
                <a:effectLst/>
                <a:uLnTx/>
                <a:uFillTx/>
                <a:latin typeface="Century Gothic"/>
                <a:ea typeface="+mn-ea"/>
                <a:cs typeface="Century Gothic"/>
              </a:rPr>
              <a:t> EU infrastructures</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03864"/>
                </a:solidFill>
                <a:effectLst/>
                <a:uLnTx/>
                <a:uFillTx/>
                <a:latin typeface="Century Gothic"/>
                <a:ea typeface="+mn-ea"/>
                <a:cs typeface="Century Gothic"/>
              </a:rPr>
              <a:t>5</a:t>
            </a:r>
            <a:r>
              <a:rPr kumimoji="0" lang="en-GB" sz="1400" b="0" i="0" u="none" strike="noStrike" kern="1200" cap="none" spc="0" normalizeH="0" baseline="0" noProof="0" dirty="0">
                <a:ln>
                  <a:noFill/>
                </a:ln>
                <a:solidFill>
                  <a:srgbClr val="203864"/>
                </a:solidFill>
                <a:effectLst/>
                <a:uLnTx/>
                <a:uFillTx/>
                <a:latin typeface="Century Gothic"/>
                <a:ea typeface="+mn-ea"/>
                <a:cs typeface="Century Gothic"/>
              </a:rPr>
              <a:t> charities/foundations</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03864"/>
                </a:solidFill>
                <a:effectLst/>
                <a:uLnTx/>
                <a:uFillTx/>
                <a:latin typeface="Century Gothic"/>
                <a:ea typeface="+mn-ea"/>
                <a:cs typeface="Century Gothic"/>
              </a:rPr>
              <a:t>EURORDIS</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Century Gothic"/>
              <a:ea typeface="+mn-ea"/>
              <a:cs typeface="Century Gothic"/>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03864">
                    <a:lumMod val="40000"/>
                    <a:lumOff val="60000"/>
                  </a:srgbClr>
                </a:solidFill>
                <a:effectLst/>
                <a:uLnTx/>
                <a:uFillTx/>
                <a:latin typeface="Century Gothic"/>
                <a:ea typeface="+mn-ea"/>
                <a:cs typeface="+mn-cs"/>
              </a:rPr>
              <a:t>+ 52</a:t>
            </a:r>
            <a:r>
              <a:rPr kumimoji="0" lang="fr-FR" sz="1800" b="1" i="0" u="none" strike="noStrike" kern="1200" cap="none" spc="0" normalizeH="0" baseline="0" noProof="0" dirty="0">
                <a:ln>
                  <a:noFill/>
                </a:ln>
                <a:solidFill>
                  <a:srgbClr val="203864">
                    <a:lumMod val="40000"/>
                    <a:lumOff val="60000"/>
                  </a:srgbClr>
                </a:solidFill>
                <a:effectLst/>
                <a:uLnTx/>
                <a:uFillTx/>
                <a:latin typeface="Century Gothic" panose="020B0502020202020204" pitchFamily="34" charset="0"/>
                <a:ea typeface="+mn-ea"/>
                <a:cs typeface="+mn-cs"/>
              </a:rPr>
              <a:t> </a:t>
            </a:r>
            <a:r>
              <a:rPr kumimoji="0" lang="fr-FR" sz="1800" b="1"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linked</a:t>
            </a:r>
            <a:r>
              <a:rPr kumimoji="0" lang="fr-FR" sz="18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a:t>
            </a:r>
            <a:r>
              <a:rPr kumimoji="0" lang="fr-FR" sz="1800" b="1"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third</a:t>
            </a:r>
            <a:r>
              <a:rPr kumimoji="0" lang="fr-FR" sz="18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parties</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203864">
                    <a:lumMod val="40000"/>
                    <a:lumOff val="60000"/>
                  </a:srgbClr>
                </a:solidFill>
                <a:effectLst/>
                <a:uLnTx/>
                <a:uFillTx/>
                <a:latin typeface="Century Gothic" panose="020B0502020202020204" pitchFamily="34" charset="0"/>
                <a:ea typeface="+mn-ea"/>
                <a:cs typeface="+mn-cs"/>
              </a:rPr>
              <a:t>+100% </a:t>
            </a:r>
            <a:r>
              <a:rPr kumimoji="0" lang="fr-FR" sz="1800" b="1"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associated</a:t>
            </a:r>
            <a:r>
              <a:rPr kumimoji="0" lang="fr-FR" sz="18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networks</a:t>
            </a:r>
          </a:p>
        </p:txBody>
      </p:sp>
      <p:sp>
        <p:nvSpPr>
          <p:cNvPr id="9" name="ZoneTexte 8">
            <a:extLst>
              <a:ext uri="{FF2B5EF4-FFF2-40B4-BE49-F238E27FC236}">
                <a16:creationId xmlns:a16="http://schemas.microsoft.com/office/drawing/2014/main" id="{DCF8C1E2-94A3-8446-BAD9-20C6AF2973D3}"/>
              </a:ext>
            </a:extLst>
          </p:cNvPr>
          <p:cNvSpPr txBox="1"/>
          <p:nvPr/>
        </p:nvSpPr>
        <p:spPr>
          <a:xfrm>
            <a:off x="-204767" y="4318035"/>
            <a:ext cx="3137338" cy="187743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203864">
                    <a:lumMod val="40000"/>
                    <a:lumOff val="60000"/>
                  </a:srgbClr>
                </a:solidFill>
                <a:effectLst/>
                <a:uLnTx/>
                <a:uFillTx/>
                <a:latin typeface="Century Gothic"/>
                <a:ea typeface="+mn-ea"/>
                <a:cs typeface="+mn-cs"/>
              </a:rPr>
              <a:t>101</a:t>
            </a:r>
            <a:r>
              <a:rPr kumimoji="0" lang="fr-FR" sz="2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fr-FR" sz="2800" b="1" i="0" u="none" strike="noStrike" kern="1200" cap="none" spc="0" normalizeH="0" baseline="0" noProof="0">
                <a:ln>
                  <a:noFill/>
                </a:ln>
                <a:solidFill>
                  <a:srgbClr val="203864"/>
                </a:solidFill>
                <a:effectLst/>
                <a:uLnTx/>
                <a:uFillTx/>
                <a:latin typeface="Century Gothic" panose="020B0502020202020204" pitchFamily="34" charset="0"/>
                <a:ea typeface="+mn-ea"/>
                <a:cs typeface="+mn-cs"/>
              </a:rPr>
              <a:t>M€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203864"/>
                </a:solidFill>
                <a:effectLst/>
                <a:uLnTx/>
                <a:uFillTx/>
                <a:latin typeface="Century Gothic" panose="020B0502020202020204" pitchFamily="34" charset="0"/>
                <a:ea typeface="+mn-ea"/>
                <a:cs typeface="+mn-cs"/>
              </a:rPr>
              <a:t>Budget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03864"/>
                </a:solidFill>
                <a:effectLst/>
                <a:uLnTx/>
                <a:uFillTx/>
                <a:latin typeface="Century Gothic"/>
                <a:ea typeface="+mn-ea"/>
                <a:cs typeface="Century Gothic"/>
              </a:rPr>
              <a:t>Union contribution: 55 M€ (70% reimbursement rate)</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cxnSp>
        <p:nvCxnSpPr>
          <p:cNvPr id="12" name="Connecteur droit 11">
            <a:extLst>
              <a:ext uri="{FF2B5EF4-FFF2-40B4-BE49-F238E27FC236}">
                <a16:creationId xmlns:a16="http://schemas.microsoft.com/office/drawing/2014/main" id="{1473739C-FBA9-CE4E-80D2-8039F46F961D}"/>
              </a:ext>
            </a:extLst>
          </p:cNvPr>
          <p:cNvCxnSpPr>
            <a:cxnSpLocks/>
          </p:cNvCxnSpPr>
          <p:nvPr/>
        </p:nvCxnSpPr>
        <p:spPr>
          <a:xfrm>
            <a:off x="2943766" y="990452"/>
            <a:ext cx="0" cy="552922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CCC490AE-285F-D544-BDD6-E5A1FC164934}"/>
              </a:ext>
            </a:extLst>
          </p:cNvPr>
          <p:cNvCxnSpPr>
            <a:cxnSpLocks/>
          </p:cNvCxnSpPr>
          <p:nvPr/>
        </p:nvCxnSpPr>
        <p:spPr>
          <a:xfrm>
            <a:off x="9096375" y="977050"/>
            <a:ext cx="0" cy="552922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74F7E678-6E9D-0F47-8EE5-0959A82FF9AB}"/>
              </a:ext>
            </a:extLst>
          </p:cNvPr>
          <p:cNvSpPr txBox="1"/>
          <p:nvPr/>
        </p:nvSpPr>
        <p:spPr>
          <a:xfrm>
            <a:off x="3512360" y="916806"/>
            <a:ext cx="509947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203864"/>
                </a:solidFill>
                <a:effectLst/>
                <a:uLnTx/>
                <a:uFillTx/>
                <a:latin typeface="Century Gothic" panose="020B0502020202020204" pitchFamily="34" charset="0"/>
                <a:ea typeface="+mn-ea"/>
                <a:cs typeface="+mn-cs"/>
              </a:rPr>
              <a:t>EJP RD in numbers</a:t>
            </a:r>
            <a:endParaRPr kumimoji="0" lang="fr-FR" sz="4400" b="1" i="0" u="none" strike="noStrike" kern="1200" cap="none" spc="0" normalizeH="0" baseline="0" noProof="0">
              <a:ln>
                <a:noFill/>
              </a:ln>
              <a:solidFill>
                <a:srgbClr val="203864"/>
              </a:solidFill>
              <a:effectLst/>
              <a:uLnTx/>
              <a:uFillTx/>
              <a:latin typeface="Century Gothic" panose="020B0502020202020204" pitchFamily="34" charset="0"/>
              <a:ea typeface="+mn-ea"/>
              <a:cs typeface="+mn-cs"/>
            </a:endParaRPr>
          </a:p>
        </p:txBody>
      </p:sp>
      <p:pic>
        <p:nvPicPr>
          <p:cNvPr id="32" name="Image 12">
            <a:extLst>
              <a:ext uri="{FF2B5EF4-FFF2-40B4-BE49-F238E27FC236}">
                <a16:creationId xmlns:a16="http://schemas.microsoft.com/office/drawing/2014/main" id="{A3FFCC04-4505-BD40-B4F2-57B25455302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4209" y="4949873"/>
            <a:ext cx="737731" cy="5532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Image 22">
            <a:extLst>
              <a:ext uri="{FF2B5EF4-FFF2-40B4-BE49-F238E27FC236}">
                <a16:creationId xmlns:a16="http://schemas.microsoft.com/office/drawing/2014/main" id="{B36FC063-CA21-3A4B-B5BB-6D74710E3C6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31940" y="5007948"/>
            <a:ext cx="1135820" cy="4952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Image 19" descr="infrafrontier_logo_rgb.jpg">
            <a:extLst>
              <a:ext uri="{FF2B5EF4-FFF2-40B4-BE49-F238E27FC236}">
                <a16:creationId xmlns:a16="http://schemas.microsoft.com/office/drawing/2014/main" id="{12190D4B-BD4A-F843-80C3-30329D96304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5809" y="5576778"/>
            <a:ext cx="1546677" cy="463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Image 13">
            <a:extLst>
              <a:ext uri="{FF2B5EF4-FFF2-40B4-BE49-F238E27FC236}">
                <a16:creationId xmlns:a16="http://schemas.microsoft.com/office/drawing/2014/main" id="{E708016E-6D6C-C843-A06E-A621221B147C}"/>
              </a:ext>
            </a:extLst>
          </p:cNvPr>
          <p:cNvPicPr>
            <a:picLocks noChangeAspect="1"/>
          </p:cNvPicPr>
          <p:nvPr/>
        </p:nvPicPr>
        <p:blipFill rotWithShape="1">
          <a:blip r:embed="rId7">
            <a:extLst>
              <a:ext uri="{28A0092B-C50C-407E-A947-70E740481C1C}">
                <a14:useLocalDpi xmlns:a14="http://schemas.microsoft.com/office/drawing/2010/main" val="0"/>
              </a:ext>
            </a:extLst>
          </a:blip>
          <a:srcRect l="2290" t="4905" r="6645" b="10890"/>
          <a:stretch/>
        </p:blipFill>
        <p:spPr bwMode="auto">
          <a:xfrm>
            <a:off x="10599295" y="5447992"/>
            <a:ext cx="1322203" cy="592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Image 17">
            <a:extLst>
              <a:ext uri="{FF2B5EF4-FFF2-40B4-BE49-F238E27FC236}">
                <a16:creationId xmlns:a16="http://schemas.microsoft.com/office/drawing/2014/main" id="{E41871ED-FB93-C34E-B9E1-29B07400D6F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29991" y="5012645"/>
            <a:ext cx="791508" cy="498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Image 16">
            <a:extLst>
              <a:ext uri="{FF2B5EF4-FFF2-40B4-BE49-F238E27FC236}">
                <a16:creationId xmlns:a16="http://schemas.microsoft.com/office/drawing/2014/main" id="{79B0A5EE-E99D-F942-91DA-39599AC32CF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03482" y="6040529"/>
            <a:ext cx="1288705" cy="402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Image 15">
            <a:extLst>
              <a:ext uri="{FF2B5EF4-FFF2-40B4-BE49-F238E27FC236}">
                <a16:creationId xmlns:a16="http://schemas.microsoft.com/office/drawing/2014/main" id="{0A3537A1-484D-D942-A700-9F37C5E79B8C}"/>
              </a:ext>
            </a:extLst>
          </p:cNvPr>
          <p:cNvPicPr>
            <a:picLocks noChangeAspect="1"/>
          </p:cNvPicPr>
          <p:nvPr/>
        </p:nvPicPr>
        <p:blipFill rotWithShape="1">
          <a:blip r:embed="rId10">
            <a:extLst>
              <a:ext uri="{28A0092B-C50C-407E-A947-70E740481C1C}">
                <a14:useLocalDpi xmlns:a14="http://schemas.microsoft.com/office/drawing/2010/main" val="0"/>
              </a:ext>
            </a:extLst>
          </a:blip>
          <a:srcRect l="6006" t="22824" r="7277" b="20723"/>
          <a:stretch/>
        </p:blipFill>
        <p:spPr bwMode="auto">
          <a:xfrm>
            <a:off x="10505043" y="6048376"/>
            <a:ext cx="1510705" cy="457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55" name="Groupe 254">
            <a:extLst>
              <a:ext uri="{FF2B5EF4-FFF2-40B4-BE49-F238E27FC236}">
                <a16:creationId xmlns:a16="http://schemas.microsoft.com/office/drawing/2014/main" id="{8E15D8CB-2CB7-7045-BDE3-A267CE7A3BDA}"/>
              </a:ext>
            </a:extLst>
          </p:cNvPr>
          <p:cNvGrpSpPr/>
          <p:nvPr/>
        </p:nvGrpSpPr>
        <p:grpSpPr>
          <a:xfrm>
            <a:off x="3310334" y="2114920"/>
            <a:ext cx="5618527" cy="3826274"/>
            <a:chOff x="835655" y="1154955"/>
            <a:chExt cx="7618205" cy="5188075"/>
          </a:xfrm>
          <a:solidFill>
            <a:schemeClr val="tx2">
              <a:lumMod val="20000"/>
              <a:lumOff val="80000"/>
              <a:alpha val="47000"/>
            </a:schemeClr>
          </a:solidFill>
        </p:grpSpPr>
        <p:sp>
          <p:nvSpPr>
            <p:cNvPr id="256" name="Freeform 12">
              <a:extLst>
                <a:ext uri="{FF2B5EF4-FFF2-40B4-BE49-F238E27FC236}">
                  <a16:creationId xmlns:a16="http://schemas.microsoft.com/office/drawing/2014/main" id="{8B4EB7D5-945A-C443-9905-1BC9BEC85C93}"/>
                </a:ext>
              </a:extLst>
            </p:cNvPr>
            <p:cNvSpPr>
              <a:spLocks/>
            </p:cNvSpPr>
            <p:nvPr/>
          </p:nvSpPr>
          <p:spPr bwMode="auto">
            <a:xfrm>
              <a:off x="8177635" y="5185741"/>
              <a:ext cx="276225" cy="242889"/>
            </a:xfrm>
            <a:custGeom>
              <a:avLst/>
              <a:gdLst>
                <a:gd name="T0" fmla="*/ 0 w 58"/>
                <a:gd name="T1" fmla="*/ 3 h 51"/>
                <a:gd name="T2" fmla="*/ 23 w 58"/>
                <a:gd name="T3" fmla="*/ 0 h 51"/>
                <a:gd name="T4" fmla="*/ 27 w 58"/>
                <a:gd name="T5" fmla="*/ 5 h 51"/>
                <a:gd name="T6" fmla="*/ 34 w 58"/>
                <a:gd name="T7" fmla="*/ 9 h 51"/>
                <a:gd name="T8" fmla="*/ 32 w 58"/>
                <a:gd name="T9" fmla="*/ 14 h 51"/>
                <a:gd name="T10" fmla="*/ 42 w 58"/>
                <a:gd name="T11" fmla="*/ 21 h 51"/>
                <a:gd name="T12" fmla="*/ 39 w 58"/>
                <a:gd name="T13" fmla="*/ 27 h 51"/>
                <a:gd name="T14" fmla="*/ 47 w 58"/>
                <a:gd name="T15" fmla="*/ 33 h 51"/>
                <a:gd name="T16" fmla="*/ 55 w 58"/>
                <a:gd name="T17" fmla="*/ 36 h 51"/>
                <a:gd name="T18" fmla="*/ 58 w 58"/>
                <a:gd name="T19" fmla="*/ 51 h 51"/>
                <a:gd name="T20" fmla="*/ 52 w 58"/>
                <a:gd name="T21" fmla="*/ 51 h 51"/>
                <a:gd name="T22" fmla="*/ 43 w 58"/>
                <a:gd name="T23" fmla="*/ 39 h 51"/>
                <a:gd name="T24" fmla="*/ 42 w 58"/>
                <a:gd name="T25" fmla="*/ 36 h 51"/>
                <a:gd name="T26" fmla="*/ 35 w 58"/>
                <a:gd name="T27" fmla="*/ 36 h 51"/>
                <a:gd name="T28" fmla="*/ 29 w 58"/>
                <a:gd name="T29" fmla="*/ 31 h 51"/>
                <a:gd name="T30" fmla="*/ 26 w 58"/>
                <a:gd name="T31" fmla="*/ 31 h 51"/>
                <a:gd name="T32" fmla="*/ 18 w 58"/>
                <a:gd name="T33" fmla="*/ 25 h 51"/>
                <a:gd name="T34" fmla="*/ 4 w 58"/>
                <a:gd name="T35" fmla="*/ 20 h 51"/>
                <a:gd name="T36" fmla="*/ 4 w 58"/>
                <a:gd name="T37" fmla="*/ 10 h 51"/>
                <a:gd name="T38" fmla="*/ 0 w 58"/>
                <a:gd name="T39"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1">
                  <a:moveTo>
                    <a:pt x="0" y="3"/>
                  </a:moveTo>
                  <a:lnTo>
                    <a:pt x="23" y="0"/>
                  </a:lnTo>
                  <a:lnTo>
                    <a:pt x="27" y="5"/>
                  </a:lnTo>
                  <a:lnTo>
                    <a:pt x="34" y="9"/>
                  </a:lnTo>
                  <a:lnTo>
                    <a:pt x="32" y="14"/>
                  </a:lnTo>
                  <a:lnTo>
                    <a:pt x="42" y="21"/>
                  </a:lnTo>
                  <a:lnTo>
                    <a:pt x="39" y="27"/>
                  </a:lnTo>
                  <a:lnTo>
                    <a:pt x="47" y="33"/>
                  </a:lnTo>
                  <a:lnTo>
                    <a:pt x="55" y="36"/>
                  </a:lnTo>
                  <a:lnTo>
                    <a:pt x="58" y="51"/>
                  </a:lnTo>
                  <a:lnTo>
                    <a:pt x="52" y="51"/>
                  </a:lnTo>
                  <a:lnTo>
                    <a:pt x="43" y="39"/>
                  </a:lnTo>
                  <a:lnTo>
                    <a:pt x="42" y="36"/>
                  </a:lnTo>
                  <a:lnTo>
                    <a:pt x="35" y="36"/>
                  </a:lnTo>
                  <a:lnTo>
                    <a:pt x="29" y="31"/>
                  </a:lnTo>
                  <a:lnTo>
                    <a:pt x="26" y="31"/>
                  </a:lnTo>
                  <a:lnTo>
                    <a:pt x="18" y="25"/>
                  </a:lnTo>
                  <a:lnTo>
                    <a:pt x="4" y="20"/>
                  </a:lnTo>
                  <a:lnTo>
                    <a:pt x="4" y="10"/>
                  </a:lnTo>
                  <a:lnTo>
                    <a:pt x="0" y="3"/>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57" name="Freeform 14">
              <a:extLst>
                <a:ext uri="{FF2B5EF4-FFF2-40B4-BE49-F238E27FC236}">
                  <a16:creationId xmlns:a16="http://schemas.microsoft.com/office/drawing/2014/main" id="{A3EC4D54-01F2-7A4D-A91E-8CDE6FA326A3}"/>
                </a:ext>
              </a:extLst>
            </p:cNvPr>
            <p:cNvSpPr>
              <a:spLocks/>
            </p:cNvSpPr>
            <p:nvPr/>
          </p:nvSpPr>
          <p:spPr bwMode="auto">
            <a:xfrm>
              <a:off x="5420146" y="4423741"/>
              <a:ext cx="571500" cy="257175"/>
            </a:xfrm>
            <a:custGeom>
              <a:avLst/>
              <a:gdLst>
                <a:gd name="T0" fmla="*/ 120 w 120"/>
                <a:gd name="T1" fmla="*/ 19 h 54"/>
                <a:gd name="T2" fmla="*/ 119 w 120"/>
                <a:gd name="T3" fmla="*/ 27 h 54"/>
                <a:gd name="T4" fmla="*/ 110 w 120"/>
                <a:gd name="T5" fmla="*/ 27 h 54"/>
                <a:gd name="T6" fmla="*/ 114 w 120"/>
                <a:gd name="T7" fmla="*/ 32 h 54"/>
                <a:gd name="T8" fmla="*/ 109 w 120"/>
                <a:gd name="T9" fmla="*/ 45 h 54"/>
                <a:gd name="T10" fmla="*/ 107 w 120"/>
                <a:gd name="T11" fmla="*/ 48 h 54"/>
                <a:gd name="T12" fmla="*/ 92 w 120"/>
                <a:gd name="T13" fmla="*/ 49 h 54"/>
                <a:gd name="T14" fmla="*/ 85 w 120"/>
                <a:gd name="T15" fmla="*/ 54 h 54"/>
                <a:gd name="T16" fmla="*/ 71 w 120"/>
                <a:gd name="T17" fmla="*/ 52 h 54"/>
                <a:gd name="T18" fmla="*/ 47 w 120"/>
                <a:gd name="T19" fmla="*/ 47 h 54"/>
                <a:gd name="T20" fmla="*/ 43 w 120"/>
                <a:gd name="T21" fmla="*/ 40 h 54"/>
                <a:gd name="T22" fmla="*/ 27 w 120"/>
                <a:gd name="T23" fmla="*/ 43 h 54"/>
                <a:gd name="T24" fmla="*/ 25 w 120"/>
                <a:gd name="T25" fmla="*/ 47 h 54"/>
                <a:gd name="T26" fmla="*/ 15 w 120"/>
                <a:gd name="T27" fmla="*/ 44 h 54"/>
                <a:gd name="T28" fmla="*/ 7 w 120"/>
                <a:gd name="T29" fmla="*/ 44 h 54"/>
                <a:gd name="T30" fmla="*/ 0 w 120"/>
                <a:gd name="T31" fmla="*/ 40 h 54"/>
                <a:gd name="T32" fmla="*/ 2 w 120"/>
                <a:gd name="T33" fmla="*/ 35 h 54"/>
                <a:gd name="T34" fmla="*/ 1 w 120"/>
                <a:gd name="T35" fmla="*/ 31 h 54"/>
                <a:gd name="T36" fmla="*/ 6 w 120"/>
                <a:gd name="T37" fmla="*/ 30 h 54"/>
                <a:gd name="T38" fmla="*/ 15 w 120"/>
                <a:gd name="T39" fmla="*/ 36 h 54"/>
                <a:gd name="T40" fmla="*/ 16 w 120"/>
                <a:gd name="T41" fmla="*/ 30 h 54"/>
                <a:gd name="T42" fmla="*/ 31 w 120"/>
                <a:gd name="T43" fmla="*/ 31 h 54"/>
                <a:gd name="T44" fmla="*/ 42 w 120"/>
                <a:gd name="T45" fmla="*/ 28 h 54"/>
                <a:gd name="T46" fmla="*/ 50 w 120"/>
                <a:gd name="T47" fmla="*/ 28 h 54"/>
                <a:gd name="T48" fmla="*/ 55 w 120"/>
                <a:gd name="T49" fmla="*/ 32 h 54"/>
                <a:gd name="T50" fmla="*/ 57 w 120"/>
                <a:gd name="T51" fmla="*/ 29 h 54"/>
                <a:gd name="T52" fmla="*/ 53 w 120"/>
                <a:gd name="T53" fmla="*/ 16 h 54"/>
                <a:gd name="T54" fmla="*/ 59 w 120"/>
                <a:gd name="T55" fmla="*/ 13 h 54"/>
                <a:gd name="T56" fmla="*/ 64 w 120"/>
                <a:gd name="T57" fmla="*/ 4 h 54"/>
                <a:gd name="T58" fmla="*/ 77 w 120"/>
                <a:gd name="T59" fmla="*/ 10 h 54"/>
                <a:gd name="T60" fmla="*/ 85 w 120"/>
                <a:gd name="T61" fmla="*/ 2 h 54"/>
                <a:gd name="T62" fmla="*/ 90 w 120"/>
                <a:gd name="T63" fmla="*/ 0 h 54"/>
                <a:gd name="T64" fmla="*/ 103 w 120"/>
                <a:gd name="T65" fmla="*/ 7 h 54"/>
                <a:gd name="T66" fmla="*/ 111 w 120"/>
                <a:gd name="T67" fmla="*/ 6 h 54"/>
                <a:gd name="T68" fmla="*/ 119 w 120"/>
                <a:gd name="T69" fmla="*/ 9 h 54"/>
                <a:gd name="T70" fmla="*/ 118 w 120"/>
                <a:gd name="T71" fmla="*/ 12 h 54"/>
                <a:gd name="T72" fmla="*/ 120 w 120"/>
                <a:gd name="T7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54">
                  <a:moveTo>
                    <a:pt x="120" y="19"/>
                  </a:moveTo>
                  <a:lnTo>
                    <a:pt x="119" y="27"/>
                  </a:lnTo>
                  <a:lnTo>
                    <a:pt x="110" y="27"/>
                  </a:lnTo>
                  <a:lnTo>
                    <a:pt x="114" y="32"/>
                  </a:lnTo>
                  <a:lnTo>
                    <a:pt x="109" y="45"/>
                  </a:lnTo>
                  <a:lnTo>
                    <a:pt x="107" y="48"/>
                  </a:lnTo>
                  <a:lnTo>
                    <a:pt x="92" y="49"/>
                  </a:lnTo>
                  <a:lnTo>
                    <a:pt x="85" y="54"/>
                  </a:lnTo>
                  <a:lnTo>
                    <a:pt x="71" y="52"/>
                  </a:lnTo>
                  <a:lnTo>
                    <a:pt x="47" y="47"/>
                  </a:lnTo>
                  <a:lnTo>
                    <a:pt x="43" y="40"/>
                  </a:lnTo>
                  <a:lnTo>
                    <a:pt x="27" y="43"/>
                  </a:lnTo>
                  <a:lnTo>
                    <a:pt x="25" y="47"/>
                  </a:lnTo>
                  <a:lnTo>
                    <a:pt x="15" y="44"/>
                  </a:lnTo>
                  <a:lnTo>
                    <a:pt x="7" y="44"/>
                  </a:lnTo>
                  <a:lnTo>
                    <a:pt x="0" y="40"/>
                  </a:lnTo>
                  <a:lnTo>
                    <a:pt x="2" y="35"/>
                  </a:lnTo>
                  <a:lnTo>
                    <a:pt x="1" y="31"/>
                  </a:lnTo>
                  <a:lnTo>
                    <a:pt x="6" y="30"/>
                  </a:lnTo>
                  <a:lnTo>
                    <a:pt x="15" y="36"/>
                  </a:lnTo>
                  <a:lnTo>
                    <a:pt x="16" y="30"/>
                  </a:lnTo>
                  <a:lnTo>
                    <a:pt x="31" y="31"/>
                  </a:lnTo>
                  <a:lnTo>
                    <a:pt x="42" y="28"/>
                  </a:lnTo>
                  <a:lnTo>
                    <a:pt x="50" y="28"/>
                  </a:lnTo>
                  <a:lnTo>
                    <a:pt x="55" y="32"/>
                  </a:lnTo>
                  <a:lnTo>
                    <a:pt x="57" y="29"/>
                  </a:lnTo>
                  <a:lnTo>
                    <a:pt x="53" y="16"/>
                  </a:lnTo>
                  <a:lnTo>
                    <a:pt x="59" y="13"/>
                  </a:lnTo>
                  <a:lnTo>
                    <a:pt x="64" y="4"/>
                  </a:lnTo>
                  <a:lnTo>
                    <a:pt x="77" y="10"/>
                  </a:lnTo>
                  <a:lnTo>
                    <a:pt x="85" y="2"/>
                  </a:lnTo>
                  <a:lnTo>
                    <a:pt x="90" y="0"/>
                  </a:lnTo>
                  <a:lnTo>
                    <a:pt x="103" y="7"/>
                  </a:lnTo>
                  <a:lnTo>
                    <a:pt x="111" y="6"/>
                  </a:lnTo>
                  <a:lnTo>
                    <a:pt x="119" y="9"/>
                  </a:lnTo>
                  <a:lnTo>
                    <a:pt x="118" y="12"/>
                  </a:lnTo>
                  <a:lnTo>
                    <a:pt x="120" y="19"/>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58" name="Freeform 18">
              <a:extLst>
                <a:ext uri="{FF2B5EF4-FFF2-40B4-BE49-F238E27FC236}">
                  <a16:creationId xmlns:a16="http://schemas.microsoft.com/office/drawing/2014/main" id="{AD7C3DFA-9D59-F447-BF9E-690B29B0449C}"/>
                </a:ext>
              </a:extLst>
            </p:cNvPr>
            <p:cNvSpPr>
              <a:spLocks/>
            </p:cNvSpPr>
            <p:nvPr/>
          </p:nvSpPr>
          <p:spPr bwMode="auto">
            <a:xfrm>
              <a:off x="4872460" y="4190380"/>
              <a:ext cx="276225" cy="190500"/>
            </a:xfrm>
            <a:custGeom>
              <a:avLst/>
              <a:gdLst>
                <a:gd name="T0" fmla="*/ 13 w 58"/>
                <a:gd name="T1" fmla="*/ 3 h 40"/>
                <a:gd name="T2" fmla="*/ 24 w 58"/>
                <a:gd name="T3" fmla="*/ 4 h 40"/>
                <a:gd name="T4" fmla="*/ 39 w 58"/>
                <a:gd name="T5" fmla="*/ 0 h 40"/>
                <a:gd name="T6" fmla="*/ 49 w 58"/>
                <a:gd name="T7" fmla="*/ 9 h 40"/>
                <a:gd name="T8" fmla="*/ 58 w 58"/>
                <a:gd name="T9" fmla="*/ 14 h 40"/>
                <a:gd name="T10" fmla="*/ 57 w 58"/>
                <a:gd name="T11" fmla="*/ 27 h 40"/>
                <a:gd name="T12" fmla="*/ 53 w 58"/>
                <a:gd name="T13" fmla="*/ 28 h 40"/>
                <a:gd name="T14" fmla="*/ 51 w 58"/>
                <a:gd name="T15" fmla="*/ 40 h 40"/>
                <a:gd name="T16" fmla="*/ 37 w 58"/>
                <a:gd name="T17" fmla="*/ 30 h 40"/>
                <a:gd name="T18" fmla="*/ 29 w 58"/>
                <a:gd name="T19" fmla="*/ 32 h 40"/>
                <a:gd name="T20" fmla="*/ 17 w 58"/>
                <a:gd name="T21" fmla="*/ 22 h 40"/>
                <a:gd name="T22" fmla="*/ 10 w 58"/>
                <a:gd name="T23" fmla="*/ 14 h 40"/>
                <a:gd name="T24" fmla="*/ 3 w 58"/>
                <a:gd name="T25" fmla="*/ 14 h 40"/>
                <a:gd name="T26" fmla="*/ 0 w 58"/>
                <a:gd name="T27" fmla="*/ 7 h 40"/>
                <a:gd name="T28" fmla="*/ 13 w 58"/>
                <a:gd name="T29"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40">
                  <a:moveTo>
                    <a:pt x="13" y="3"/>
                  </a:moveTo>
                  <a:lnTo>
                    <a:pt x="24" y="4"/>
                  </a:lnTo>
                  <a:lnTo>
                    <a:pt x="39" y="0"/>
                  </a:lnTo>
                  <a:lnTo>
                    <a:pt x="49" y="9"/>
                  </a:lnTo>
                  <a:lnTo>
                    <a:pt x="58" y="14"/>
                  </a:lnTo>
                  <a:lnTo>
                    <a:pt x="57" y="27"/>
                  </a:lnTo>
                  <a:lnTo>
                    <a:pt x="53" y="28"/>
                  </a:lnTo>
                  <a:lnTo>
                    <a:pt x="51" y="40"/>
                  </a:lnTo>
                  <a:lnTo>
                    <a:pt x="37" y="30"/>
                  </a:lnTo>
                  <a:lnTo>
                    <a:pt x="29" y="32"/>
                  </a:lnTo>
                  <a:lnTo>
                    <a:pt x="17" y="22"/>
                  </a:lnTo>
                  <a:lnTo>
                    <a:pt x="10" y="14"/>
                  </a:lnTo>
                  <a:lnTo>
                    <a:pt x="3" y="14"/>
                  </a:lnTo>
                  <a:lnTo>
                    <a:pt x="0" y="7"/>
                  </a:lnTo>
                  <a:lnTo>
                    <a:pt x="13" y="3"/>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59" name="Freeform 22">
              <a:extLst>
                <a:ext uri="{FF2B5EF4-FFF2-40B4-BE49-F238E27FC236}">
                  <a16:creationId xmlns:a16="http://schemas.microsoft.com/office/drawing/2014/main" id="{E7C0ED5D-089C-FE43-BE4F-40987F8E4670}"/>
                </a:ext>
              </a:extLst>
            </p:cNvPr>
            <p:cNvSpPr>
              <a:spLocks/>
            </p:cNvSpPr>
            <p:nvPr/>
          </p:nvSpPr>
          <p:spPr bwMode="auto">
            <a:xfrm>
              <a:off x="6453610" y="4890466"/>
              <a:ext cx="485775" cy="295275"/>
            </a:xfrm>
            <a:custGeom>
              <a:avLst/>
              <a:gdLst>
                <a:gd name="T0" fmla="*/ 3 w 102"/>
                <a:gd name="T1" fmla="*/ 0 h 62"/>
                <a:gd name="T2" fmla="*/ 9 w 102"/>
                <a:gd name="T3" fmla="*/ 9 h 62"/>
                <a:gd name="T4" fmla="*/ 15 w 102"/>
                <a:gd name="T5" fmla="*/ 7 h 62"/>
                <a:gd name="T6" fmla="*/ 28 w 102"/>
                <a:gd name="T7" fmla="*/ 10 h 62"/>
                <a:gd name="T8" fmla="*/ 53 w 102"/>
                <a:gd name="T9" fmla="*/ 12 h 62"/>
                <a:gd name="T10" fmla="*/ 60 w 102"/>
                <a:gd name="T11" fmla="*/ 6 h 62"/>
                <a:gd name="T12" fmla="*/ 80 w 102"/>
                <a:gd name="T13" fmla="*/ 2 h 62"/>
                <a:gd name="T14" fmla="*/ 92 w 102"/>
                <a:gd name="T15" fmla="*/ 9 h 62"/>
                <a:gd name="T16" fmla="*/ 102 w 102"/>
                <a:gd name="T17" fmla="*/ 11 h 62"/>
                <a:gd name="T18" fmla="*/ 95 w 102"/>
                <a:gd name="T19" fmla="*/ 20 h 62"/>
                <a:gd name="T20" fmla="*/ 91 w 102"/>
                <a:gd name="T21" fmla="*/ 34 h 62"/>
                <a:gd name="T22" fmla="*/ 98 w 102"/>
                <a:gd name="T23" fmla="*/ 46 h 62"/>
                <a:gd name="T24" fmla="*/ 83 w 102"/>
                <a:gd name="T25" fmla="*/ 43 h 62"/>
                <a:gd name="T26" fmla="*/ 66 w 102"/>
                <a:gd name="T27" fmla="*/ 50 h 62"/>
                <a:gd name="T28" fmla="*/ 67 w 102"/>
                <a:gd name="T29" fmla="*/ 60 h 62"/>
                <a:gd name="T30" fmla="*/ 52 w 102"/>
                <a:gd name="T31" fmla="*/ 62 h 62"/>
                <a:gd name="T32" fmla="*/ 40 w 102"/>
                <a:gd name="T33" fmla="*/ 55 h 62"/>
                <a:gd name="T34" fmla="*/ 27 w 102"/>
                <a:gd name="T35" fmla="*/ 60 h 62"/>
                <a:gd name="T36" fmla="*/ 14 w 102"/>
                <a:gd name="T37" fmla="*/ 60 h 62"/>
                <a:gd name="T38" fmla="*/ 12 w 102"/>
                <a:gd name="T39" fmla="*/ 46 h 62"/>
                <a:gd name="T40" fmla="*/ 3 w 102"/>
                <a:gd name="T41" fmla="*/ 40 h 62"/>
                <a:gd name="T42" fmla="*/ 5 w 102"/>
                <a:gd name="T43" fmla="*/ 37 h 62"/>
                <a:gd name="T44" fmla="*/ 3 w 102"/>
                <a:gd name="T45" fmla="*/ 34 h 62"/>
                <a:gd name="T46" fmla="*/ 5 w 102"/>
                <a:gd name="T47" fmla="*/ 28 h 62"/>
                <a:gd name="T48" fmla="*/ 11 w 102"/>
                <a:gd name="T49" fmla="*/ 21 h 62"/>
                <a:gd name="T50" fmla="*/ 2 w 102"/>
                <a:gd name="T51" fmla="*/ 13 h 62"/>
                <a:gd name="T52" fmla="*/ 0 w 102"/>
                <a:gd name="T53" fmla="*/ 5 h 62"/>
                <a:gd name="T54" fmla="*/ 3 w 102"/>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2">
                  <a:moveTo>
                    <a:pt x="3" y="0"/>
                  </a:moveTo>
                  <a:lnTo>
                    <a:pt x="9" y="9"/>
                  </a:lnTo>
                  <a:lnTo>
                    <a:pt x="15" y="7"/>
                  </a:lnTo>
                  <a:lnTo>
                    <a:pt x="28" y="10"/>
                  </a:lnTo>
                  <a:lnTo>
                    <a:pt x="53" y="12"/>
                  </a:lnTo>
                  <a:lnTo>
                    <a:pt x="60" y="6"/>
                  </a:lnTo>
                  <a:lnTo>
                    <a:pt x="80" y="2"/>
                  </a:lnTo>
                  <a:lnTo>
                    <a:pt x="92" y="9"/>
                  </a:lnTo>
                  <a:lnTo>
                    <a:pt x="102" y="11"/>
                  </a:lnTo>
                  <a:lnTo>
                    <a:pt x="95" y="20"/>
                  </a:lnTo>
                  <a:lnTo>
                    <a:pt x="91" y="34"/>
                  </a:lnTo>
                  <a:lnTo>
                    <a:pt x="98" y="46"/>
                  </a:lnTo>
                  <a:lnTo>
                    <a:pt x="83" y="43"/>
                  </a:lnTo>
                  <a:lnTo>
                    <a:pt x="66" y="50"/>
                  </a:lnTo>
                  <a:lnTo>
                    <a:pt x="67" y="60"/>
                  </a:lnTo>
                  <a:lnTo>
                    <a:pt x="52" y="62"/>
                  </a:lnTo>
                  <a:lnTo>
                    <a:pt x="40" y="55"/>
                  </a:lnTo>
                  <a:lnTo>
                    <a:pt x="27" y="60"/>
                  </a:lnTo>
                  <a:lnTo>
                    <a:pt x="14" y="60"/>
                  </a:lnTo>
                  <a:lnTo>
                    <a:pt x="12" y="46"/>
                  </a:lnTo>
                  <a:lnTo>
                    <a:pt x="3" y="40"/>
                  </a:lnTo>
                  <a:lnTo>
                    <a:pt x="5" y="37"/>
                  </a:lnTo>
                  <a:lnTo>
                    <a:pt x="3" y="34"/>
                  </a:lnTo>
                  <a:lnTo>
                    <a:pt x="5" y="28"/>
                  </a:lnTo>
                  <a:lnTo>
                    <a:pt x="11" y="21"/>
                  </a:lnTo>
                  <a:lnTo>
                    <a:pt x="2" y="13"/>
                  </a:lnTo>
                  <a:lnTo>
                    <a:pt x="0" y="5"/>
                  </a:lnTo>
                  <a:lnTo>
                    <a:pt x="3" y="0"/>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60" name="Freeform 37">
              <a:extLst>
                <a:ext uri="{FF2B5EF4-FFF2-40B4-BE49-F238E27FC236}">
                  <a16:creationId xmlns:a16="http://schemas.microsoft.com/office/drawing/2014/main" id="{701F23DF-2995-954D-BD92-FC50FF24C941}"/>
                </a:ext>
              </a:extLst>
            </p:cNvPr>
            <p:cNvSpPr>
              <a:spLocks/>
            </p:cNvSpPr>
            <p:nvPr/>
          </p:nvSpPr>
          <p:spPr bwMode="auto">
            <a:xfrm>
              <a:off x="5153446" y="4542805"/>
              <a:ext cx="338139" cy="200025"/>
            </a:xfrm>
            <a:custGeom>
              <a:avLst/>
              <a:gdLst>
                <a:gd name="T0" fmla="*/ 57 w 71"/>
                <a:gd name="T1" fmla="*/ 6 h 42"/>
                <a:gd name="T2" fmla="*/ 58 w 71"/>
                <a:gd name="T3" fmla="*/ 10 h 42"/>
                <a:gd name="T4" fmla="*/ 56 w 71"/>
                <a:gd name="T5" fmla="*/ 15 h 42"/>
                <a:gd name="T6" fmla="*/ 63 w 71"/>
                <a:gd name="T7" fmla="*/ 19 h 42"/>
                <a:gd name="T8" fmla="*/ 71 w 71"/>
                <a:gd name="T9" fmla="*/ 19 h 42"/>
                <a:gd name="T10" fmla="*/ 71 w 71"/>
                <a:gd name="T11" fmla="*/ 27 h 42"/>
                <a:gd name="T12" fmla="*/ 64 w 71"/>
                <a:gd name="T13" fmla="*/ 31 h 42"/>
                <a:gd name="T14" fmla="*/ 51 w 71"/>
                <a:gd name="T15" fmla="*/ 28 h 42"/>
                <a:gd name="T16" fmla="*/ 48 w 71"/>
                <a:gd name="T17" fmla="*/ 37 h 42"/>
                <a:gd name="T18" fmla="*/ 40 w 71"/>
                <a:gd name="T19" fmla="*/ 37 h 42"/>
                <a:gd name="T20" fmla="*/ 38 w 71"/>
                <a:gd name="T21" fmla="*/ 34 h 42"/>
                <a:gd name="T22" fmla="*/ 29 w 71"/>
                <a:gd name="T23" fmla="*/ 41 h 42"/>
                <a:gd name="T24" fmla="*/ 21 w 71"/>
                <a:gd name="T25" fmla="*/ 42 h 42"/>
                <a:gd name="T26" fmla="*/ 13 w 71"/>
                <a:gd name="T27" fmla="*/ 38 h 42"/>
                <a:gd name="T28" fmla="*/ 8 w 71"/>
                <a:gd name="T29" fmla="*/ 29 h 42"/>
                <a:gd name="T30" fmla="*/ 0 w 71"/>
                <a:gd name="T31" fmla="*/ 32 h 42"/>
                <a:gd name="T32" fmla="*/ 0 w 71"/>
                <a:gd name="T33" fmla="*/ 22 h 42"/>
                <a:gd name="T34" fmla="*/ 11 w 71"/>
                <a:gd name="T35" fmla="*/ 11 h 42"/>
                <a:gd name="T36" fmla="*/ 11 w 71"/>
                <a:gd name="T37" fmla="*/ 6 h 42"/>
                <a:gd name="T38" fmla="*/ 18 w 71"/>
                <a:gd name="T39" fmla="*/ 8 h 42"/>
                <a:gd name="T40" fmla="*/ 22 w 71"/>
                <a:gd name="T41" fmla="*/ 4 h 42"/>
                <a:gd name="T42" fmla="*/ 36 w 71"/>
                <a:gd name="T43" fmla="*/ 4 h 42"/>
                <a:gd name="T44" fmla="*/ 40 w 71"/>
                <a:gd name="T45" fmla="*/ 0 h 42"/>
                <a:gd name="T46" fmla="*/ 57 w 71"/>
                <a:gd name="T4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42">
                  <a:moveTo>
                    <a:pt x="57" y="6"/>
                  </a:moveTo>
                  <a:lnTo>
                    <a:pt x="58" y="10"/>
                  </a:lnTo>
                  <a:lnTo>
                    <a:pt x="56" y="15"/>
                  </a:lnTo>
                  <a:lnTo>
                    <a:pt x="63" y="19"/>
                  </a:lnTo>
                  <a:lnTo>
                    <a:pt x="71" y="19"/>
                  </a:lnTo>
                  <a:lnTo>
                    <a:pt x="71" y="27"/>
                  </a:lnTo>
                  <a:lnTo>
                    <a:pt x="64" y="31"/>
                  </a:lnTo>
                  <a:lnTo>
                    <a:pt x="51" y="28"/>
                  </a:lnTo>
                  <a:lnTo>
                    <a:pt x="48" y="37"/>
                  </a:lnTo>
                  <a:lnTo>
                    <a:pt x="40" y="37"/>
                  </a:lnTo>
                  <a:lnTo>
                    <a:pt x="38" y="34"/>
                  </a:lnTo>
                  <a:lnTo>
                    <a:pt x="29" y="41"/>
                  </a:lnTo>
                  <a:lnTo>
                    <a:pt x="21" y="42"/>
                  </a:lnTo>
                  <a:lnTo>
                    <a:pt x="13" y="38"/>
                  </a:lnTo>
                  <a:lnTo>
                    <a:pt x="8" y="29"/>
                  </a:lnTo>
                  <a:lnTo>
                    <a:pt x="0" y="32"/>
                  </a:lnTo>
                  <a:lnTo>
                    <a:pt x="0" y="22"/>
                  </a:lnTo>
                  <a:lnTo>
                    <a:pt x="11" y="11"/>
                  </a:lnTo>
                  <a:lnTo>
                    <a:pt x="11" y="6"/>
                  </a:lnTo>
                  <a:lnTo>
                    <a:pt x="18" y="8"/>
                  </a:lnTo>
                  <a:lnTo>
                    <a:pt x="22" y="4"/>
                  </a:lnTo>
                  <a:lnTo>
                    <a:pt x="36" y="4"/>
                  </a:lnTo>
                  <a:lnTo>
                    <a:pt x="40" y="0"/>
                  </a:lnTo>
                  <a:lnTo>
                    <a:pt x="57" y="6"/>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61" name="Freeform 50">
              <a:extLst>
                <a:ext uri="{FF2B5EF4-FFF2-40B4-BE49-F238E27FC236}">
                  <a16:creationId xmlns:a16="http://schemas.microsoft.com/office/drawing/2014/main" id="{88B2E46D-808B-CB47-A38D-3D7038D04166}"/>
                </a:ext>
              </a:extLst>
            </p:cNvPr>
            <p:cNvSpPr>
              <a:spLocks/>
            </p:cNvSpPr>
            <p:nvPr/>
          </p:nvSpPr>
          <p:spPr bwMode="auto">
            <a:xfrm>
              <a:off x="5610646" y="4223716"/>
              <a:ext cx="509589" cy="247650"/>
            </a:xfrm>
            <a:custGeom>
              <a:avLst/>
              <a:gdLst>
                <a:gd name="T0" fmla="*/ 79 w 107"/>
                <a:gd name="T1" fmla="*/ 51 h 52"/>
                <a:gd name="T2" fmla="*/ 71 w 107"/>
                <a:gd name="T3" fmla="*/ 48 h 52"/>
                <a:gd name="T4" fmla="*/ 63 w 107"/>
                <a:gd name="T5" fmla="*/ 49 h 52"/>
                <a:gd name="T6" fmla="*/ 50 w 107"/>
                <a:gd name="T7" fmla="*/ 43 h 52"/>
                <a:gd name="T8" fmla="*/ 45 w 107"/>
                <a:gd name="T9" fmla="*/ 44 h 52"/>
                <a:gd name="T10" fmla="*/ 37 w 107"/>
                <a:gd name="T11" fmla="*/ 52 h 52"/>
                <a:gd name="T12" fmla="*/ 24 w 107"/>
                <a:gd name="T13" fmla="*/ 46 h 52"/>
                <a:gd name="T14" fmla="*/ 14 w 107"/>
                <a:gd name="T15" fmla="*/ 37 h 52"/>
                <a:gd name="T16" fmla="*/ 6 w 107"/>
                <a:gd name="T17" fmla="*/ 32 h 52"/>
                <a:gd name="T18" fmla="*/ 4 w 107"/>
                <a:gd name="T19" fmla="*/ 24 h 52"/>
                <a:gd name="T20" fmla="*/ 0 w 107"/>
                <a:gd name="T21" fmla="*/ 18 h 52"/>
                <a:gd name="T22" fmla="*/ 12 w 107"/>
                <a:gd name="T23" fmla="*/ 13 h 52"/>
                <a:gd name="T24" fmla="*/ 17 w 107"/>
                <a:gd name="T25" fmla="*/ 8 h 52"/>
                <a:gd name="T26" fmla="*/ 28 w 107"/>
                <a:gd name="T27" fmla="*/ 4 h 52"/>
                <a:gd name="T28" fmla="*/ 32 w 107"/>
                <a:gd name="T29" fmla="*/ 0 h 52"/>
                <a:gd name="T30" fmla="*/ 36 w 107"/>
                <a:gd name="T31" fmla="*/ 3 h 52"/>
                <a:gd name="T32" fmla="*/ 43 w 107"/>
                <a:gd name="T33" fmla="*/ 1 h 52"/>
                <a:gd name="T34" fmla="*/ 51 w 107"/>
                <a:gd name="T35" fmla="*/ 7 h 52"/>
                <a:gd name="T36" fmla="*/ 63 w 107"/>
                <a:gd name="T37" fmla="*/ 9 h 52"/>
                <a:gd name="T38" fmla="*/ 63 w 107"/>
                <a:gd name="T39" fmla="*/ 15 h 52"/>
                <a:gd name="T40" fmla="*/ 72 w 107"/>
                <a:gd name="T41" fmla="*/ 19 h 52"/>
                <a:gd name="T42" fmla="*/ 74 w 107"/>
                <a:gd name="T43" fmla="*/ 14 h 52"/>
                <a:gd name="T44" fmla="*/ 85 w 107"/>
                <a:gd name="T45" fmla="*/ 16 h 52"/>
                <a:gd name="T46" fmla="*/ 87 w 107"/>
                <a:gd name="T47" fmla="*/ 22 h 52"/>
                <a:gd name="T48" fmla="*/ 99 w 107"/>
                <a:gd name="T49" fmla="*/ 23 h 52"/>
                <a:gd name="T50" fmla="*/ 107 w 107"/>
                <a:gd name="T51" fmla="*/ 33 h 52"/>
                <a:gd name="T52" fmla="*/ 103 w 107"/>
                <a:gd name="T53" fmla="*/ 33 h 52"/>
                <a:gd name="T54" fmla="*/ 100 w 107"/>
                <a:gd name="T55" fmla="*/ 37 h 52"/>
                <a:gd name="T56" fmla="*/ 97 w 107"/>
                <a:gd name="T57" fmla="*/ 38 h 52"/>
                <a:gd name="T58" fmla="*/ 96 w 107"/>
                <a:gd name="T59" fmla="*/ 42 h 52"/>
                <a:gd name="T60" fmla="*/ 93 w 107"/>
                <a:gd name="T61" fmla="*/ 43 h 52"/>
                <a:gd name="T62" fmla="*/ 93 w 107"/>
                <a:gd name="T63" fmla="*/ 45 h 52"/>
                <a:gd name="T64" fmla="*/ 88 w 107"/>
                <a:gd name="T65" fmla="*/ 47 h 52"/>
                <a:gd name="T66" fmla="*/ 80 w 107"/>
                <a:gd name="T67" fmla="*/ 47 h 52"/>
                <a:gd name="T68" fmla="*/ 79 w 107"/>
                <a:gd name="T69"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52">
                  <a:moveTo>
                    <a:pt x="79" y="51"/>
                  </a:moveTo>
                  <a:lnTo>
                    <a:pt x="71" y="48"/>
                  </a:lnTo>
                  <a:lnTo>
                    <a:pt x="63" y="49"/>
                  </a:lnTo>
                  <a:lnTo>
                    <a:pt x="50" y="43"/>
                  </a:lnTo>
                  <a:lnTo>
                    <a:pt x="45" y="44"/>
                  </a:lnTo>
                  <a:lnTo>
                    <a:pt x="37" y="52"/>
                  </a:lnTo>
                  <a:lnTo>
                    <a:pt x="24" y="46"/>
                  </a:lnTo>
                  <a:lnTo>
                    <a:pt x="14" y="37"/>
                  </a:lnTo>
                  <a:lnTo>
                    <a:pt x="6" y="32"/>
                  </a:lnTo>
                  <a:lnTo>
                    <a:pt x="4" y="24"/>
                  </a:lnTo>
                  <a:lnTo>
                    <a:pt x="0" y="18"/>
                  </a:lnTo>
                  <a:lnTo>
                    <a:pt x="12" y="13"/>
                  </a:lnTo>
                  <a:lnTo>
                    <a:pt x="17" y="8"/>
                  </a:lnTo>
                  <a:lnTo>
                    <a:pt x="28" y="4"/>
                  </a:lnTo>
                  <a:lnTo>
                    <a:pt x="32" y="0"/>
                  </a:lnTo>
                  <a:lnTo>
                    <a:pt x="36" y="3"/>
                  </a:lnTo>
                  <a:lnTo>
                    <a:pt x="43" y="1"/>
                  </a:lnTo>
                  <a:lnTo>
                    <a:pt x="51" y="7"/>
                  </a:lnTo>
                  <a:lnTo>
                    <a:pt x="63" y="9"/>
                  </a:lnTo>
                  <a:lnTo>
                    <a:pt x="63" y="15"/>
                  </a:lnTo>
                  <a:lnTo>
                    <a:pt x="72" y="19"/>
                  </a:lnTo>
                  <a:lnTo>
                    <a:pt x="74" y="14"/>
                  </a:lnTo>
                  <a:lnTo>
                    <a:pt x="85" y="16"/>
                  </a:lnTo>
                  <a:lnTo>
                    <a:pt x="87" y="22"/>
                  </a:lnTo>
                  <a:lnTo>
                    <a:pt x="99" y="23"/>
                  </a:lnTo>
                  <a:lnTo>
                    <a:pt x="107" y="33"/>
                  </a:lnTo>
                  <a:lnTo>
                    <a:pt x="103" y="33"/>
                  </a:lnTo>
                  <a:lnTo>
                    <a:pt x="100" y="37"/>
                  </a:lnTo>
                  <a:lnTo>
                    <a:pt x="97" y="38"/>
                  </a:lnTo>
                  <a:lnTo>
                    <a:pt x="96" y="42"/>
                  </a:lnTo>
                  <a:lnTo>
                    <a:pt x="93" y="43"/>
                  </a:lnTo>
                  <a:lnTo>
                    <a:pt x="93" y="45"/>
                  </a:lnTo>
                  <a:lnTo>
                    <a:pt x="88" y="47"/>
                  </a:lnTo>
                  <a:lnTo>
                    <a:pt x="80" y="47"/>
                  </a:lnTo>
                  <a:lnTo>
                    <a:pt x="79" y="51"/>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62" name="Freeform 51">
              <a:extLst>
                <a:ext uri="{FF2B5EF4-FFF2-40B4-BE49-F238E27FC236}">
                  <a16:creationId xmlns:a16="http://schemas.microsoft.com/office/drawing/2014/main" id="{33FFDDA6-E3B0-5641-BA6D-779F76603D2F}"/>
                </a:ext>
              </a:extLst>
            </p:cNvPr>
            <p:cNvSpPr>
              <a:spLocks/>
            </p:cNvSpPr>
            <p:nvPr/>
          </p:nvSpPr>
          <p:spPr bwMode="auto">
            <a:xfrm>
              <a:off x="5134396" y="3857005"/>
              <a:ext cx="681039" cy="738189"/>
            </a:xfrm>
            <a:custGeom>
              <a:avLst/>
              <a:gdLst>
                <a:gd name="T0" fmla="*/ 58 w 143"/>
                <a:gd name="T1" fmla="*/ 0 h 155"/>
                <a:gd name="T2" fmla="*/ 59 w 143"/>
                <a:gd name="T3" fmla="*/ 8 h 155"/>
                <a:gd name="T4" fmla="*/ 75 w 143"/>
                <a:gd name="T5" fmla="*/ 12 h 155"/>
                <a:gd name="T6" fmla="*/ 75 w 143"/>
                <a:gd name="T7" fmla="*/ 20 h 155"/>
                <a:gd name="T8" fmla="*/ 90 w 143"/>
                <a:gd name="T9" fmla="*/ 16 h 155"/>
                <a:gd name="T10" fmla="*/ 99 w 143"/>
                <a:gd name="T11" fmla="*/ 10 h 155"/>
                <a:gd name="T12" fmla="*/ 117 w 143"/>
                <a:gd name="T13" fmla="*/ 18 h 155"/>
                <a:gd name="T14" fmla="*/ 125 w 143"/>
                <a:gd name="T15" fmla="*/ 25 h 155"/>
                <a:gd name="T16" fmla="*/ 129 w 143"/>
                <a:gd name="T17" fmla="*/ 35 h 155"/>
                <a:gd name="T18" fmla="*/ 125 w 143"/>
                <a:gd name="T19" fmla="*/ 40 h 155"/>
                <a:gd name="T20" fmla="*/ 131 w 143"/>
                <a:gd name="T21" fmla="*/ 47 h 155"/>
                <a:gd name="T22" fmla="*/ 136 w 143"/>
                <a:gd name="T23" fmla="*/ 58 h 155"/>
                <a:gd name="T24" fmla="*/ 136 w 143"/>
                <a:gd name="T25" fmla="*/ 65 h 155"/>
                <a:gd name="T26" fmla="*/ 143 w 143"/>
                <a:gd name="T27" fmla="*/ 78 h 155"/>
                <a:gd name="T28" fmla="*/ 136 w 143"/>
                <a:gd name="T29" fmla="*/ 80 h 155"/>
                <a:gd name="T30" fmla="*/ 132 w 143"/>
                <a:gd name="T31" fmla="*/ 77 h 155"/>
                <a:gd name="T32" fmla="*/ 128 w 143"/>
                <a:gd name="T33" fmla="*/ 81 h 155"/>
                <a:gd name="T34" fmla="*/ 117 w 143"/>
                <a:gd name="T35" fmla="*/ 85 h 155"/>
                <a:gd name="T36" fmla="*/ 112 w 143"/>
                <a:gd name="T37" fmla="*/ 90 h 155"/>
                <a:gd name="T38" fmla="*/ 100 w 143"/>
                <a:gd name="T39" fmla="*/ 95 h 155"/>
                <a:gd name="T40" fmla="*/ 104 w 143"/>
                <a:gd name="T41" fmla="*/ 101 h 155"/>
                <a:gd name="T42" fmla="*/ 106 w 143"/>
                <a:gd name="T43" fmla="*/ 109 h 155"/>
                <a:gd name="T44" fmla="*/ 114 w 143"/>
                <a:gd name="T45" fmla="*/ 114 h 155"/>
                <a:gd name="T46" fmla="*/ 124 w 143"/>
                <a:gd name="T47" fmla="*/ 123 h 155"/>
                <a:gd name="T48" fmla="*/ 119 w 143"/>
                <a:gd name="T49" fmla="*/ 132 h 155"/>
                <a:gd name="T50" fmla="*/ 113 w 143"/>
                <a:gd name="T51" fmla="*/ 135 h 155"/>
                <a:gd name="T52" fmla="*/ 117 w 143"/>
                <a:gd name="T53" fmla="*/ 148 h 155"/>
                <a:gd name="T54" fmla="*/ 115 w 143"/>
                <a:gd name="T55" fmla="*/ 151 h 155"/>
                <a:gd name="T56" fmla="*/ 110 w 143"/>
                <a:gd name="T57" fmla="*/ 147 h 155"/>
                <a:gd name="T58" fmla="*/ 102 w 143"/>
                <a:gd name="T59" fmla="*/ 147 h 155"/>
                <a:gd name="T60" fmla="*/ 91 w 143"/>
                <a:gd name="T61" fmla="*/ 150 h 155"/>
                <a:gd name="T62" fmla="*/ 76 w 143"/>
                <a:gd name="T63" fmla="*/ 149 h 155"/>
                <a:gd name="T64" fmla="*/ 75 w 143"/>
                <a:gd name="T65" fmla="*/ 155 h 155"/>
                <a:gd name="T66" fmla="*/ 66 w 143"/>
                <a:gd name="T67" fmla="*/ 149 h 155"/>
                <a:gd name="T68" fmla="*/ 61 w 143"/>
                <a:gd name="T69" fmla="*/ 150 h 155"/>
                <a:gd name="T70" fmla="*/ 44 w 143"/>
                <a:gd name="T71" fmla="*/ 144 h 155"/>
                <a:gd name="T72" fmla="*/ 40 w 143"/>
                <a:gd name="T73" fmla="*/ 148 h 155"/>
                <a:gd name="T74" fmla="*/ 26 w 143"/>
                <a:gd name="T75" fmla="*/ 148 h 155"/>
                <a:gd name="T76" fmla="*/ 28 w 143"/>
                <a:gd name="T77" fmla="*/ 134 h 155"/>
                <a:gd name="T78" fmla="*/ 35 w 143"/>
                <a:gd name="T79" fmla="*/ 120 h 155"/>
                <a:gd name="T80" fmla="*/ 12 w 143"/>
                <a:gd name="T81" fmla="*/ 116 h 155"/>
                <a:gd name="T82" fmla="*/ 4 w 143"/>
                <a:gd name="T83" fmla="*/ 111 h 155"/>
                <a:gd name="T84" fmla="*/ 5 w 143"/>
                <a:gd name="T85" fmla="*/ 102 h 155"/>
                <a:gd name="T86" fmla="*/ 2 w 143"/>
                <a:gd name="T87" fmla="*/ 97 h 155"/>
                <a:gd name="T88" fmla="*/ 3 w 143"/>
                <a:gd name="T89" fmla="*/ 84 h 155"/>
                <a:gd name="T90" fmla="*/ 0 w 143"/>
                <a:gd name="T91" fmla="*/ 63 h 155"/>
                <a:gd name="T92" fmla="*/ 9 w 143"/>
                <a:gd name="T93" fmla="*/ 63 h 155"/>
                <a:gd name="T94" fmla="*/ 13 w 143"/>
                <a:gd name="T95" fmla="*/ 55 h 155"/>
                <a:gd name="T96" fmla="*/ 16 w 143"/>
                <a:gd name="T97" fmla="*/ 37 h 155"/>
                <a:gd name="T98" fmla="*/ 13 w 143"/>
                <a:gd name="T99" fmla="*/ 30 h 155"/>
                <a:gd name="T100" fmla="*/ 16 w 143"/>
                <a:gd name="T101" fmla="*/ 26 h 155"/>
                <a:gd name="T102" fmla="*/ 29 w 143"/>
                <a:gd name="T103" fmla="*/ 25 h 155"/>
                <a:gd name="T104" fmla="*/ 32 w 143"/>
                <a:gd name="T105" fmla="*/ 29 h 155"/>
                <a:gd name="T106" fmla="*/ 42 w 143"/>
                <a:gd name="T107" fmla="*/ 19 h 155"/>
                <a:gd name="T108" fmla="*/ 38 w 143"/>
                <a:gd name="T109" fmla="*/ 12 h 155"/>
                <a:gd name="T110" fmla="*/ 36 w 143"/>
                <a:gd name="T111" fmla="*/ 1 h 155"/>
                <a:gd name="T112" fmla="*/ 48 w 143"/>
                <a:gd name="T113" fmla="*/ 3 h 155"/>
                <a:gd name="T114" fmla="*/ 58 w 143"/>
                <a:gd name="T11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155">
                  <a:moveTo>
                    <a:pt x="58" y="0"/>
                  </a:moveTo>
                  <a:lnTo>
                    <a:pt x="59" y="8"/>
                  </a:lnTo>
                  <a:lnTo>
                    <a:pt x="75" y="12"/>
                  </a:lnTo>
                  <a:lnTo>
                    <a:pt x="75" y="20"/>
                  </a:lnTo>
                  <a:lnTo>
                    <a:pt x="90" y="16"/>
                  </a:lnTo>
                  <a:lnTo>
                    <a:pt x="99" y="10"/>
                  </a:lnTo>
                  <a:lnTo>
                    <a:pt x="117" y="18"/>
                  </a:lnTo>
                  <a:lnTo>
                    <a:pt x="125" y="25"/>
                  </a:lnTo>
                  <a:lnTo>
                    <a:pt x="129" y="35"/>
                  </a:lnTo>
                  <a:lnTo>
                    <a:pt x="125" y="40"/>
                  </a:lnTo>
                  <a:lnTo>
                    <a:pt x="131" y="47"/>
                  </a:lnTo>
                  <a:lnTo>
                    <a:pt x="136" y="58"/>
                  </a:lnTo>
                  <a:lnTo>
                    <a:pt x="136" y="65"/>
                  </a:lnTo>
                  <a:lnTo>
                    <a:pt x="143" y="78"/>
                  </a:lnTo>
                  <a:lnTo>
                    <a:pt x="136" y="80"/>
                  </a:lnTo>
                  <a:lnTo>
                    <a:pt x="132" y="77"/>
                  </a:lnTo>
                  <a:lnTo>
                    <a:pt x="128" y="81"/>
                  </a:lnTo>
                  <a:lnTo>
                    <a:pt x="117" y="85"/>
                  </a:lnTo>
                  <a:lnTo>
                    <a:pt x="112" y="90"/>
                  </a:lnTo>
                  <a:lnTo>
                    <a:pt x="100" y="95"/>
                  </a:lnTo>
                  <a:lnTo>
                    <a:pt x="104" y="101"/>
                  </a:lnTo>
                  <a:lnTo>
                    <a:pt x="106" y="109"/>
                  </a:lnTo>
                  <a:lnTo>
                    <a:pt x="114" y="114"/>
                  </a:lnTo>
                  <a:lnTo>
                    <a:pt x="124" y="123"/>
                  </a:lnTo>
                  <a:lnTo>
                    <a:pt x="119" y="132"/>
                  </a:lnTo>
                  <a:lnTo>
                    <a:pt x="113" y="135"/>
                  </a:lnTo>
                  <a:lnTo>
                    <a:pt x="117" y="148"/>
                  </a:lnTo>
                  <a:lnTo>
                    <a:pt x="115" y="151"/>
                  </a:lnTo>
                  <a:lnTo>
                    <a:pt x="110" y="147"/>
                  </a:lnTo>
                  <a:lnTo>
                    <a:pt x="102" y="147"/>
                  </a:lnTo>
                  <a:lnTo>
                    <a:pt x="91" y="150"/>
                  </a:lnTo>
                  <a:lnTo>
                    <a:pt x="76" y="149"/>
                  </a:lnTo>
                  <a:lnTo>
                    <a:pt x="75" y="155"/>
                  </a:lnTo>
                  <a:lnTo>
                    <a:pt x="66" y="149"/>
                  </a:lnTo>
                  <a:lnTo>
                    <a:pt x="61" y="150"/>
                  </a:lnTo>
                  <a:lnTo>
                    <a:pt x="44" y="144"/>
                  </a:lnTo>
                  <a:lnTo>
                    <a:pt x="40" y="148"/>
                  </a:lnTo>
                  <a:lnTo>
                    <a:pt x="26" y="148"/>
                  </a:lnTo>
                  <a:lnTo>
                    <a:pt x="28" y="134"/>
                  </a:lnTo>
                  <a:lnTo>
                    <a:pt x="35" y="120"/>
                  </a:lnTo>
                  <a:lnTo>
                    <a:pt x="12" y="116"/>
                  </a:lnTo>
                  <a:lnTo>
                    <a:pt x="4" y="111"/>
                  </a:lnTo>
                  <a:lnTo>
                    <a:pt x="5" y="102"/>
                  </a:lnTo>
                  <a:lnTo>
                    <a:pt x="2" y="97"/>
                  </a:lnTo>
                  <a:lnTo>
                    <a:pt x="3" y="84"/>
                  </a:lnTo>
                  <a:lnTo>
                    <a:pt x="0" y="63"/>
                  </a:lnTo>
                  <a:lnTo>
                    <a:pt x="9" y="63"/>
                  </a:lnTo>
                  <a:lnTo>
                    <a:pt x="13" y="55"/>
                  </a:lnTo>
                  <a:lnTo>
                    <a:pt x="16" y="37"/>
                  </a:lnTo>
                  <a:lnTo>
                    <a:pt x="13" y="30"/>
                  </a:lnTo>
                  <a:lnTo>
                    <a:pt x="16" y="26"/>
                  </a:lnTo>
                  <a:lnTo>
                    <a:pt x="29" y="25"/>
                  </a:lnTo>
                  <a:lnTo>
                    <a:pt x="32" y="29"/>
                  </a:lnTo>
                  <a:lnTo>
                    <a:pt x="42" y="19"/>
                  </a:lnTo>
                  <a:lnTo>
                    <a:pt x="38" y="12"/>
                  </a:lnTo>
                  <a:lnTo>
                    <a:pt x="36" y="1"/>
                  </a:lnTo>
                  <a:lnTo>
                    <a:pt x="48" y="3"/>
                  </a:lnTo>
                  <a:lnTo>
                    <a:pt x="58" y="0"/>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63" name="Freeform 53">
              <a:extLst>
                <a:ext uri="{FF2B5EF4-FFF2-40B4-BE49-F238E27FC236}">
                  <a16:creationId xmlns:a16="http://schemas.microsoft.com/office/drawing/2014/main" id="{DD77ECC1-C5AD-294B-BEC1-A67FBC5159D5}"/>
                </a:ext>
              </a:extLst>
            </p:cNvPr>
            <p:cNvSpPr>
              <a:spLocks/>
            </p:cNvSpPr>
            <p:nvPr/>
          </p:nvSpPr>
          <p:spPr bwMode="auto">
            <a:xfrm>
              <a:off x="5477296" y="3752230"/>
              <a:ext cx="128589" cy="123825"/>
            </a:xfrm>
            <a:custGeom>
              <a:avLst/>
              <a:gdLst>
                <a:gd name="T0" fmla="*/ 27 w 27"/>
                <a:gd name="T1" fmla="*/ 10 h 26"/>
                <a:gd name="T2" fmla="*/ 20 w 27"/>
                <a:gd name="T3" fmla="*/ 26 h 26"/>
                <a:gd name="T4" fmla="*/ 3 w 27"/>
                <a:gd name="T5" fmla="*/ 15 h 26"/>
                <a:gd name="T6" fmla="*/ 0 w 27"/>
                <a:gd name="T7" fmla="*/ 6 h 26"/>
                <a:gd name="T8" fmla="*/ 22 w 27"/>
                <a:gd name="T9" fmla="*/ 0 h 26"/>
                <a:gd name="T10" fmla="*/ 27 w 27"/>
                <a:gd name="T11" fmla="*/ 10 h 26"/>
              </a:gdLst>
              <a:ahLst/>
              <a:cxnLst>
                <a:cxn ang="0">
                  <a:pos x="T0" y="T1"/>
                </a:cxn>
                <a:cxn ang="0">
                  <a:pos x="T2" y="T3"/>
                </a:cxn>
                <a:cxn ang="0">
                  <a:pos x="T4" y="T5"/>
                </a:cxn>
                <a:cxn ang="0">
                  <a:pos x="T6" y="T7"/>
                </a:cxn>
                <a:cxn ang="0">
                  <a:pos x="T8" y="T9"/>
                </a:cxn>
                <a:cxn ang="0">
                  <a:pos x="T10" y="T11"/>
                </a:cxn>
              </a:cxnLst>
              <a:rect l="0" t="0" r="r" b="b"/>
              <a:pathLst>
                <a:path w="27" h="26">
                  <a:moveTo>
                    <a:pt x="27" y="10"/>
                  </a:moveTo>
                  <a:lnTo>
                    <a:pt x="20" y="26"/>
                  </a:lnTo>
                  <a:lnTo>
                    <a:pt x="3" y="15"/>
                  </a:lnTo>
                  <a:lnTo>
                    <a:pt x="0" y="6"/>
                  </a:lnTo>
                  <a:lnTo>
                    <a:pt x="22" y="0"/>
                  </a:lnTo>
                  <a:lnTo>
                    <a:pt x="27" y="10"/>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64" name="Freeform 54">
              <a:extLst>
                <a:ext uri="{FF2B5EF4-FFF2-40B4-BE49-F238E27FC236}">
                  <a16:creationId xmlns:a16="http://schemas.microsoft.com/office/drawing/2014/main" id="{1B96AA32-6664-3D4F-9B9C-0360FAEEF4BC}"/>
                </a:ext>
              </a:extLst>
            </p:cNvPr>
            <p:cNvSpPr>
              <a:spLocks/>
            </p:cNvSpPr>
            <p:nvPr/>
          </p:nvSpPr>
          <p:spPr bwMode="auto">
            <a:xfrm>
              <a:off x="5267746" y="3599830"/>
              <a:ext cx="204789" cy="271464"/>
            </a:xfrm>
            <a:custGeom>
              <a:avLst/>
              <a:gdLst>
                <a:gd name="T0" fmla="*/ 43 w 43"/>
                <a:gd name="T1" fmla="*/ 25 h 57"/>
                <a:gd name="T2" fmla="*/ 40 w 43"/>
                <a:gd name="T3" fmla="*/ 33 h 57"/>
                <a:gd name="T4" fmla="*/ 35 w 43"/>
                <a:gd name="T5" fmla="*/ 30 h 57"/>
                <a:gd name="T6" fmla="*/ 25 w 43"/>
                <a:gd name="T7" fmla="*/ 44 h 57"/>
                <a:gd name="T8" fmla="*/ 30 w 43"/>
                <a:gd name="T9" fmla="*/ 54 h 57"/>
                <a:gd name="T10" fmla="*/ 20 w 43"/>
                <a:gd name="T11" fmla="*/ 57 h 57"/>
                <a:gd name="T12" fmla="*/ 8 w 43"/>
                <a:gd name="T13" fmla="*/ 55 h 57"/>
                <a:gd name="T14" fmla="*/ 2 w 43"/>
                <a:gd name="T15" fmla="*/ 44 h 57"/>
                <a:gd name="T16" fmla="*/ 0 w 43"/>
                <a:gd name="T17" fmla="*/ 24 h 57"/>
                <a:gd name="T18" fmla="*/ 2 w 43"/>
                <a:gd name="T19" fmla="*/ 18 h 57"/>
                <a:gd name="T20" fmla="*/ 6 w 43"/>
                <a:gd name="T21" fmla="*/ 12 h 57"/>
                <a:gd name="T22" fmla="*/ 20 w 43"/>
                <a:gd name="T23" fmla="*/ 11 h 57"/>
                <a:gd name="T24" fmla="*/ 25 w 43"/>
                <a:gd name="T25" fmla="*/ 6 h 57"/>
                <a:gd name="T26" fmla="*/ 36 w 43"/>
                <a:gd name="T27" fmla="*/ 0 h 57"/>
                <a:gd name="T28" fmla="*/ 37 w 43"/>
                <a:gd name="T29" fmla="*/ 10 h 57"/>
                <a:gd name="T30" fmla="*/ 32 w 43"/>
                <a:gd name="T31" fmla="*/ 16 h 57"/>
                <a:gd name="T32" fmla="*/ 35 w 43"/>
                <a:gd name="T33" fmla="*/ 22 h 57"/>
                <a:gd name="T34" fmla="*/ 43 w 43"/>
                <a:gd name="T35"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57">
                  <a:moveTo>
                    <a:pt x="43" y="25"/>
                  </a:moveTo>
                  <a:lnTo>
                    <a:pt x="40" y="33"/>
                  </a:lnTo>
                  <a:lnTo>
                    <a:pt x="35" y="30"/>
                  </a:lnTo>
                  <a:lnTo>
                    <a:pt x="25" y="44"/>
                  </a:lnTo>
                  <a:lnTo>
                    <a:pt x="30" y="54"/>
                  </a:lnTo>
                  <a:lnTo>
                    <a:pt x="20" y="57"/>
                  </a:lnTo>
                  <a:lnTo>
                    <a:pt x="8" y="55"/>
                  </a:lnTo>
                  <a:lnTo>
                    <a:pt x="2" y="44"/>
                  </a:lnTo>
                  <a:lnTo>
                    <a:pt x="0" y="24"/>
                  </a:lnTo>
                  <a:lnTo>
                    <a:pt x="2" y="18"/>
                  </a:lnTo>
                  <a:lnTo>
                    <a:pt x="6" y="12"/>
                  </a:lnTo>
                  <a:lnTo>
                    <a:pt x="20" y="11"/>
                  </a:lnTo>
                  <a:lnTo>
                    <a:pt x="25" y="6"/>
                  </a:lnTo>
                  <a:lnTo>
                    <a:pt x="36" y="0"/>
                  </a:lnTo>
                  <a:lnTo>
                    <a:pt x="37" y="10"/>
                  </a:lnTo>
                  <a:lnTo>
                    <a:pt x="32" y="16"/>
                  </a:lnTo>
                  <a:lnTo>
                    <a:pt x="35" y="22"/>
                  </a:lnTo>
                  <a:lnTo>
                    <a:pt x="43" y="25"/>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65" name="Freeform 60">
              <a:extLst>
                <a:ext uri="{FF2B5EF4-FFF2-40B4-BE49-F238E27FC236}">
                  <a16:creationId xmlns:a16="http://schemas.microsoft.com/office/drawing/2014/main" id="{BAE70198-2FEB-8D4B-9AD4-74092A746469}"/>
                </a:ext>
              </a:extLst>
            </p:cNvPr>
            <p:cNvSpPr>
              <a:spLocks/>
            </p:cNvSpPr>
            <p:nvPr/>
          </p:nvSpPr>
          <p:spPr bwMode="auto">
            <a:xfrm>
              <a:off x="3939010" y="4938091"/>
              <a:ext cx="985839" cy="766764"/>
            </a:xfrm>
            <a:custGeom>
              <a:avLst/>
              <a:gdLst>
                <a:gd name="T0" fmla="*/ 5 w 207"/>
                <a:gd name="T1" fmla="*/ 39 h 161"/>
                <a:gd name="T2" fmla="*/ 6 w 207"/>
                <a:gd name="T3" fmla="*/ 24 h 161"/>
                <a:gd name="T4" fmla="*/ 0 w 207"/>
                <a:gd name="T5" fmla="*/ 15 h 161"/>
                <a:gd name="T6" fmla="*/ 24 w 207"/>
                <a:gd name="T7" fmla="*/ 0 h 161"/>
                <a:gd name="T8" fmla="*/ 44 w 207"/>
                <a:gd name="T9" fmla="*/ 4 h 161"/>
                <a:gd name="T10" fmla="*/ 66 w 207"/>
                <a:gd name="T11" fmla="*/ 4 h 161"/>
                <a:gd name="T12" fmla="*/ 84 w 207"/>
                <a:gd name="T13" fmla="*/ 7 h 161"/>
                <a:gd name="T14" fmla="*/ 98 w 207"/>
                <a:gd name="T15" fmla="*/ 6 h 161"/>
                <a:gd name="T16" fmla="*/ 125 w 207"/>
                <a:gd name="T17" fmla="*/ 7 h 161"/>
                <a:gd name="T18" fmla="*/ 131 w 207"/>
                <a:gd name="T19" fmla="*/ 15 h 161"/>
                <a:gd name="T20" fmla="*/ 162 w 207"/>
                <a:gd name="T21" fmla="*/ 24 h 161"/>
                <a:gd name="T22" fmla="*/ 168 w 207"/>
                <a:gd name="T23" fmla="*/ 20 h 161"/>
                <a:gd name="T24" fmla="*/ 187 w 207"/>
                <a:gd name="T25" fmla="*/ 29 h 161"/>
                <a:gd name="T26" fmla="*/ 206 w 207"/>
                <a:gd name="T27" fmla="*/ 27 h 161"/>
                <a:gd name="T28" fmla="*/ 207 w 207"/>
                <a:gd name="T29" fmla="*/ 38 h 161"/>
                <a:gd name="T30" fmla="*/ 191 w 207"/>
                <a:gd name="T31" fmla="*/ 52 h 161"/>
                <a:gd name="T32" fmla="*/ 170 w 207"/>
                <a:gd name="T33" fmla="*/ 57 h 161"/>
                <a:gd name="T34" fmla="*/ 169 w 207"/>
                <a:gd name="T35" fmla="*/ 63 h 161"/>
                <a:gd name="T36" fmla="*/ 158 w 207"/>
                <a:gd name="T37" fmla="*/ 75 h 161"/>
                <a:gd name="T38" fmla="*/ 152 w 207"/>
                <a:gd name="T39" fmla="*/ 92 h 161"/>
                <a:gd name="T40" fmla="*/ 158 w 207"/>
                <a:gd name="T41" fmla="*/ 103 h 161"/>
                <a:gd name="T42" fmla="*/ 148 w 207"/>
                <a:gd name="T43" fmla="*/ 113 h 161"/>
                <a:gd name="T44" fmla="*/ 145 w 207"/>
                <a:gd name="T45" fmla="*/ 126 h 161"/>
                <a:gd name="T46" fmla="*/ 132 w 207"/>
                <a:gd name="T47" fmla="*/ 130 h 161"/>
                <a:gd name="T48" fmla="*/ 119 w 207"/>
                <a:gd name="T49" fmla="*/ 146 h 161"/>
                <a:gd name="T50" fmla="*/ 98 w 207"/>
                <a:gd name="T51" fmla="*/ 146 h 161"/>
                <a:gd name="T52" fmla="*/ 81 w 207"/>
                <a:gd name="T53" fmla="*/ 146 h 161"/>
                <a:gd name="T54" fmla="*/ 70 w 207"/>
                <a:gd name="T55" fmla="*/ 153 h 161"/>
                <a:gd name="T56" fmla="*/ 64 w 207"/>
                <a:gd name="T57" fmla="*/ 161 h 161"/>
                <a:gd name="T58" fmla="*/ 55 w 207"/>
                <a:gd name="T59" fmla="*/ 159 h 161"/>
                <a:gd name="T60" fmla="*/ 49 w 207"/>
                <a:gd name="T61" fmla="*/ 152 h 161"/>
                <a:gd name="T62" fmla="*/ 44 w 207"/>
                <a:gd name="T63" fmla="*/ 140 h 161"/>
                <a:gd name="T64" fmla="*/ 29 w 207"/>
                <a:gd name="T65" fmla="*/ 137 h 161"/>
                <a:gd name="T66" fmla="*/ 27 w 207"/>
                <a:gd name="T67" fmla="*/ 130 h 161"/>
                <a:gd name="T68" fmla="*/ 34 w 207"/>
                <a:gd name="T69" fmla="*/ 123 h 161"/>
                <a:gd name="T70" fmla="*/ 36 w 207"/>
                <a:gd name="T71" fmla="*/ 117 h 161"/>
                <a:gd name="T72" fmla="*/ 31 w 207"/>
                <a:gd name="T73" fmla="*/ 111 h 161"/>
                <a:gd name="T74" fmla="*/ 36 w 207"/>
                <a:gd name="T75" fmla="*/ 98 h 161"/>
                <a:gd name="T76" fmla="*/ 29 w 207"/>
                <a:gd name="T77" fmla="*/ 85 h 161"/>
                <a:gd name="T78" fmla="*/ 37 w 207"/>
                <a:gd name="T79" fmla="*/ 83 h 161"/>
                <a:gd name="T80" fmla="*/ 37 w 207"/>
                <a:gd name="T81" fmla="*/ 74 h 161"/>
                <a:gd name="T82" fmla="*/ 40 w 207"/>
                <a:gd name="T83" fmla="*/ 71 h 161"/>
                <a:gd name="T84" fmla="*/ 41 w 207"/>
                <a:gd name="T85" fmla="*/ 55 h 161"/>
                <a:gd name="T86" fmla="*/ 49 w 207"/>
                <a:gd name="T87" fmla="*/ 49 h 161"/>
                <a:gd name="T88" fmla="*/ 44 w 207"/>
                <a:gd name="T89" fmla="*/ 39 h 161"/>
                <a:gd name="T90" fmla="*/ 35 w 207"/>
                <a:gd name="T91" fmla="*/ 38 h 161"/>
                <a:gd name="T92" fmla="*/ 32 w 207"/>
                <a:gd name="T93" fmla="*/ 40 h 161"/>
                <a:gd name="T94" fmla="*/ 22 w 207"/>
                <a:gd name="T95" fmla="*/ 40 h 161"/>
                <a:gd name="T96" fmla="*/ 18 w 207"/>
                <a:gd name="T97" fmla="*/ 30 h 161"/>
                <a:gd name="T98" fmla="*/ 11 w 207"/>
                <a:gd name="T99" fmla="*/ 33 h 161"/>
                <a:gd name="T100" fmla="*/ 5 w 207"/>
                <a:gd name="T101"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7" h="161">
                  <a:moveTo>
                    <a:pt x="5" y="39"/>
                  </a:moveTo>
                  <a:lnTo>
                    <a:pt x="6" y="24"/>
                  </a:lnTo>
                  <a:lnTo>
                    <a:pt x="0" y="15"/>
                  </a:lnTo>
                  <a:lnTo>
                    <a:pt x="24" y="0"/>
                  </a:lnTo>
                  <a:lnTo>
                    <a:pt x="44" y="4"/>
                  </a:lnTo>
                  <a:lnTo>
                    <a:pt x="66" y="4"/>
                  </a:lnTo>
                  <a:lnTo>
                    <a:pt x="84" y="7"/>
                  </a:lnTo>
                  <a:lnTo>
                    <a:pt x="98" y="6"/>
                  </a:lnTo>
                  <a:lnTo>
                    <a:pt x="125" y="7"/>
                  </a:lnTo>
                  <a:lnTo>
                    <a:pt x="131" y="15"/>
                  </a:lnTo>
                  <a:lnTo>
                    <a:pt x="162" y="24"/>
                  </a:lnTo>
                  <a:lnTo>
                    <a:pt x="168" y="20"/>
                  </a:lnTo>
                  <a:lnTo>
                    <a:pt x="187" y="29"/>
                  </a:lnTo>
                  <a:lnTo>
                    <a:pt x="206" y="27"/>
                  </a:lnTo>
                  <a:lnTo>
                    <a:pt x="207" y="38"/>
                  </a:lnTo>
                  <a:lnTo>
                    <a:pt x="191" y="52"/>
                  </a:lnTo>
                  <a:lnTo>
                    <a:pt x="170" y="57"/>
                  </a:lnTo>
                  <a:lnTo>
                    <a:pt x="169" y="63"/>
                  </a:lnTo>
                  <a:lnTo>
                    <a:pt x="158" y="75"/>
                  </a:lnTo>
                  <a:lnTo>
                    <a:pt x="152" y="92"/>
                  </a:lnTo>
                  <a:lnTo>
                    <a:pt x="158" y="103"/>
                  </a:lnTo>
                  <a:lnTo>
                    <a:pt x="148" y="113"/>
                  </a:lnTo>
                  <a:lnTo>
                    <a:pt x="145" y="126"/>
                  </a:lnTo>
                  <a:lnTo>
                    <a:pt x="132" y="130"/>
                  </a:lnTo>
                  <a:lnTo>
                    <a:pt x="119" y="146"/>
                  </a:lnTo>
                  <a:lnTo>
                    <a:pt x="98" y="146"/>
                  </a:lnTo>
                  <a:lnTo>
                    <a:pt x="81" y="146"/>
                  </a:lnTo>
                  <a:lnTo>
                    <a:pt x="70" y="153"/>
                  </a:lnTo>
                  <a:lnTo>
                    <a:pt x="64" y="161"/>
                  </a:lnTo>
                  <a:lnTo>
                    <a:pt x="55" y="159"/>
                  </a:lnTo>
                  <a:lnTo>
                    <a:pt x="49" y="152"/>
                  </a:lnTo>
                  <a:lnTo>
                    <a:pt x="44" y="140"/>
                  </a:lnTo>
                  <a:lnTo>
                    <a:pt x="29" y="137"/>
                  </a:lnTo>
                  <a:lnTo>
                    <a:pt x="27" y="130"/>
                  </a:lnTo>
                  <a:lnTo>
                    <a:pt x="34" y="123"/>
                  </a:lnTo>
                  <a:lnTo>
                    <a:pt x="36" y="117"/>
                  </a:lnTo>
                  <a:lnTo>
                    <a:pt x="31" y="111"/>
                  </a:lnTo>
                  <a:lnTo>
                    <a:pt x="36" y="98"/>
                  </a:lnTo>
                  <a:lnTo>
                    <a:pt x="29" y="85"/>
                  </a:lnTo>
                  <a:lnTo>
                    <a:pt x="37" y="83"/>
                  </a:lnTo>
                  <a:lnTo>
                    <a:pt x="37" y="74"/>
                  </a:lnTo>
                  <a:lnTo>
                    <a:pt x="40" y="71"/>
                  </a:lnTo>
                  <a:lnTo>
                    <a:pt x="41" y="55"/>
                  </a:lnTo>
                  <a:lnTo>
                    <a:pt x="49" y="49"/>
                  </a:lnTo>
                  <a:lnTo>
                    <a:pt x="44" y="39"/>
                  </a:lnTo>
                  <a:lnTo>
                    <a:pt x="35" y="38"/>
                  </a:lnTo>
                  <a:lnTo>
                    <a:pt x="32" y="40"/>
                  </a:lnTo>
                  <a:lnTo>
                    <a:pt x="22" y="40"/>
                  </a:lnTo>
                  <a:lnTo>
                    <a:pt x="18" y="30"/>
                  </a:lnTo>
                  <a:lnTo>
                    <a:pt x="11" y="33"/>
                  </a:lnTo>
                  <a:lnTo>
                    <a:pt x="5" y="39"/>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66" name="Freeform 61">
              <a:extLst>
                <a:ext uri="{FF2B5EF4-FFF2-40B4-BE49-F238E27FC236}">
                  <a16:creationId xmlns:a16="http://schemas.microsoft.com/office/drawing/2014/main" id="{276B872D-BD9D-704E-905B-EE98657C5069}"/>
                </a:ext>
              </a:extLst>
            </p:cNvPr>
            <p:cNvSpPr>
              <a:spLocks/>
            </p:cNvSpPr>
            <p:nvPr/>
          </p:nvSpPr>
          <p:spPr bwMode="auto">
            <a:xfrm>
              <a:off x="6329785" y="3423616"/>
              <a:ext cx="338139" cy="200025"/>
            </a:xfrm>
            <a:custGeom>
              <a:avLst/>
              <a:gdLst>
                <a:gd name="T0" fmla="*/ 19 w 71"/>
                <a:gd name="T1" fmla="*/ 36 h 42"/>
                <a:gd name="T2" fmla="*/ 19 w 71"/>
                <a:gd name="T3" fmla="*/ 24 h 42"/>
                <a:gd name="T4" fmla="*/ 14 w 71"/>
                <a:gd name="T5" fmla="*/ 27 h 42"/>
                <a:gd name="T6" fmla="*/ 3 w 71"/>
                <a:gd name="T7" fmla="*/ 20 h 42"/>
                <a:gd name="T8" fmla="*/ 0 w 71"/>
                <a:gd name="T9" fmla="*/ 9 h 42"/>
                <a:gd name="T10" fmla="*/ 18 w 71"/>
                <a:gd name="T11" fmla="*/ 3 h 42"/>
                <a:gd name="T12" fmla="*/ 36 w 71"/>
                <a:gd name="T13" fmla="*/ 0 h 42"/>
                <a:gd name="T14" fmla="*/ 53 w 71"/>
                <a:gd name="T15" fmla="*/ 4 h 42"/>
                <a:gd name="T16" fmla="*/ 68 w 71"/>
                <a:gd name="T17" fmla="*/ 3 h 42"/>
                <a:gd name="T18" fmla="*/ 71 w 71"/>
                <a:gd name="T19" fmla="*/ 7 h 42"/>
                <a:gd name="T20" fmla="*/ 62 w 71"/>
                <a:gd name="T21" fmla="*/ 18 h 42"/>
                <a:gd name="T22" fmla="*/ 70 w 71"/>
                <a:gd name="T23" fmla="*/ 36 h 42"/>
                <a:gd name="T24" fmla="*/ 65 w 71"/>
                <a:gd name="T25" fmla="*/ 42 h 42"/>
                <a:gd name="T26" fmla="*/ 53 w 71"/>
                <a:gd name="T27" fmla="*/ 42 h 42"/>
                <a:gd name="T28" fmla="*/ 38 w 71"/>
                <a:gd name="T29" fmla="*/ 35 h 42"/>
                <a:gd name="T30" fmla="*/ 31 w 71"/>
                <a:gd name="T31" fmla="*/ 32 h 42"/>
                <a:gd name="T32" fmla="*/ 19 w 71"/>
                <a:gd name="T33"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42">
                  <a:moveTo>
                    <a:pt x="19" y="36"/>
                  </a:moveTo>
                  <a:lnTo>
                    <a:pt x="19" y="24"/>
                  </a:lnTo>
                  <a:lnTo>
                    <a:pt x="14" y="27"/>
                  </a:lnTo>
                  <a:lnTo>
                    <a:pt x="3" y="20"/>
                  </a:lnTo>
                  <a:lnTo>
                    <a:pt x="0" y="9"/>
                  </a:lnTo>
                  <a:lnTo>
                    <a:pt x="18" y="3"/>
                  </a:lnTo>
                  <a:lnTo>
                    <a:pt x="36" y="0"/>
                  </a:lnTo>
                  <a:lnTo>
                    <a:pt x="53" y="4"/>
                  </a:lnTo>
                  <a:lnTo>
                    <a:pt x="68" y="3"/>
                  </a:lnTo>
                  <a:lnTo>
                    <a:pt x="71" y="7"/>
                  </a:lnTo>
                  <a:lnTo>
                    <a:pt x="62" y="18"/>
                  </a:lnTo>
                  <a:lnTo>
                    <a:pt x="70" y="36"/>
                  </a:lnTo>
                  <a:lnTo>
                    <a:pt x="65" y="42"/>
                  </a:lnTo>
                  <a:lnTo>
                    <a:pt x="53" y="42"/>
                  </a:lnTo>
                  <a:lnTo>
                    <a:pt x="38" y="35"/>
                  </a:lnTo>
                  <a:lnTo>
                    <a:pt x="31" y="32"/>
                  </a:lnTo>
                  <a:lnTo>
                    <a:pt x="19" y="36"/>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67" name="Freeform 63">
              <a:extLst>
                <a:ext uri="{FF2B5EF4-FFF2-40B4-BE49-F238E27FC236}">
                  <a16:creationId xmlns:a16="http://schemas.microsoft.com/office/drawing/2014/main" id="{056BA071-6BE1-2E48-9D9C-90405D6D9303}"/>
                </a:ext>
              </a:extLst>
            </p:cNvPr>
            <p:cNvSpPr>
              <a:spLocks/>
            </p:cNvSpPr>
            <p:nvPr/>
          </p:nvSpPr>
          <p:spPr bwMode="auto">
            <a:xfrm>
              <a:off x="5991646" y="2504455"/>
              <a:ext cx="838200" cy="900114"/>
            </a:xfrm>
            <a:custGeom>
              <a:avLst/>
              <a:gdLst>
                <a:gd name="T0" fmla="*/ 106 w 176"/>
                <a:gd name="T1" fmla="*/ 19 h 189"/>
                <a:gd name="T2" fmla="*/ 107 w 176"/>
                <a:gd name="T3" fmla="*/ 31 h 189"/>
                <a:gd name="T4" fmla="*/ 131 w 176"/>
                <a:gd name="T5" fmla="*/ 43 h 189"/>
                <a:gd name="T6" fmla="*/ 122 w 176"/>
                <a:gd name="T7" fmla="*/ 56 h 189"/>
                <a:gd name="T8" fmla="*/ 144 w 176"/>
                <a:gd name="T9" fmla="*/ 77 h 189"/>
                <a:gd name="T10" fmla="*/ 138 w 176"/>
                <a:gd name="T11" fmla="*/ 93 h 189"/>
                <a:gd name="T12" fmla="*/ 154 w 176"/>
                <a:gd name="T13" fmla="*/ 106 h 189"/>
                <a:gd name="T14" fmla="*/ 151 w 176"/>
                <a:gd name="T15" fmla="*/ 119 h 189"/>
                <a:gd name="T16" fmla="*/ 176 w 176"/>
                <a:gd name="T17" fmla="*/ 132 h 189"/>
                <a:gd name="T18" fmla="*/ 173 w 176"/>
                <a:gd name="T19" fmla="*/ 141 h 189"/>
                <a:gd name="T20" fmla="*/ 162 w 176"/>
                <a:gd name="T21" fmla="*/ 152 h 189"/>
                <a:gd name="T22" fmla="*/ 136 w 176"/>
                <a:gd name="T23" fmla="*/ 176 h 189"/>
                <a:gd name="T24" fmla="*/ 110 w 176"/>
                <a:gd name="T25" fmla="*/ 178 h 189"/>
                <a:gd name="T26" fmla="*/ 85 w 176"/>
                <a:gd name="T27" fmla="*/ 185 h 189"/>
                <a:gd name="T28" fmla="*/ 62 w 176"/>
                <a:gd name="T29" fmla="*/ 189 h 189"/>
                <a:gd name="T30" fmla="*/ 52 w 176"/>
                <a:gd name="T31" fmla="*/ 179 h 189"/>
                <a:gd name="T32" fmla="*/ 37 w 176"/>
                <a:gd name="T33" fmla="*/ 172 h 189"/>
                <a:gd name="T34" fmla="*/ 37 w 176"/>
                <a:gd name="T35" fmla="*/ 153 h 189"/>
                <a:gd name="T36" fmla="*/ 27 w 176"/>
                <a:gd name="T37" fmla="*/ 136 h 189"/>
                <a:gd name="T38" fmla="*/ 32 w 176"/>
                <a:gd name="T39" fmla="*/ 125 h 189"/>
                <a:gd name="T40" fmla="*/ 43 w 176"/>
                <a:gd name="T41" fmla="*/ 114 h 189"/>
                <a:gd name="T42" fmla="*/ 71 w 176"/>
                <a:gd name="T43" fmla="*/ 93 h 189"/>
                <a:gd name="T44" fmla="*/ 80 w 176"/>
                <a:gd name="T45" fmla="*/ 90 h 189"/>
                <a:gd name="T46" fmla="*/ 76 w 176"/>
                <a:gd name="T47" fmla="*/ 82 h 189"/>
                <a:gd name="T48" fmla="*/ 55 w 176"/>
                <a:gd name="T49" fmla="*/ 73 h 189"/>
                <a:gd name="T50" fmla="*/ 49 w 176"/>
                <a:gd name="T51" fmla="*/ 66 h 189"/>
                <a:gd name="T52" fmla="*/ 43 w 176"/>
                <a:gd name="T53" fmla="*/ 39 h 189"/>
                <a:gd name="T54" fmla="*/ 20 w 176"/>
                <a:gd name="T55" fmla="*/ 27 h 189"/>
                <a:gd name="T56" fmla="*/ 0 w 176"/>
                <a:gd name="T57" fmla="*/ 18 h 189"/>
                <a:gd name="T58" fmla="*/ 7 w 176"/>
                <a:gd name="T59" fmla="*/ 13 h 189"/>
                <a:gd name="T60" fmla="*/ 24 w 176"/>
                <a:gd name="T61" fmla="*/ 22 h 189"/>
                <a:gd name="T62" fmla="*/ 41 w 176"/>
                <a:gd name="T63" fmla="*/ 22 h 189"/>
                <a:gd name="T64" fmla="*/ 56 w 176"/>
                <a:gd name="T65" fmla="*/ 26 h 189"/>
                <a:gd name="T66" fmla="*/ 67 w 176"/>
                <a:gd name="T67" fmla="*/ 18 h 189"/>
                <a:gd name="T68" fmla="*/ 71 w 176"/>
                <a:gd name="T69" fmla="*/ 5 h 189"/>
                <a:gd name="T70" fmla="*/ 90 w 176"/>
                <a:gd name="T71" fmla="*/ 0 h 189"/>
                <a:gd name="T72" fmla="*/ 108 w 176"/>
                <a:gd name="T73" fmla="*/ 6 h 189"/>
                <a:gd name="T74" fmla="*/ 106 w 176"/>
                <a:gd name="T75" fmla="*/ 1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89">
                  <a:moveTo>
                    <a:pt x="106" y="19"/>
                  </a:moveTo>
                  <a:lnTo>
                    <a:pt x="107" y="31"/>
                  </a:lnTo>
                  <a:lnTo>
                    <a:pt x="131" y="43"/>
                  </a:lnTo>
                  <a:lnTo>
                    <a:pt x="122" y="56"/>
                  </a:lnTo>
                  <a:lnTo>
                    <a:pt x="144" y="77"/>
                  </a:lnTo>
                  <a:lnTo>
                    <a:pt x="138" y="93"/>
                  </a:lnTo>
                  <a:lnTo>
                    <a:pt x="154" y="106"/>
                  </a:lnTo>
                  <a:lnTo>
                    <a:pt x="151" y="119"/>
                  </a:lnTo>
                  <a:lnTo>
                    <a:pt x="176" y="132"/>
                  </a:lnTo>
                  <a:lnTo>
                    <a:pt x="173" y="141"/>
                  </a:lnTo>
                  <a:lnTo>
                    <a:pt x="162" y="152"/>
                  </a:lnTo>
                  <a:lnTo>
                    <a:pt x="136" y="176"/>
                  </a:lnTo>
                  <a:lnTo>
                    <a:pt x="110" y="178"/>
                  </a:lnTo>
                  <a:lnTo>
                    <a:pt x="85" y="185"/>
                  </a:lnTo>
                  <a:lnTo>
                    <a:pt x="62" y="189"/>
                  </a:lnTo>
                  <a:lnTo>
                    <a:pt x="52" y="179"/>
                  </a:lnTo>
                  <a:lnTo>
                    <a:pt x="37" y="172"/>
                  </a:lnTo>
                  <a:lnTo>
                    <a:pt x="37" y="153"/>
                  </a:lnTo>
                  <a:lnTo>
                    <a:pt x="27" y="136"/>
                  </a:lnTo>
                  <a:lnTo>
                    <a:pt x="32" y="125"/>
                  </a:lnTo>
                  <a:lnTo>
                    <a:pt x="43" y="114"/>
                  </a:lnTo>
                  <a:lnTo>
                    <a:pt x="71" y="93"/>
                  </a:lnTo>
                  <a:lnTo>
                    <a:pt x="80" y="90"/>
                  </a:lnTo>
                  <a:lnTo>
                    <a:pt x="76" y="82"/>
                  </a:lnTo>
                  <a:lnTo>
                    <a:pt x="55" y="73"/>
                  </a:lnTo>
                  <a:lnTo>
                    <a:pt x="49" y="66"/>
                  </a:lnTo>
                  <a:lnTo>
                    <a:pt x="43" y="39"/>
                  </a:lnTo>
                  <a:lnTo>
                    <a:pt x="20" y="27"/>
                  </a:lnTo>
                  <a:lnTo>
                    <a:pt x="0" y="18"/>
                  </a:lnTo>
                  <a:lnTo>
                    <a:pt x="7" y="13"/>
                  </a:lnTo>
                  <a:lnTo>
                    <a:pt x="24" y="22"/>
                  </a:lnTo>
                  <a:lnTo>
                    <a:pt x="41" y="22"/>
                  </a:lnTo>
                  <a:lnTo>
                    <a:pt x="56" y="26"/>
                  </a:lnTo>
                  <a:lnTo>
                    <a:pt x="67" y="18"/>
                  </a:lnTo>
                  <a:lnTo>
                    <a:pt x="71" y="5"/>
                  </a:lnTo>
                  <a:lnTo>
                    <a:pt x="90" y="0"/>
                  </a:lnTo>
                  <a:lnTo>
                    <a:pt x="108" y="6"/>
                  </a:lnTo>
                  <a:lnTo>
                    <a:pt x="106" y="19"/>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68" name="Freeform 66">
              <a:extLst>
                <a:ext uri="{FF2B5EF4-FFF2-40B4-BE49-F238E27FC236}">
                  <a16:creationId xmlns:a16="http://schemas.microsoft.com/office/drawing/2014/main" id="{070F0629-E3D3-274F-BCD3-C1413A1FD62B}"/>
                </a:ext>
              </a:extLst>
            </p:cNvPr>
            <p:cNvSpPr>
              <a:spLocks/>
            </p:cNvSpPr>
            <p:nvPr/>
          </p:nvSpPr>
          <p:spPr bwMode="auto">
            <a:xfrm>
              <a:off x="5362996" y="5014291"/>
              <a:ext cx="80964" cy="157164"/>
            </a:xfrm>
            <a:custGeom>
              <a:avLst/>
              <a:gdLst>
                <a:gd name="T0" fmla="*/ 17 w 17"/>
                <a:gd name="T1" fmla="*/ 17 h 33"/>
                <a:gd name="T2" fmla="*/ 13 w 17"/>
                <a:gd name="T3" fmla="*/ 33 h 33"/>
                <a:gd name="T4" fmla="*/ 5 w 17"/>
                <a:gd name="T5" fmla="*/ 29 h 33"/>
                <a:gd name="T6" fmla="*/ 0 w 17"/>
                <a:gd name="T7" fmla="*/ 15 h 33"/>
                <a:gd name="T8" fmla="*/ 3 w 17"/>
                <a:gd name="T9" fmla="*/ 7 h 33"/>
                <a:gd name="T10" fmla="*/ 14 w 17"/>
                <a:gd name="T11" fmla="*/ 0 h 33"/>
                <a:gd name="T12" fmla="*/ 17 w 17"/>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17" h="33">
                  <a:moveTo>
                    <a:pt x="17" y="17"/>
                  </a:moveTo>
                  <a:lnTo>
                    <a:pt x="13" y="33"/>
                  </a:lnTo>
                  <a:lnTo>
                    <a:pt x="5" y="29"/>
                  </a:lnTo>
                  <a:lnTo>
                    <a:pt x="0" y="15"/>
                  </a:lnTo>
                  <a:lnTo>
                    <a:pt x="3" y="7"/>
                  </a:lnTo>
                  <a:lnTo>
                    <a:pt x="14" y="0"/>
                  </a:lnTo>
                  <a:lnTo>
                    <a:pt x="17" y="17"/>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69" name="Freeform 67">
              <a:extLst>
                <a:ext uri="{FF2B5EF4-FFF2-40B4-BE49-F238E27FC236}">
                  <a16:creationId xmlns:a16="http://schemas.microsoft.com/office/drawing/2014/main" id="{4A06C872-AE83-0343-BD74-98CB6D5AF700}"/>
                </a:ext>
              </a:extLst>
            </p:cNvPr>
            <p:cNvSpPr>
              <a:spLocks/>
            </p:cNvSpPr>
            <p:nvPr/>
          </p:nvSpPr>
          <p:spPr bwMode="auto">
            <a:xfrm>
              <a:off x="4329535" y="4223716"/>
              <a:ext cx="971550" cy="852489"/>
            </a:xfrm>
            <a:custGeom>
              <a:avLst/>
              <a:gdLst>
                <a:gd name="T0" fmla="*/ 131 w 204"/>
                <a:gd name="T1" fmla="*/ 15 h 179"/>
                <a:gd name="T2" fmla="*/ 143 w 204"/>
                <a:gd name="T3" fmla="*/ 25 h 179"/>
                <a:gd name="T4" fmla="*/ 151 w 204"/>
                <a:gd name="T5" fmla="*/ 23 h 179"/>
                <a:gd name="T6" fmla="*/ 165 w 204"/>
                <a:gd name="T7" fmla="*/ 33 h 179"/>
                <a:gd name="T8" fmla="*/ 169 w 204"/>
                <a:gd name="T9" fmla="*/ 34 h 179"/>
                <a:gd name="T10" fmla="*/ 173 w 204"/>
                <a:gd name="T11" fmla="*/ 34 h 179"/>
                <a:gd name="T12" fmla="*/ 181 w 204"/>
                <a:gd name="T13" fmla="*/ 39 h 179"/>
                <a:gd name="T14" fmla="*/ 204 w 204"/>
                <a:gd name="T15" fmla="*/ 43 h 179"/>
                <a:gd name="T16" fmla="*/ 197 w 204"/>
                <a:gd name="T17" fmla="*/ 57 h 179"/>
                <a:gd name="T18" fmla="*/ 195 w 204"/>
                <a:gd name="T19" fmla="*/ 71 h 179"/>
                <a:gd name="T20" fmla="*/ 191 w 204"/>
                <a:gd name="T21" fmla="*/ 75 h 179"/>
                <a:gd name="T22" fmla="*/ 184 w 204"/>
                <a:gd name="T23" fmla="*/ 73 h 179"/>
                <a:gd name="T24" fmla="*/ 184 w 204"/>
                <a:gd name="T25" fmla="*/ 78 h 179"/>
                <a:gd name="T26" fmla="*/ 173 w 204"/>
                <a:gd name="T27" fmla="*/ 89 h 179"/>
                <a:gd name="T28" fmla="*/ 173 w 204"/>
                <a:gd name="T29" fmla="*/ 99 h 179"/>
                <a:gd name="T30" fmla="*/ 181 w 204"/>
                <a:gd name="T31" fmla="*/ 96 h 179"/>
                <a:gd name="T32" fmla="*/ 186 w 204"/>
                <a:gd name="T33" fmla="*/ 105 h 179"/>
                <a:gd name="T34" fmla="*/ 186 w 204"/>
                <a:gd name="T35" fmla="*/ 110 h 179"/>
                <a:gd name="T36" fmla="*/ 191 w 204"/>
                <a:gd name="T37" fmla="*/ 118 h 179"/>
                <a:gd name="T38" fmla="*/ 186 w 204"/>
                <a:gd name="T39" fmla="*/ 124 h 179"/>
                <a:gd name="T40" fmla="*/ 190 w 204"/>
                <a:gd name="T41" fmla="*/ 140 h 179"/>
                <a:gd name="T42" fmla="*/ 199 w 204"/>
                <a:gd name="T43" fmla="*/ 143 h 179"/>
                <a:gd name="T44" fmla="*/ 198 w 204"/>
                <a:gd name="T45" fmla="*/ 151 h 179"/>
                <a:gd name="T46" fmla="*/ 183 w 204"/>
                <a:gd name="T47" fmla="*/ 163 h 179"/>
                <a:gd name="T48" fmla="*/ 150 w 204"/>
                <a:gd name="T49" fmla="*/ 157 h 179"/>
                <a:gd name="T50" fmla="*/ 126 w 204"/>
                <a:gd name="T51" fmla="*/ 164 h 179"/>
                <a:gd name="T52" fmla="*/ 124 w 204"/>
                <a:gd name="T53" fmla="*/ 177 h 179"/>
                <a:gd name="T54" fmla="*/ 105 w 204"/>
                <a:gd name="T55" fmla="*/ 179 h 179"/>
                <a:gd name="T56" fmla="*/ 86 w 204"/>
                <a:gd name="T57" fmla="*/ 170 h 179"/>
                <a:gd name="T58" fmla="*/ 80 w 204"/>
                <a:gd name="T59" fmla="*/ 174 h 179"/>
                <a:gd name="T60" fmla="*/ 49 w 204"/>
                <a:gd name="T61" fmla="*/ 165 h 179"/>
                <a:gd name="T62" fmla="*/ 43 w 204"/>
                <a:gd name="T63" fmla="*/ 157 h 179"/>
                <a:gd name="T64" fmla="*/ 51 w 204"/>
                <a:gd name="T65" fmla="*/ 145 h 179"/>
                <a:gd name="T66" fmla="*/ 55 w 204"/>
                <a:gd name="T67" fmla="*/ 104 h 179"/>
                <a:gd name="T68" fmla="*/ 38 w 204"/>
                <a:gd name="T69" fmla="*/ 83 h 179"/>
                <a:gd name="T70" fmla="*/ 26 w 204"/>
                <a:gd name="T71" fmla="*/ 72 h 179"/>
                <a:gd name="T72" fmla="*/ 2 w 204"/>
                <a:gd name="T73" fmla="*/ 65 h 179"/>
                <a:gd name="T74" fmla="*/ 0 w 204"/>
                <a:gd name="T75" fmla="*/ 50 h 179"/>
                <a:gd name="T76" fmla="*/ 21 w 204"/>
                <a:gd name="T77" fmla="*/ 45 h 179"/>
                <a:gd name="T78" fmla="*/ 48 w 204"/>
                <a:gd name="T79" fmla="*/ 50 h 179"/>
                <a:gd name="T80" fmla="*/ 44 w 204"/>
                <a:gd name="T81" fmla="*/ 27 h 179"/>
                <a:gd name="T82" fmla="*/ 58 w 204"/>
                <a:gd name="T83" fmla="*/ 36 h 179"/>
                <a:gd name="T84" fmla="*/ 96 w 204"/>
                <a:gd name="T85" fmla="*/ 20 h 179"/>
                <a:gd name="T86" fmla="*/ 100 w 204"/>
                <a:gd name="T87" fmla="*/ 4 h 179"/>
                <a:gd name="T88" fmla="*/ 114 w 204"/>
                <a:gd name="T89" fmla="*/ 0 h 179"/>
                <a:gd name="T90" fmla="*/ 117 w 204"/>
                <a:gd name="T91" fmla="*/ 7 h 179"/>
                <a:gd name="T92" fmla="*/ 124 w 204"/>
                <a:gd name="T93" fmla="*/ 7 h 179"/>
                <a:gd name="T94" fmla="*/ 131 w 204"/>
                <a:gd name="T95" fmla="*/ 1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79">
                  <a:moveTo>
                    <a:pt x="131" y="15"/>
                  </a:moveTo>
                  <a:lnTo>
                    <a:pt x="143" y="25"/>
                  </a:lnTo>
                  <a:lnTo>
                    <a:pt x="151" y="23"/>
                  </a:lnTo>
                  <a:lnTo>
                    <a:pt x="165" y="33"/>
                  </a:lnTo>
                  <a:lnTo>
                    <a:pt x="169" y="34"/>
                  </a:lnTo>
                  <a:lnTo>
                    <a:pt x="173" y="34"/>
                  </a:lnTo>
                  <a:lnTo>
                    <a:pt x="181" y="39"/>
                  </a:lnTo>
                  <a:lnTo>
                    <a:pt x="204" y="43"/>
                  </a:lnTo>
                  <a:lnTo>
                    <a:pt x="197" y="57"/>
                  </a:lnTo>
                  <a:lnTo>
                    <a:pt x="195" y="71"/>
                  </a:lnTo>
                  <a:lnTo>
                    <a:pt x="191" y="75"/>
                  </a:lnTo>
                  <a:lnTo>
                    <a:pt x="184" y="73"/>
                  </a:lnTo>
                  <a:lnTo>
                    <a:pt x="184" y="78"/>
                  </a:lnTo>
                  <a:lnTo>
                    <a:pt x="173" y="89"/>
                  </a:lnTo>
                  <a:lnTo>
                    <a:pt x="173" y="99"/>
                  </a:lnTo>
                  <a:lnTo>
                    <a:pt x="181" y="96"/>
                  </a:lnTo>
                  <a:lnTo>
                    <a:pt x="186" y="105"/>
                  </a:lnTo>
                  <a:lnTo>
                    <a:pt x="186" y="110"/>
                  </a:lnTo>
                  <a:lnTo>
                    <a:pt x="191" y="118"/>
                  </a:lnTo>
                  <a:lnTo>
                    <a:pt x="186" y="124"/>
                  </a:lnTo>
                  <a:lnTo>
                    <a:pt x="190" y="140"/>
                  </a:lnTo>
                  <a:lnTo>
                    <a:pt x="199" y="143"/>
                  </a:lnTo>
                  <a:lnTo>
                    <a:pt x="198" y="151"/>
                  </a:lnTo>
                  <a:lnTo>
                    <a:pt x="183" y="163"/>
                  </a:lnTo>
                  <a:lnTo>
                    <a:pt x="150" y="157"/>
                  </a:lnTo>
                  <a:lnTo>
                    <a:pt x="126" y="164"/>
                  </a:lnTo>
                  <a:lnTo>
                    <a:pt x="124" y="177"/>
                  </a:lnTo>
                  <a:lnTo>
                    <a:pt x="105" y="179"/>
                  </a:lnTo>
                  <a:lnTo>
                    <a:pt x="86" y="170"/>
                  </a:lnTo>
                  <a:lnTo>
                    <a:pt x="80" y="174"/>
                  </a:lnTo>
                  <a:lnTo>
                    <a:pt x="49" y="165"/>
                  </a:lnTo>
                  <a:lnTo>
                    <a:pt x="43" y="157"/>
                  </a:lnTo>
                  <a:lnTo>
                    <a:pt x="51" y="145"/>
                  </a:lnTo>
                  <a:lnTo>
                    <a:pt x="55" y="104"/>
                  </a:lnTo>
                  <a:lnTo>
                    <a:pt x="38" y="83"/>
                  </a:lnTo>
                  <a:lnTo>
                    <a:pt x="26" y="72"/>
                  </a:lnTo>
                  <a:lnTo>
                    <a:pt x="2" y="65"/>
                  </a:lnTo>
                  <a:lnTo>
                    <a:pt x="0" y="50"/>
                  </a:lnTo>
                  <a:lnTo>
                    <a:pt x="21" y="45"/>
                  </a:lnTo>
                  <a:lnTo>
                    <a:pt x="48" y="50"/>
                  </a:lnTo>
                  <a:lnTo>
                    <a:pt x="44" y="27"/>
                  </a:lnTo>
                  <a:lnTo>
                    <a:pt x="58" y="36"/>
                  </a:lnTo>
                  <a:lnTo>
                    <a:pt x="96" y="20"/>
                  </a:lnTo>
                  <a:lnTo>
                    <a:pt x="100" y="4"/>
                  </a:lnTo>
                  <a:lnTo>
                    <a:pt x="114" y="0"/>
                  </a:lnTo>
                  <a:lnTo>
                    <a:pt x="117" y="7"/>
                  </a:lnTo>
                  <a:lnTo>
                    <a:pt x="124" y="7"/>
                  </a:lnTo>
                  <a:lnTo>
                    <a:pt x="131" y="15"/>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FFD600"/>
                </a:solidFill>
                <a:effectLst/>
                <a:uLnTx/>
                <a:uFillTx/>
                <a:latin typeface="Century Gothic" panose="020B0502020202020204" pitchFamily="34" charset="0"/>
                <a:ea typeface="+mn-ea"/>
                <a:cs typeface="+mn-cs"/>
              </a:endParaRPr>
            </a:p>
          </p:txBody>
        </p:sp>
        <p:sp>
          <p:nvSpPr>
            <p:cNvPr id="270" name="Freeform 69">
              <a:extLst>
                <a:ext uri="{FF2B5EF4-FFF2-40B4-BE49-F238E27FC236}">
                  <a16:creationId xmlns:a16="http://schemas.microsoft.com/office/drawing/2014/main" id="{B2DD8362-B884-894A-AA5C-287EAADBC315}"/>
                </a:ext>
              </a:extLst>
            </p:cNvPr>
            <p:cNvSpPr>
              <a:spLocks/>
            </p:cNvSpPr>
            <p:nvPr/>
          </p:nvSpPr>
          <p:spPr bwMode="auto">
            <a:xfrm>
              <a:off x="4124746" y="3837955"/>
              <a:ext cx="142875" cy="123825"/>
            </a:xfrm>
            <a:custGeom>
              <a:avLst/>
              <a:gdLst>
                <a:gd name="T0" fmla="*/ 30 w 30"/>
                <a:gd name="T1" fmla="*/ 13 h 26"/>
                <a:gd name="T2" fmla="*/ 21 w 30"/>
                <a:gd name="T3" fmla="*/ 26 h 26"/>
                <a:gd name="T4" fmla="*/ 10 w 30"/>
                <a:gd name="T5" fmla="*/ 22 h 26"/>
                <a:gd name="T6" fmla="*/ 0 w 30"/>
                <a:gd name="T7" fmla="*/ 23 h 26"/>
                <a:gd name="T8" fmla="*/ 4 w 30"/>
                <a:gd name="T9" fmla="*/ 12 h 26"/>
                <a:gd name="T10" fmla="*/ 1 w 30"/>
                <a:gd name="T11" fmla="*/ 1 h 26"/>
                <a:gd name="T12" fmla="*/ 14 w 30"/>
                <a:gd name="T13" fmla="*/ 0 h 26"/>
                <a:gd name="T14" fmla="*/ 30 w 30"/>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30" y="13"/>
                  </a:moveTo>
                  <a:lnTo>
                    <a:pt x="21" y="26"/>
                  </a:lnTo>
                  <a:lnTo>
                    <a:pt x="10" y="22"/>
                  </a:lnTo>
                  <a:lnTo>
                    <a:pt x="0" y="23"/>
                  </a:lnTo>
                  <a:lnTo>
                    <a:pt x="4" y="12"/>
                  </a:lnTo>
                  <a:lnTo>
                    <a:pt x="1" y="1"/>
                  </a:lnTo>
                  <a:lnTo>
                    <a:pt x="14" y="0"/>
                  </a:lnTo>
                  <a:lnTo>
                    <a:pt x="30" y="13"/>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71" name="Freeform 70">
              <a:extLst>
                <a:ext uri="{FF2B5EF4-FFF2-40B4-BE49-F238E27FC236}">
                  <a16:creationId xmlns:a16="http://schemas.microsoft.com/office/drawing/2014/main" id="{0F13FDC8-7D8C-1445-8B87-FCC0FE3AF13D}"/>
                </a:ext>
              </a:extLst>
            </p:cNvPr>
            <p:cNvSpPr>
              <a:spLocks/>
            </p:cNvSpPr>
            <p:nvPr/>
          </p:nvSpPr>
          <p:spPr bwMode="auto">
            <a:xfrm>
              <a:off x="4239046" y="3518866"/>
              <a:ext cx="571500" cy="819150"/>
            </a:xfrm>
            <a:custGeom>
              <a:avLst/>
              <a:gdLst>
                <a:gd name="T0" fmla="*/ 49 w 120"/>
                <a:gd name="T1" fmla="*/ 0 h 172"/>
                <a:gd name="T2" fmla="*/ 32 w 120"/>
                <a:gd name="T3" fmla="*/ 21 h 172"/>
                <a:gd name="T4" fmla="*/ 47 w 120"/>
                <a:gd name="T5" fmla="*/ 18 h 172"/>
                <a:gd name="T6" fmla="*/ 64 w 120"/>
                <a:gd name="T7" fmla="*/ 18 h 172"/>
                <a:gd name="T8" fmla="*/ 60 w 120"/>
                <a:gd name="T9" fmla="*/ 34 h 172"/>
                <a:gd name="T10" fmla="*/ 46 w 120"/>
                <a:gd name="T11" fmla="*/ 51 h 172"/>
                <a:gd name="T12" fmla="*/ 62 w 120"/>
                <a:gd name="T13" fmla="*/ 53 h 172"/>
                <a:gd name="T14" fmla="*/ 63 w 120"/>
                <a:gd name="T15" fmla="*/ 55 h 172"/>
                <a:gd name="T16" fmla="*/ 76 w 120"/>
                <a:gd name="T17" fmla="*/ 78 h 172"/>
                <a:gd name="T18" fmla="*/ 87 w 120"/>
                <a:gd name="T19" fmla="*/ 82 h 172"/>
                <a:gd name="T20" fmla="*/ 96 w 120"/>
                <a:gd name="T21" fmla="*/ 104 h 172"/>
                <a:gd name="T22" fmla="*/ 101 w 120"/>
                <a:gd name="T23" fmla="*/ 112 h 172"/>
                <a:gd name="T24" fmla="*/ 120 w 120"/>
                <a:gd name="T25" fmla="*/ 116 h 172"/>
                <a:gd name="T26" fmla="*/ 118 w 120"/>
                <a:gd name="T27" fmla="*/ 129 h 172"/>
                <a:gd name="T28" fmla="*/ 110 w 120"/>
                <a:gd name="T29" fmla="*/ 135 h 172"/>
                <a:gd name="T30" fmla="*/ 116 w 120"/>
                <a:gd name="T31" fmla="*/ 145 h 172"/>
                <a:gd name="T32" fmla="*/ 102 w 120"/>
                <a:gd name="T33" fmla="*/ 155 h 172"/>
                <a:gd name="T34" fmla="*/ 81 w 120"/>
                <a:gd name="T35" fmla="*/ 155 h 172"/>
                <a:gd name="T36" fmla="*/ 54 w 120"/>
                <a:gd name="T37" fmla="*/ 161 h 172"/>
                <a:gd name="T38" fmla="*/ 46 w 120"/>
                <a:gd name="T39" fmla="*/ 157 h 172"/>
                <a:gd name="T40" fmla="*/ 36 w 120"/>
                <a:gd name="T41" fmla="*/ 166 h 172"/>
                <a:gd name="T42" fmla="*/ 21 w 120"/>
                <a:gd name="T43" fmla="*/ 164 h 172"/>
                <a:gd name="T44" fmla="*/ 10 w 120"/>
                <a:gd name="T45" fmla="*/ 172 h 172"/>
                <a:gd name="T46" fmla="*/ 1 w 120"/>
                <a:gd name="T47" fmla="*/ 168 h 172"/>
                <a:gd name="T48" fmla="*/ 25 w 120"/>
                <a:gd name="T49" fmla="*/ 147 h 172"/>
                <a:gd name="T50" fmla="*/ 39 w 120"/>
                <a:gd name="T51" fmla="*/ 142 h 172"/>
                <a:gd name="T52" fmla="*/ 39 w 120"/>
                <a:gd name="T53" fmla="*/ 142 h 172"/>
                <a:gd name="T54" fmla="*/ 15 w 120"/>
                <a:gd name="T55" fmla="*/ 139 h 172"/>
                <a:gd name="T56" fmla="*/ 11 w 120"/>
                <a:gd name="T57" fmla="*/ 131 h 172"/>
                <a:gd name="T58" fmla="*/ 27 w 120"/>
                <a:gd name="T59" fmla="*/ 125 h 172"/>
                <a:gd name="T60" fmla="*/ 19 w 120"/>
                <a:gd name="T61" fmla="*/ 114 h 172"/>
                <a:gd name="T62" fmla="*/ 22 w 120"/>
                <a:gd name="T63" fmla="*/ 101 h 172"/>
                <a:gd name="T64" fmla="*/ 45 w 120"/>
                <a:gd name="T65" fmla="*/ 102 h 172"/>
                <a:gd name="T66" fmla="*/ 45 w 120"/>
                <a:gd name="T67" fmla="*/ 102 h 172"/>
                <a:gd name="T68" fmla="*/ 48 w 120"/>
                <a:gd name="T69" fmla="*/ 91 h 172"/>
                <a:gd name="T70" fmla="*/ 38 w 120"/>
                <a:gd name="T71" fmla="*/ 79 h 172"/>
                <a:gd name="T72" fmla="*/ 37 w 120"/>
                <a:gd name="T73" fmla="*/ 79 h 172"/>
                <a:gd name="T74" fmla="*/ 19 w 120"/>
                <a:gd name="T75" fmla="*/ 75 h 172"/>
                <a:gd name="T76" fmla="*/ 15 w 120"/>
                <a:gd name="T77" fmla="*/ 70 h 172"/>
                <a:gd name="T78" fmla="*/ 21 w 120"/>
                <a:gd name="T79" fmla="*/ 61 h 172"/>
                <a:gd name="T80" fmla="*/ 16 w 120"/>
                <a:gd name="T81" fmla="*/ 55 h 172"/>
                <a:gd name="T82" fmla="*/ 8 w 120"/>
                <a:gd name="T83" fmla="*/ 65 h 172"/>
                <a:gd name="T84" fmla="*/ 8 w 120"/>
                <a:gd name="T85" fmla="*/ 46 h 172"/>
                <a:gd name="T86" fmla="*/ 0 w 120"/>
                <a:gd name="T87" fmla="*/ 36 h 172"/>
                <a:gd name="T88" fmla="*/ 7 w 120"/>
                <a:gd name="T89" fmla="*/ 15 h 172"/>
                <a:gd name="T90" fmla="*/ 19 w 120"/>
                <a:gd name="T91" fmla="*/ 0 h 172"/>
                <a:gd name="T92" fmla="*/ 31 w 120"/>
                <a:gd name="T93" fmla="*/ 1 h 172"/>
                <a:gd name="T94" fmla="*/ 49 w 120"/>
                <a:gd name="T9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72">
                  <a:moveTo>
                    <a:pt x="49" y="0"/>
                  </a:moveTo>
                  <a:lnTo>
                    <a:pt x="32" y="21"/>
                  </a:lnTo>
                  <a:lnTo>
                    <a:pt x="47" y="18"/>
                  </a:lnTo>
                  <a:lnTo>
                    <a:pt x="64" y="18"/>
                  </a:lnTo>
                  <a:lnTo>
                    <a:pt x="60" y="34"/>
                  </a:lnTo>
                  <a:lnTo>
                    <a:pt x="46" y="51"/>
                  </a:lnTo>
                  <a:lnTo>
                    <a:pt x="62" y="53"/>
                  </a:lnTo>
                  <a:lnTo>
                    <a:pt x="63" y="55"/>
                  </a:lnTo>
                  <a:lnTo>
                    <a:pt x="76" y="78"/>
                  </a:lnTo>
                  <a:lnTo>
                    <a:pt x="87" y="82"/>
                  </a:lnTo>
                  <a:lnTo>
                    <a:pt x="96" y="104"/>
                  </a:lnTo>
                  <a:lnTo>
                    <a:pt x="101" y="112"/>
                  </a:lnTo>
                  <a:lnTo>
                    <a:pt x="120" y="116"/>
                  </a:lnTo>
                  <a:lnTo>
                    <a:pt x="118" y="129"/>
                  </a:lnTo>
                  <a:lnTo>
                    <a:pt x="110" y="135"/>
                  </a:lnTo>
                  <a:lnTo>
                    <a:pt x="116" y="145"/>
                  </a:lnTo>
                  <a:lnTo>
                    <a:pt x="102" y="155"/>
                  </a:lnTo>
                  <a:lnTo>
                    <a:pt x="81" y="155"/>
                  </a:lnTo>
                  <a:lnTo>
                    <a:pt x="54" y="161"/>
                  </a:lnTo>
                  <a:lnTo>
                    <a:pt x="46" y="157"/>
                  </a:lnTo>
                  <a:lnTo>
                    <a:pt x="36" y="166"/>
                  </a:lnTo>
                  <a:lnTo>
                    <a:pt x="21" y="164"/>
                  </a:lnTo>
                  <a:lnTo>
                    <a:pt x="10" y="172"/>
                  </a:lnTo>
                  <a:lnTo>
                    <a:pt x="1" y="168"/>
                  </a:lnTo>
                  <a:lnTo>
                    <a:pt x="25" y="147"/>
                  </a:lnTo>
                  <a:lnTo>
                    <a:pt x="39" y="142"/>
                  </a:lnTo>
                  <a:lnTo>
                    <a:pt x="39" y="142"/>
                  </a:lnTo>
                  <a:lnTo>
                    <a:pt x="15" y="139"/>
                  </a:lnTo>
                  <a:lnTo>
                    <a:pt x="11" y="131"/>
                  </a:lnTo>
                  <a:lnTo>
                    <a:pt x="27" y="125"/>
                  </a:lnTo>
                  <a:lnTo>
                    <a:pt x="19" y="114"/>
                  </a:lnTo>
                  <a:lnTo>
                    <a:pt x="22" y="101"/>
                  </a:lnTo>
                  <a:lnTo>
                    <a:pt x="45" y="102"/>
                  </a:lnTo>
                  <a:lnTo>
                    <a:pt x="45" y="102"/>
                  </a:lnTo>
                  <a:lnTo>
                    <a:pt x="48" y="91"/>
                  </a:lnTo>
                  <a:lnTo>
                    <a:pt x="38" y="79"/>
                  </a:lnTo>
                  <a:lnTo>
                    <a:pt x="37" y="79"/>
                  </a:lnTo>
                  <a:lnTo>
                    <a:pt x="19" y="75"/>
                  </a:lnTo>
                  <a:lnTo>
                    <a:pt x="15" y="70"/>
                  </a:lnTo>
                  <a:lnTo>
                    <a:pt x="21" y="61"/>
                  </a:lnTo>
                  <a:lnTo>
                    <a:pt x="16" y="55"/>
                  </a:lnTo>
                  <a:lnTo>
                    <a:pt x="8" y="65"/>
                  </a:lnTo>
                  <a:lnTo>
                    <a:pt x="8" y="46"/>
                  </a:lnTo>
                  <a:lnTo>
                    <a:pt x="0" y="36"/>
                  </a:lnTo>
                  <a:lnTo>
                    <a:pt x="7" y="15"/>
                  </a:lnTo>
                  <a:lnTo>
                    <a:pt x="19" y="0"/>
                  </a:lnTo>
                  <a:lnTo>
                    <a:pt x="31" y="1"/>
                  </a:lnTo>
                  <a:lnTo>
                    <a:pt x="49" y="0"/>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72" name="Freeform 71">
              <a:extLst>
                <a:ext uri="{FF2B5EF4-FFF2-40B4-BE49-F238E27FC236}">
                  <a16:creationId xmlns:a16="http://schemas.microsoft.com/office/drawing/2014/main" id="{EE70F061-91FA-BB40-8EE4-6FF524C674F5}"/>
                </a:ext>
              </a:extLst>
            </p:cNvPr>
            <p:cNvSpPr>
              <a:spLocks/>
            </p:cNvSpPr>
            <p:nvPr/>
          </p:nvSpPr>
          <p:spPr bwMode="auto">
            <a:xfrm>
              <a:off x="7849021" y="4957141"/>
              <a:ext cx="571500" cy="247650"/>
            </a:xfrm>
            <a:custGeom>
              <a:avLst/>
              <a:gdLst>
                <a:gd name="T0" fmla="*/ 33 w 120"/>
                <a:gd name="T1" fmla="*/ 42 h 52"/>
                <a:gd name="T2" fmla="*/ 34 w 120"/>
                <a:gd name="T3" fmla="*/ 33 h 52"/>
                <a:gd name="T4" fmla="*/ 28 w 120"/>
                <a:gd name="T5" fmla="*/ 19 h 52"/>
                <a:gd name="T6" fmla="*/ 17 w 120"/>
                <a:gd name="T7" fmla="*/ 11 h 52"/>
                <a:gd name="T8" fmla="*/ 7 w 120"/>
                <a:gd name="T9" fmla="*/ 9 h 52"/>
                <a:gd name="T10" fmla="*/ 0 w 120"/>
                <a:gd name="T11" fmla="*/ 3 h 52"/>
                <a:gd name="T12" fmla="*/ 1 w 120"/>
                <a:gd name="T13" fmla="*/ 0 h 52"/>
                <a:gd name="T14" fmla="*/ 16 w 120"/>
                <a:gd name="T15" fmla="*/ 4 h 52"/>
                <a:gd name="T16" fmla="*/ 41 w 120"/>
                <a:gd name="T17" fmla="*/ 7 h 52"/>
                <a:gd name="T18" fmla="*/ 66 w 120"/>
                <a:gd name="T19" fmla="*/ 17 h 52"/>
                <a:gd name="T20" fmla="*/ 69 w 120"/>
                <a:gd name="T21" fmla="*/ 21 h 52"/>
                <a:gd name="T22" fmla="*/ 79 w 120"/>
                <a:gd name="T23" fmla="*/ 18 h 52"/>
                <a:gd name="T24" fmla="*/ 95 w 120"/>
                <a:gd name="T25" fmla="*/ 22 h 52"/>
                <a:gd name="T26" fmla="*/ 102 w 120"/>
                <a:gd name="T27" fmla="*/ 30 h 52"/>
                <a:gd name="T28" fmla="*/ 113 w 120"/>
                <a:gd name="T29" fmla="*/ 35 h 52"/>
                <a:gd name="T30" fmla="*/ 110 w 120"/>
                <a:gd name="T31" fmla="*/ 38 h 52"/>
                <a:gd name="T32" fmla="*/ 120 w 120"/>
                <a:gd name="T33" fmla="*/ 49 h 52"/>
                <a:gd name="T34" fmla="*/ 118 w 120"/>
                <a:gd name="T35" fmla="*/ 52 h 52"/>
                <a:gd name="T36" fmla="*/ 109 w 120"/>
                <a:gd name="T37" fmla="*/ 50 h 52"/>
                <a:gd name="T38" fmla="*/ 95 w 120"/>
                <a:gd name="T39" fmla="*/ 44 h 52"/>
                <a:gd name="T40" fmla="*/ 92 w 120"/>
                <a:gd name="T41" fmla="*/ 48 h 52"/>
                <a:gd name="T42" fmla="*/ 69 w 120"/>
                <a:gd name="T43" fmla="*/ 51 h 52"/>
                <a:gd name="T44" fmla="*/ 51 w 120"/>
                <a:gd name="T45" fmla="*/ 41 h 52"/>
                <a:gd name="T46" fmla="*/ 33 w 120"/>
                <a:gd name="T47"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52">
                  <a:moveTo>
                    <a:pt x="33" y="42"/>
                  </a:moveTo>
                  <a:lnTo>
                    <a:pt x="34" y="33"/>
                  </a:lnTo>
                  <a:lnTo>
                    <a:pt x="28" y="19"/>
                  </a:lnTo>
                  <a:lnTo>
                    <a:pt x="17" y="11"/>
                  </a:lnTo>
                  <a:lnTo>
                    <a:pt x="7" y="9"/>
                  </a:lnTo>
                  <a:lnTo>
                    <a:pt x="0" y="3"/>
                  </a:lnTo>
                  <a:lnTo>
                    <a:pt x="1" y="0"/>
                  </a:lnTo>
                  <a:lnTo>
                    <a:pt x="16" y="4"/>
                  </a:lnTo>
                  <a:lnTo>
                    <a:pt x="41" y="7"/>
                  </a:lnTo>
                  <a:lnTo>
                    <a:pt x="66" y="17"/>
                  </a:lnTo>
                  <a:lnTo>
                    <a:pt x="69" y="21"/>
                  </a:lnTo>
                  <a:lnTo>
                    <a:pt x="79" y="18"/>
                  </a:lnTo>
                  <a:lnTo>
                    <a:pt x="95" y="22"/>
                  </a:lnTo>
                  <a:lnTo>
                    <a:pt x="102" y="30"/>
                  </a:lnTo>
                  <a:lnTo>
                    <a:pt x="113" y="35"/>
                  </a:lnTo>
                  <a:lnTo>
                    <a:pt x="110" y="38"/>
                  </a:lnTo>
                  <a:lnTo>
                    <a:pt x="120" y="49"/>
                  </a:lnTo>
                  <a:lnTo>
                    <a:pt x="118" y="52"/>
                  </a:lnTo>
                  <a:lnTo>
                    <a:pt x="109" y="50"/>
                  </a:lnTo>
                  <a:lnTo>
                    <a:pt x="95" y="44"/>
                  </a:lnTo>
                  <a:lnTo>
                    <a:pt x="92" y="48"/>
                  </a:lnTo>
                  <a:lnTo>
                    <a:pt x="69" y="51"/>
                  </a:lnTo>
                  <a:lnTo>
                    <a:pt x="51" y="41"/>
                  </a:lnTo>
                  <a:lnTo>
                    <a:pt x="33" y="42"/>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73" name="Freeform 77">
              <a:extLst>
                <a:ext uri="{FF2B5EF4-FFF2-40B4-BE49-F238E27FC236}">
                  <a16:creationId xmlns:a16="http://schemas.microsoft.com/office/drawing/2014/main" id="{83B0CBB9-1976-F242-B8DB-6C5BE20ACE50}"/>
                </a:ext>
              </a:extLst>
            </p:cNvPr>
            <p:cNvSpPr>
              <a:spLocks/>
            </p:cNvSpPr>
            <p:nvPr/>
          </p:nvSpPr>
          <p:spPr bwMode="auto">
            <a:xfrm>
              <a:off x="6620296" y="5728666"/>
              <a:ext cx="228600" cy="76200"/>
            </a:xfrm>
            <a:custGeom>
              <a:avLst/>
              <a:gdLst>
                <a:gd name="T0" fmla="*/ 2 w 48"/>
                <a:gd name="T1" fmla="*/ 0 h 16"/>
                <a:gd name="T2" fmla="*/ 12 w 48"/>
                <a:gd name="T3" fmla="*/ 7 h 16"/>
                <a:gd name="T4" fmla="*/ 25 w 48"/>
                <a:gd name="T5" fmla="*/ 6 h 16"/>
                <a:gd name="T6" fmla="*/ 39 w 48"/>
                <a:gd name="T7" fmla="*/ 7 h 16"/>
                <a:gd name="T8" fmla="*/ 38 w 48"/>
                <a:gd name="T9" fmla="*/ 11 h 16"/>
                <a:gd name="T10" fmla="*/ 48 w 48"/>
                <a:gd name="T11" fmla="*/ 8 h 16"/>
                <a:gd name="T12" fmla="*/ 46 w 48"/>
                <a:gd name="T13" fmla="*/ 14 h 16"/>
                <a:gd name="T14" fmla="*/ 21 w 48"/>
                <a:gd name="T15" fmla="*/ 16 h 16"/>
                <a:gd name="T16" fmla="*/ 21 w 48"/>
                <a:gd name="T17" fmla="*/ 13 h 16"/>
                <a:gd name="T18" fmla="*/ 0 w 48"/>
                <a:gd name="T19" fmla="*/ 9 h 16"/>
                <a:gd name="T20" fmla="*/ 2 w 48"/>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6">
                  <a:moveTo>
                    <a:pt x="2" y="0"/>
                  </a:moveTo>
                  <a:lnTo>
                    <a:pt x="12" y="7"/>
                  </a:lnTo>
                  <a:lnTo>
                    <a:pt x="25" y="6"/>
                  </a:lnTo>
                  <a:lnTo>
                    <a:pt x="39" y="7"/>
                  </a:lnTo>
                  <a:lnTo>
                    <a:pt x="38" y="11"/>
                  </a:lnTo>
                  <a:lnTo>
                    <a:pt x="48" y="8"/>
                  </a:lnTo>
                  <a:lnTo>
                    <a:pt x="46" y="14"/>
                  </a:lnTo>
                  <a:lnTo>
                    <a:pt x="21" y="16"/>
                  </a:lnTo>
                  <a:lnTo>
                    <a:pt x="21" y="13"/>
                  </a:lnTo>
                  <a:lnTo>
                    <a:pt x="0" y="9"/>
                  </a:lnTo>
                  <a:lnTo>
                    <a:pt x="2" y="0"/>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74" name="Freeform 78">
              <a:extLst>
                <a:ext uri="{FF2B5EF4-FFF2-40B4-BE49-F238E27FC236}">
                  <a16:creationId xmlns:a16="http://schemas.microsoft.com/office/drawing/2014/main" id="{0F50D415-25C1-6C44-93B9-1E02CF2E84B6}"/>
                </a:ext>
              </a:extLst>
            </p:cNvPr>
            <p:cNvSpPr>
              <a:spLocks/>
            </p:cNvSpPr>
            <p:nvPr/>
          </p:nvSpPr>
          <p:spPr bwMode="auto">
            <a:xfrm>
              <a:off x="6310735" y="5128591"/>
              <a:ext cx="500064" cy="528639"/>
            </a:xfrm>
            <a:custGeom>
              <a:avLst/>
              <a:gdLst>
                <a:gd name="T0" fmla="*/ 105 w 105"/>
                <a:gd name="T1" fmla="*/ 5 h 111"/>
                <a:gd name="T2" fmla="*/ 101 w 105"/>
                <a:gd name="T3" fmla="*/ 18 h 111"/>
                <a:gd name="T4" fmla="*/ 98 w 105"/>
                <a:gd name="T5" fmla="*/ 20 h 111"/>
                <a:gd name="T6" fmla="*/ 87 w 105"/>
                <a:gd name="T7" fmla="*/ 20 h 111"/>
                <a:gd name="T8" fmla="*/ 78 w 105"/>
                <a:gd name="T9" fmla="*/ 18 h 111"/>
                <a:gd name="T10" fmla="*/ 58 w 105"/>
                <a:gd name="T11" fmla="*/ 23 h 111"/>
                <a:gd name="T12" fmla="*/ 71 w 105"/>
                <a:gd name="T13" fmla="*/ 35 h 111"/>
                <a:gd name="T14" fmla="*/ 63 w 105"/>
                <a:gd name="T15" fmla="*/ 38 h 111"/>
                <a:gd name="T16" fmla="*/ 54 w 105"/>
                <a:gd name="T17" fmla="*/ 38 h 111"/>
                <a:gd name="T18" fmla="*/ 44 w 105"/>
                <a:gd name="T19" fmla="*/ 28 h 111"/>
                <a:gd name="T20" fmla="*/ 41 w 105"/>
                <a:gd name="T21" fmla="*/ 32 h 111"/>
                <a:gd name="T22" fmla="*/ 46 w 105"/>
                <a:gd name="T23" fmla="*/ 44 h 111"/>
                <a:gd name="T24" fmla="*/ 55 w 105"/>
                <a:gd name="T25" fmla="*/ 54 h 111"/>
                <a:gd name="T26" fmla="*/ 49 w 105"/>
                <a:gd name="T27" fmla="*/ 59 h 111"/>
                <a:gd name="T28" fmla="*/ 59 w 105"/>
                <a:gd name="T29" fmla="*/ 68 h 111"/>
                <a:gd name="T30" fmla="*/ 68 w 105"/>
                <a:gd name="T31" fmla="*/ 74 h 111"/>
                <a:gd name="T32" fmla="*/ 70 w 105"/>
                <a:gd name="T33" fmla="*/ 86 h 111"/>
                <a:gd name="T34" fmla="*/ 53 w 105"/>
                <a:gd name="T35" fmla="*/ 80 h 111"/>
                <a:gd name="T36" fmla="*/ 59 w 105"/>
                <a:gd name="T37" fmla="*/ 91 h 111"/>
                <a:gd name="T38" fmla="*/ 49 w 105"/>
                <a:gd name="T39" fmla="*/ 93 h 111"/>
                <a:gd name="T40" fmla="*/ 57 w 105"/>
                <a:gd name="T41" fmla="*/ 111 h 111"/>
                <a:gd name="T42" fmla="*/ 45 w 105"/>
                <a:gd name="T43" fmla="*/ 111 h 111"/>
                <a:gd name="T44" fmla="*/ 30 w 105"/>
                <a:gd name="T45" fmla="*/ 102 h 111"/>
                <a:gd name="T46" fmla="*/ 23 w 105"/>
                <a:gd name="T47" fmla="*/ 86 h 111"/>
                <a:gd name="T48" fmla="*/ 19 w 105"/>
                <a:gd name="T49" fmla="*/ 72 h 111"/>
                <a:gd name="T50" fmla="*/ 11 w 105"/>
                <a:gd name="T51" fmla="*/ 63 h 111"/>
                <a:gd name="T52" fmla="*/ 2 w 105"/>
                <a:gd name="T53" fmla="*/ 51 h 111"/>
                <a:gd name="T54" fmla="*/ 0 w 105"/>
                <a:gd name="T55" fmla="*/ 45 h 111"/>
                <a:gd name="T56" fmla="*/ 7 w 105"/>
                <a:gd name="T57" fmla="*/ 35 h 111"/>
                <a:gd name="T58" fmla="*/ 7 w 105"/>
                <a:gd name="T59" fmla="*/ 28 h 111"/>
                <a:gd name="T60" fmla="*/ 13 w 105"/>
                <a:gd name="T61" fmla="*/ 26 h 111"/>
                <a:gd name="T62" fmla="*/ 13 w 105"/>
                <a:gd name="T63" fmla="*/ 20 h 111"/>
                <a:gd name="T64" fmla="*/ 24 w 105"/>
                <a:gd name="T65" fmla="*/ 18 h 111"/>
                <a:gd name="T66" fmla="*/ 30 w 105"/>
                <a:gd name="T67" fmla="*/ 14 h 111"/>
                <a:gd name="T68" fmla="*/ 39 w 105"/>
                <a:gd name="T69" fmla="*/ 14 h 111"/>
                <a:gd name="T70" fmla="*/ 41 w 105"/>
                <a:gd name="T71" fmla="*/ 10 h 111"/>
                <a:gd name="T72" fmla="*/ 44 w 105"/>
                <a:gd name="T73" fmla="*/ 10 h 111"/>
                <a:gd name="T74" fmla="*/ 57 w 105"/>
                <a:gd name="T75" fmla="*/ 10 h 111"/>
                <a:gd name="T76" fmla="*/ 70 w 105"/>
                <a:gd name="T77" fmla="*/ 5 h 111"/>
                <a:gd name="T78" fmla="*/ 82 w 105"/>
                <a:gd name="T79" fmla="*/ 12 h 111"/>
                <a:gd name="T80" fmla="*/ 97 w 105"/>
                <a:gd name="T81" fmla="*/ 10 h 111"/>
                <a:gd name="T82" fmla="*/ 96 w 105"/>
                <a:gd name="T83" fmla="*/ 0 h 111"/>
                <a:gd name="T84" fmla="*/ 105 w 105"/>
                <a:gd name="T85" fmla="*/ 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111">
                  <a:moveTo>
                    <a:pt x="105" y="5"/>
                  </a:moveTo>
                  <a:lnTo>
                    <a:pt x="101" y="18"/>
                  </a:lnTo>
                  <a:lnTo>
                    <a:pt x="98" y="20"/>
                  </a:lnTo>
                  <a:lnTo>
                    <a:pt x="87" y="20"/>
                  </a:lnTo>
                  <a:lnTo>
                    <a:pt x="78" y="18"/>
                  </a:lnTo>
                  <a:lnTo>
                    <a:pt x="58" y="23"/>
                  </a:lnTo>
                  <a:lnTo>
                    <a:pt x="71" y="35"/>
                  </a:lnTo>
                  <a:lnTo>
                    <a:pt x="63" y="38"/>
                  </a:lnTo>
                  <a:lnTo>
                    <a:pt x="54" y="38"/>
                  </a:lnTo>
                  <a:lnTo>
                    <a:pt x="44" y="28"/>
                  </a:lnTo>
                  <a:lnTo>
                    <a:pt x="41" y="32"/>
                  </a:lnTo>
                  <a:lnTo>
                    <a:pt x="46" y="44"/>
                  </a:lnTo>
                  <a:lnTo>
                    <a:pt x="55" y="54"/>
                  </a:lnTo>
                  <a:lnTo>
                    <a:pt x="49" y="59"/>
                  </a:lnTo>
                  <a:lnTo>
                    <a:pt x="59" y="68"/>
                  </a:lnTo>
                  <a:lnTo>
                    <a:pt x="68" y="74"/>
                  </a:lnTo>
                  <a:lnTo>
                    <a:pt x="70" y="86"/>
                  </a:lnTo>
                  <a:lnTo>
                    <a:pt x="53" y="80"/>
                  </a:lnTo>
                  <a:lnTo>
                    <a:pt x="59" y="91"/>
                  </a:lnTo>
                  <a:lnTo>
                    <a:pt x="49" y="93"/>
                  </a:lnTo>
                  <a:lnTo>
                    <a:pt x="57" y="111"/>
                  </a:lnTo>
                  <a:lnTo>
                    <a:pt x="45" y="111"/>
                  </a:lnTo>
                  <a:lnTo>
                    <a:pt x="30" y="102"/>
                  </a:lnTo>
                  <a:lnTo>
                    <a:pt x="23" y="86"/>
                  </a:lnTo>
                  <a:lnTo>
                    <a:pt x="19" y="72"/>
                  </a:lnTo>
                  <a:lnTo>
                    <a:pt x="11" y="63"/>
                  </a:lnTo>
                  <a:lnTo>
                    <a:pt x="2" y="51"/>
                  </a:lnTo>
                  <a:lnTo>
                    <a:pt x="0" y="45"/>
                  </a:lnTo>
                  <a:lnTo>
                    <a:pt x="7" y="35"/>
                  </a:lnTo>
                  <a:lnTo>
                    <a:pt x="7" y="28"/>
                  </a:lnTo>
                  <a:lnTo>
                    <a:pt x="13" y="26"/>
                  </a:lnTo>
                  <a:lnTo>
                    <a:pt x="13" y="20"/>
                  </a:lnTo>
                  <a:lnTo>
                    <a:pt x="24" y="18"/>
                  </a:lnTo>
                  <a:lnTo>
                    <a:pt x="30" y="14"/>
                  </a:lnTo>
                  <a:lnTo>
                    <a:pt x="39" y="14"/>
                  </a:lnTo>
                  <a:lnTo>
                    <a:pt x="41" y="10"/>
                  </a:lnTo>
                  <a:lnTo>
                    <a:pt x="44" y="10"/>
                  </a:lnTo>
                  <a:lnTo>
                    <a:pt x="57" y="10"/>
                  </a:lnTo>
                  <a:lnTo>
                    <a:pt x="70" y="5"/>
                  </a:lnTo>
                  <a:lnTo>
                    <a:pt x="82" y="12"/>
                  </a:lnTo>
                  <a:lnTo>
                    <a:pt x="97" y="10"/>
                  </a:lnTo>
                  <a:lnTo>
                    <a:pt x="96" y="0"/>
                  </a:lnTo>
                  <a:lnTo>
                    <a:pt x="105" y="5"/>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75" name="Freeform 83">
              <a:extLst>
                <a:ext uri="{FF2B5EF4-FFF2-40B4-BE49-F238E27FC236}">
                  <a16:creationId xmlns:a16="http://schemas.microsoft.com/office/drawing/2014/main" id="{3018AAF8-E6BC-FF49-8B1E-EA6C58CC8490}"/>
                </a:ext>
              </a:extLst>
            </p:cNvPr>
            <p:cNvSpPr>
              <a:spLocks/>
            </p:cNvSpPr>
            <p:nvPr/>
          </p:nvSpPr>
          <p:spPr bwMode="auto">
            <a:xfrm>
              <a:off x="5753521" y="4671391"/>
              <a:ext cx="447675" cy="390525"/>
            </a:xfrm>
            <a:custGeom>
              <a:avLst/>
              <a:gdLst>
                <a:gd name="T0" fmla="*/ 343 w 386"/>
                <a:gd name="T1" fmla="*/ 50 h 337"/>
                <a:gd name="T2" fmla="*/ 363 w 386"/>
                <a:gd name="T3" fmla="*/ 82 h 337"/>
                <a:gd name="T4" fmla="*/ 386 w 386"/>
                <a:gd name="T5" fmla="*/ 106 h 337"/>
                <a:gd name="T6" fmla="*/ 363 w 386"/>
                <a:gd name="T7" fmla="*/ 137 h 337"/>
                <a:gd name="T8" fmla="*/ 331 w 386"/>
                <a:gd name="T9" fmla="*/ 119 h 337"/>
                <a:gd name="T10" fmla="*/ 284 w 386"/>
                <a:gd name="T11" fmla="*/ 120 h 337"/>
                <a:gd name="T12" fmla="*/ 225 w 386"/>
                <a:gd name="T13" fmla="*/ 106 h 337"/>
                <a:gd name="T14" fmla="*/ 194 w 386"/>
                <a:gd name="T15" fmla="*/ 108 h 337"/>
                <a:gd name="T16" fmla="*/ 181 w 386"/>
                <a:gd name="T17" fmla="*/ 125 h 337"/>
                <a:gd name="T18" fmla="*/ 155 w 386"/>
                <a:gd name="T19" fmla="*/ 106 h 337"/>
                <a:gd name="T20" fmla="*/ 144 w 386"/>
                <a:gd name="T21" fmla="*/ 141 h 337"/>
                <a:gd name="T22" fmla="*/ 180 w 386"/>
                <a:gd name="T23" fmla="*/ 180 h 337"/>
                <a:gd name="T24" fmla="*/ 196 w 386"/>
                <a:gd name="T25" fmla="*/ 206 h 337"/>
                <a:gd name="T26" fmla="*/ 230 w 386"/>
                <a:gd name="T27" fmla="*/ 237 h 337"/>
                <a:gd name="T28" fmla="*/ 257 w 386"/>
                <a:gd name="T29" fmla="*/ 256 h 337"/>
                <a:gd name="T30" fmla="*/ 286 w 386"/>
                <a:gd name="T31" fmla="*/ 291 h 337"/>
                <a:gd name="T32" fmla="*/ 349 w 386"/>
                <a:gd name="T33" fmla="*/ 323 h 337"/>
                <a:gd name="T34" fmla="*/ 342 w 386"/>
                <a:gd name="T35" fmla="*/ 337 h 337"/>
                <a:gd name="T36" fmla="*/ 276 w 386"/>
                <a:gd name="T37" fmla="*/ 306 h 337"/>
                <a:gd name="T38" fmla="*/ 234 w 386"/>
                <a:gd name="T39" fmla="*/ 276 h 337"/>
                <a:gd name="T40" fmla="*/ 170 w 386"/>
                <a:gd name="T41" fmla="*/ 251 h 337"/>
                <a:gd name="T42" fmla="*/ 108 w 386"/>
                <a:gd name="T43" fmla="*/ 189 h 337"/>
                <a:gd name="T44" fmla="*/ 121 w 386"/>
                <a:gd name="T45" fmla="*/ 183 h 337"/>
                <a:gd name="T46" fmla="*/ 88 w 386"/>
                <a:gd name="T47" fmla="*/ 148 h 337"/>
                <a:gd name="T48" fmla="*/ 85 w 386"/>
                <a:gd name="T49" fmla="*/ 119 h 337"/>
                <a:gd name="T50" fmla="*/ 40 w 386"/>
                <a:gd name="T51" fmla="*/ 106 h 337"/>
                <a:gd name="T52" fmla="*/ 22 w 386"/>
                <a:gd name="T53" fmla="*/ 142 h 337"/>
                <a:gd name="T54" fmla="*/ 0 w 386"/>
                <a:gd name="T55" fmla="*/ 114 h 337"/>
                <a:gd name="T56" fmla="*/ 0 w 386"/>
                <a:gd name="T57" fmla="*/ 85 h 337"/>
                <a:gd name="T58" fmla="*/ 2 w 386"/>
                <a:gd name="T59" fmla="*/ 84 h 337"/>
                <a:gd name="T60" fmla="*/ 49 w 386"/>
                <a:gd name="T61" fmla="*/ 87 h 337"/>
                <a:gd name="T62" fmla="*/ 61 w 386"/>
                <a:gd name="T63" fmla="*/ 72 h 337"/>
                <a:gd name="T64" fmla="*/ 85 w 386"/>
                <a:gd name="T65" fmla="*/ 86 h 337"/>
                <a:gd name="T66" fmla="*/ 111 w 386"/>
                <a:gd name="T67" fmla="*/ 88 h 337"/>
                <a:gd name="T68" fmla="*/ 109 w 386"/>
                <a:gd name="T69" fmla="*/ 64 h 337"/>
                <a:gd name="T70" fmla="*/ 132 w 386"/>
                <a:gd name="T71" fmla="*/ 56 h 337"/>
                <a:gd name="T72" fmla="*/ 136 w 386"/>
                <a:gd name="T73" fmla="*/ 22 h 337"/>
                <a:gd name="T74" fmla="*/ 187 w 386"/>
                <a:gd name="T75" fmla="*/ 0 h 337"/>
                <a:gd name="T76" fmla="*/ 210 w 386"/>
                <a:gd name="T77" fmla="*/ 10 h 337"/>
                <a:gd name="T78" fmla="*/ 263 w 386"/>
                <a:gd name="T79" fmla="*/ 46 h 337"/>
                <a:gd name="T80" fmla="*/ 320 w 386"/>
                <a:gd name="T81" fmla="*/ 62 h 337"/>
                <a:gd name="T82" fmla="*/ 344 w 386"/>
                <a:gd name="T83" fmla="*/ 5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337">
                  <a:moveTo>
                    <a:pt x="343" y="50"/>
                  </a:moveTo>
                  <a:lnTo>
                    <a:pt x="363" y="82"/>
                  </a:lnTo>
                  <a:lnTo>
                    <a:pt x="386" y="106"/>
                  </a:lnTo>
                  <a:lnTo>
                    <a:pt x="363" y="137"/>
                  </a:lnTo>
                  <a:lnTo>
                    <a:pt x="331" y="119"/>
                  </a:lnTo>
                  <a:lnTo>
                    <a:pt x="284" y="120"/>
                  </a:lnTo>
                  <a:lnTo>
                    <a:pt x="225" y="106"/>
                  </a:lnTo>
                  <a:lnTo>
                    <a:pt x="194" y="108"/>
                  </a:lnTo>
                  <a:lnTo>
                    <a:pt x="181" y="125"/>
                  </a:lnTo>
                  <a:lnTo>
                    <a:pt x="155" y="106"/>
                  </a:lnTo>
                  <a:lnTo>
                    <a:pt x="144" y="141"/>
                  </a:lnTo>
                  <a:lnTo>
                    <a:pt x="180" y="180"/>
                  </a:lnTo>
                  <a:lnTo>
                    <a:pt x="196" y="206"/>
                  </a:lnTo>
                  <a:lnTo>
                    <a:pt x="230" y="237"/>
                  </a:lnTo>
                  <a:lnTo>
                    <a:pt x="257" y="256"/>
                  </a:lnTo>
                  <a:lnTo>
                    <a:pt x="286" y="291"/>
                  </a:lnTo>
                  <a:lnTo>
                    <a:pt x="349" y="323"/>
                  </a:lnTo>
                  <a:lnTo>
                    <a:pt x="342" y="337"/>
                  </a:lnTo>
                  <a:lnTo>
                    <a:pt x="276" y="306"/>
                  </a:lnTo>
                  <a:lnTo>
                    <a:pt x="234" y="276"/>
                  </a:lnTo>
                  <a:lnTo>
                    <a:pt x="170" y="251"/>
                  </a:lnTo>
                  <a:lnTo>
                    <a:pt x="108" y="189"/>
                  </a:lnTo>
                  <a:lnTo>
                    <a:pt x="121" y="183"/>
                  </a:lnTo>
                  <a:lnTo>
                    <a:pt x="88" y="148"/>
                  </a:lnTo>
                  <a:lnTo>
                    <a:pt x="85" y="119"/>
                  </a:lnTo>
                  <a:lnTo>
                    <a:pt x="40" y="106"/>
                  </a:lnTo>
                  <a:lnTo>
                    <a:pt x="22" y="142"/>
                  </a:lnTo>
                  <a:lnTo>
                    <a:pt x="0" y="114"/>
                  </a:lnTo>
                  <a:lnTo>
                    <a:pt x="0" y="85"/>
                  </a:lnTo>
                  <a:lnTo>
                    <a:pt x="2" y="84"/>
                  </a:lnTo>
                  <a:lnTo>
                    <a:pt x="49" y="87"/>
                  </a:lnTo>
                  <a:lnTo>
                    <a:pt x="61" y="72"/>
                  </a:lnTo>
                  <a:lnTo>
                    <a:pt x="85" y="86"/>
                  </a:lnTo>
                  <a:lnTo>
                    <a:pt x="111" y="88"/>
                  </a:lnTo>
                  <a:lnTo>
                    <a:pt x="109" y="64"/>
                  </a:lnTo>
                  <a:lnTo>
                    <a:pt x="132" y="56"/>
                  </a:lnTo>
                  <a:lnTo>
                    <a:pt x="136" y="22"/>
                  </a:lnTo>
                  <a:lnTo>
                    <a:pt x="187" y="0"/>
                  </a:lnTo>
                  <a:lnTo>
                    <a:pt x="210" y="10"/>
                  </a:lnTo>
                  <a:lnTo>
                    <a:pt x="263" y="46"/>
                  </a:lnTo>
                  <a:lnTo>
                    <a:pt x="320" y="62"/>
                  </a:lnTo>
                  <a:lnTo>
                    <a:pt x="344" y="50"/>
                  </a:lnTo>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76" name="Freeform 85">
              <a:extLst>
                <a:ext uri="{FF2B5EF4-FFF2-40B4-BE49-F238E27FC236}">
                  <a16:creationId xmlns:a16="http://schemas.microsoft.com/office/drawing/2014/main" id="{68E5BED1-B512-EE45-9E74-1CF6449169FE}"/>
                </a:ext>
              </a:extLst>
            </p:cNvPr>
            <p:cNvSpPr>
              <a:spLocks/>
            </p:cNvSpPr>
            <p:nvPr/>
          </p:nvSpPr>
          <p:spPr bwMode="auto">
            <a:xfrm>
              <a:off x="5939260" y="4466605"/>
              <a:ext cx="495300" cy="276225"/>
            </a:xfrm>
            <a:custGeom>
              <a:avLst/>
              <a:gdLst>
                <a:gd name="T0" fmla="*/ 0 w 104"/>
                <a:gd name="T1" fmla="*/ 36 h 58"/>
                <a:gd name="T2" fmla="*/ 5 w 104"/>
                <a:gd name="T3" fmla="*/ 23 h 58"/>
                <a:gd name="T4" fmla="*/ 1 w 104"/>
                <a:gd name="T5" fmla="*/ 18 h 58"/>
                <a:gd name="T6" fmla="*/ 10 w 104"/>
                <a:gd name="T7" fmla="*/ 18 h 58"/>
                <a:gd name="T8" fmla="*/ 11 w 104"/>
                <a:gd name="T9" fmla="*/ 10 h 58"/>
                <a:gd name="T10" fmla="*/ 20 w 104"/>
                <a:gd name="T11" fmla="*/ 15 h 58"/>
                <a:gd name="T12" fmla="*/ 26 w 104"/>
                <a:gd name="T13" fmla="*/ 17 h 58"/>
                <a:gd name="T14" fmla="*/ 39 w 104"/>
                <a:gd name="T15" fmla="*/ 15 h 58"/>
                <a:gd name="T16" fmla="*/ 40 w 104"/>
                <a:gd name="T17" fmla="*/ 11 h 58"/>
                <a:gd name="T18" fmla="*/ 46 w 104"/>
                <a:gd name="T19" fmla="*/ 10 h 58"/>
                <a:gd name="T20" fmla="*/ 54 w 104"/>
                <a:gd name="T21" fmla="*/ 7 h 58"/>
                <a:gd name="T22" fmla="*/ 56 w 104"/>
                <a:gd name="T23" fmla="*/ 8 h 58"/>
                <a:gd name="T24" fmla="*/ 63 w 104"/>
                <a:gd name="T25" fmla="*/ 6 h 58"/>
                <a:gd name="T26" fmla="*/ 66 w 104"/>
                <a:gd name="T27" fmla="*/ 1 h 58"/>
                <a:gd name="T28" fmla="*/ 72 w 104"/>
                <a:gd name="T29" fmla="*/ 0 h 58"/>
                <a:gd name="T30" fmla="*/ 90 w 104"/>
                <a:gd name="T31" fmla="*/ 6 h 58"/>
                <a:gd name="T32" fmla="*/ 93 w 104"/>
                <a:gd name="T33" fmla="*/ 4 h 58"/>
                <a:gd name="T34" fmla="*/ 102 w 104"/>
                <a:gd name="T35" fmla="*/ 9 h 58"/>
                <a:gd name="T36" fmla="*/ 104 w 104"/>
                <a:gd name="T37" fmla="*/ 15 h 58"/>
                <a:gd name="T38" fmla="*/ 95 w 104"/>
                <a:gd name="T39" fmla="*/ 19 h 58"/>
                <a:gd name="T40" fmla="*/ 89 w 104"/>
                <a:gd name="T41" fmla="*/ 33 h 58"/>
                <a:gd name="T42" fmla="*/ 80 w 104"/>
                <a:gd name="T43" fmla="*/ 47 h 58"/>
                <a:gd name="T44" fmla="*/ 67 w 104"/>
                <a:gd name="T45" fmla="*/ 51 h 58"/>
                <a:gd name="T46" fmla="*/ 57 w 104"/>
                <a:gd name="T47" fmla="*/ 50 h 58"/>
                <a:gd name="T48" fmla="*/ 45 w 104"/>
                <a:gd name="T49" fmla="*/ 55 h 58"/>
                <a:gd name="T50" fmla="*/ 39 w 104"/>
                <a:gd name="T51" fmla="*/ 58 h 58"/>
                <a:gd name="T52" fmla="*/ 25 w 104"/>
                <a:gd name="T53" fmla="*/ 54 h 58"/>
                <a:gd name="T54" fmla="*/ 12 w 104"/>
                <a:gd name="T55" fmla="*/ 45 h 58"/>
                <a:gd name="T56" fmla="*/ 7 w 104"/>
                <a:gd name="T57" fmla="*/ 43 h 58"/>
                <a:gd name="T58" fmla="*/ 3 w 104"/>
                <a:gd name="T59" fmla="*/ 36 h 58"/>
                <a:gd name="T60" fmla="*/ 0 w 104"/>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58">
                  <a:moveTo>
                    <a:pt x="0" y="36"/>
                  </a:moveTo>
                  <a:lnTo>
                    <a:pt x="5" y="23"/>
                  </a:lnTo>
                  <a:lnTo>
                    <a:pt x="1" y="18"/>
                  </a:lnTo>
                  <a:lnTo>
                    <a:pt x="10" y="18"/>
                  </a:lnTo>
                  <a:lnTo>
                    <a:pt x="11" y="10"/>
                  </a:lnTo>
                  <a:lnTo>
                    <a:pt x="20" y="15"/>
                  </a:lnTo>
                  <a:lnTo>
                    <a:pt x="26" y="17"/>
                  </a:lnTo>
                  <a:lnTo>
                    <a:pt x="39" y="15"/>
                  </a:lnTo>
                  <a:lnTo>
                    <a:pt x="40" y="11"/>
                  </a:lnTo>
                  <a:lnTo>
                    <a:pt x="46" y="10"/>
                  </a:lnTo>
                  <a:lnTo>
                    <a:pt x="54" y="7"/>
                  </a:lnTo>
                  <a:lnTo>
                    <a:pt x="56" y="8"/>
                  </a:lnTo>
                  <a:lnTo>
                    <a:pt x="63" y="6"/>
                  </a:lnTo>
                  <a:lnTo>
                    <a:pt x="66" y="1"/>
                  </a:lnTo>
                  <a:lnTo>
                    <a:pt x="72" y="0"/>
                  </a:lnTo>
                  <a:lnTo>
                    <a:pt x="90" y="6"/>
                  </a:lnTo>
                  <a:lnTo>
                    <a:pt x="93" y="4"/>
                  </a:lnTo>
                  <a:lnTo>
                    <a:pt x="102" y="9"/>
                  </a:lnTo>
                  <a:lnTo>
                    <a:pt x="104" y="15"/>
                  </a:lnTo>
                  <a:lnTo>
                    <a:pt x="95" y="19"/>
                  </a:lnTo>
                  <a:lnTo>
                    <a:pt x="89" y="33"/>
                  </a:lnTo>
                  <a:lnTo>
                    <a:pt x="80" y="47"/>
                  </a:lnTo>
                  <a:lnTo>
                    <a:pt x="67" y="51"/>
                  </a:lnTo>
                  <a:lnTo>
                    <a:pt x="57" y="50"/>
                  </a:lnTo>
                  <a:lnTo>
                    <a:pt x="45" y="55"/>
                  </a:lnTo>
                  <a:lnTo>
                    <a:pt x="39" y="58"/>
                  </a:lnTo>
                  <a:lnTo>
                    <a:pt x="25" y="54"/>
                  </a:lnTo>
                  <a:lnTo>
                    <a:pt x="12" y="45"/>
                  </a:lnTo>
                  <a:lnTo>
                    <a:pt x="7" y="43"/>
                  </a:lnTo>
                  <a:lnTo>
                    <a:pt x="3" y="36"/>
                  </a:lnTo>
                  <a:lnTo>
                    <a:pt x="0" y="36"/>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77" name="Freeform 88">
              <a:extLst>
                <a:ext uri="{FF2B5EF4-FFF2-40B4-BE49-F238E27FC236}">
                  <a16:creationId xmlns:a16="http://schemas.microsoft.com/office/drawing/2014/main" id="{0F0FD3DF-7D54-044D-B71A-540FD63333DA}"/>
                </a:ext>
              </a:extLst>
            </p:cNvPr>
            <p:cNvSpPr>
              <a:spLocks/>
            </p:cNvSpPr>
            <p:nvPr/>
          </p:nvSpPr>
          <p:spPr bwMode="auto">
            <a:xfrm>
              <a:off x="3934246" y="3842716"/>
              <a:ext cx="300039" cy="328614"/>
            </a:xfrm>
            <a:custGeom>
              <a:avLst/>
              <a:gdLst>
                <a:gd name="T0" fmla="*/ 61 w 63"/>
                <a:gd name="T1" fmla="*/ 25 h 69"/>
                <a:gd name="T2" fmla="*/ 63 w 63"/>
                <a:gd name="T3" fmla="*/ 40 h 69"/>
                <a:gd name="T4" fmla="*/ 51 w 63"/>
                <a:gd name="T5" fmla="*/ 57 h 69"/>
                <a:gd name="T6" fmla="*/ 22 w 63"/>
                <a:gd name="T7" fmla="*/ 69 h 69"/>
                <a:gd name="T8" fmla="*/ 0 w 63"/>
                <a:gd name="T9" fmla="*/ 66 h 69"/>
                <a:gd name="T10" fmla="*/ 14 w 63"/>
                <a:gd name="T11" fmla="*/ 45 h 69"/>
                <a:gd name="T12" fmla="*/ 7 w 63"/>
                <a:gd name="T13" fmla="*/ 25 h 69"/>
                <a:gd name="T14" fmla="*/ 29 w 63"/>
                <a:gd name="T15" fmla="*/ 10 h 69"/>
                <a:gd name="T16" fmla="*/ 41 w 63"/>
                <a:gd name="T17" fmla="*/ 0 h 69"/>
                <a:gd name="T18" fmla="*/ 44 w 63"/>
                <a:gd name="T19" fmla="*/ 11 h 69"/>
                <a:gd name="T20" fmla="*/ 40 w 63"/>
                <a:gd name="T21" fmla="*/ 22 h 69"/>
                <a:gd name="T22" fmla="*/ 50 w 63"/>
                <a:gd name="T23" fmla="*/ 21 h 69"/>
                <a:gd name="T24" fmla="*/ 61 w 63"/>
                <a:gd name="T25" fmla="*/ 2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9">
                  <a:moveTo>
                    <a:pt x="61" y="25"/>
                  </a:moveTo>
                  <a:lnTo>
                    <a:pt x="63" y="40"/>
                  </a:lnTo>
                  <a:lnTo>
                    <a:pt x="51" y="57"/>
                  </a:lnTo>
                  <a:lnTo>
                    <a:pt x="22" y="69"/>
                  </a:lnTo>
                  <a:lnTo>
                    <a:pt x="0" y="66"/>
                  </a:lnTo>
                  <a:lnTo>
                    <a:pt x="14" y="45"/>
                  </a:lnTo>
                  <a:lnTo>
                    <a:pt x="7" y="25"/>
                  </a:lnTo>
                  <a:lnTo>
                    <a:pt x="29" y="10"/>
                  </a:lnTo>
                  <a:lnTo>
                    <a:pt x="41" y="0"/>
                  </a:lnTo>
                  <a:lnTo>
                    <a:pt x="44" y="11"/>
                  </a:lnTo>
                  <a:lnTo>
                    <a:pt x="40" y="22"/>
                  </a:lnTo>
                  <a:lnTo>
                    <a:pt x="50" y="21"/>
                  </a:lnTo>
                  <a:lnTo>
                    <a:pt x="61" y="25"/>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78" name="Freeform 92">
              <a:extLst>
                <a:ext uri="{FF2B5EF4-FFF2-40B4-BE49-F238E27FC236}">
                  <a16:creationId xmlns:a16="http://schemas.microsoft.com/office/drawing/2014/main" id="{845875EA-B202-5847-BF86-C2DB681B02B6}"/>
                </a:ext>
              </a:extLst>
            </p:cNvPr>
            <p:cNvSpPr>
              <a:spLocks/>
            </p:cNvSpPr>
            <p:nvPr/>
          </p:nvSpPr>
          <p:spPr bwMode="auto">
            <a:xfrm>
              <a:off x="7544221" y="5966791"/>
              <a:ext cx="114300" cy="376239"/>
            </a:xfrm>
            <a:custGeom>
              <a:avLst/>
              <a:gdLst>
                <a:gd name="T0" fmla="*/ 23 w 24"/>
                <a:gd name="T1" fmla="*/ 12 h 79"/>
                <a:gd name="T2" fmla="*/ 20 w 24"/>
                <a:gd name="T3" fmla="*/ 19 h 79"/>
                <a:gd name="T4" fmla="*/ 14 w 24"/>
                <a:gd name="T5" fmla="*/ 16 h 79"/>
                <a:gd name="T6" fmla="*/ 11 w 24"/>
                <a:gd name="T7" fmla="*/ 30 h 79"/>
                <a:gd name="T8" fmla="*/ 16 w 24"/>
                <a:gd name="T9" fmla="*/ 32 h 79"/>
                <a:gd name="T10" fmla="*/ 12 w 24"/>
                <a:gd name="T11" fmla="*/ 35 h 79"/>
                <a:gd name="T12" fmla="*/ 12 w 24"/>
                <a:gd name="T13" fmla="*/ 40 h 79"/>
                <a:gd name="T14" fmla="*/ 20 w 24"/>
                <a:gd name="T15" fmla="*/ 37 h 79"/>
                <a:gd name="T16" fmla="*/ 21 w 24"/>
                <a:gd name="T17" fmla="*/ 45 h 79"/>
                <a:gd name="T18" fmla="*/ 15 w 24"/>
                <a:gd name="T19" fmla="*/ 79 h 79"/>
                <a:gd name="T20" fmla="*/ 0 w 24"/>
                <a:gd name="T21" fmla="*/ 43 h 79"/>
                <a:gd name="T22" fmla="*/ 5 w 24"/>
                <a:gd name="T23" fmla="*/ 36 h 79"/>
                <a:gd name="T24" fmla="*/ 3 w 24"/>
                <a:gd name="T25" fmla="*/ 35 h 79"/>
                <a:gd name="T26" fmla="*/ 7 w 24"/>
                <a:gd name="T27" fmla="*/ 25 h 79"/>
                <a:gd name="T28" fmla="*/ 9 w 24"/>
                <a:gd name="T29" fmla="*/ 10 h 79"/>
                <a:gd name="T30" fmla="*/ 11 w 24"/>
                <a:gd name="T31" fmla="*/ 4 h 79"/>
                <a:gd name="T32" fmla="*/ 11 w 24"/>
                <a:gd name="T33" fmla="*/ 4 h 79"/>
                <a:gd name="T34" fmla="*/ 17 w 24"/>
                <a:gd name="T35" fmla="*/ 4 h 79"/>
                <a:gd name="T36" fmla="*/ 18 w 24"/>
                <a:gd name="T37" fmla="*/ 1 h 79"/>
                <a:gd name="T38" fmla="*/ 23 w 24"/>
                <a:gd name="T39" fmla="*/ 0 h 79"/>
                <a:gd name="T40" fmla="*/ 24 w 24"/>
                <a:gd name="T41" fmla="*/ 9 h 79"/>
                <a:gd name="T42" fmla="*/ 22 w 24"/>
                <a:gd name="T43" fmla="*/ 12 h 79"/>
                <a:gd name="T44" fmla="*/ 23 w 24"/>
                <a:gd name="T45"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79">
                  <a:moveTo>
                    <a:pt x="23" y="12"/>
                  </a:moveTo>
                  <a:lnTo>
                    <a:pt x="20" y="19"/>
                  </a:lnTo>
                  <a:lnTo>
                    <a:pt x="14" y="16"/>
                  </a:lnTo>
                  <a:lnTo>
                    <a:pt x="11" y="30"/>
                  </a:lnTo>
                  <a:lnTo>
                    <a:pt x="16" y="32"/>
                  </a:lnTo>
                  <a:lnTo>
                    <a:pt x="12" y="35"/>
                  </a:lnTo>
                  <a:lnTo>
                    <a:pt x="12" y="40"/>
                  </a:lnTo>
                  <a:lnTo>
                    <a:pt x="20" y="37"/>
                  </a:lnTo>
                  <a:lnTo>
                    <a:pt x="21" y="45"/>
                  </a:lnTo>
                  <a:lnTo>
                    <a:pt x="15" y="79"/>
                  </a:lnTo>
                  <a:lnTo>
                    <a:pt x="0" y="43"/>
                  </a:lnTo>
                  <a:lnTo>
                    <a:pt x="5" y="36"/>
                  </a:lnTo>
                  <a:lnTo>
                    <a:pt x="3" y="35"/>
                  </a:lnTo>
                  <a:lnTo>
                    <a:pt x="7" y="25"/>
                  </a:lnTo>
                  <a:lnTo>
                    <a:pt x="9" y="10"/>
                  </a:lnTo>
                  <a:lnTo>
                    <a:pt x="11" y="4"/>
                  </a:lnTo>
                  <a:lnTo>
                    <a:pt x="11" y="4"/>
                  </a:lnTo>
                  <a:lnTo>
                    <a:pt x="17" y="4"/>
                  </a:lnTo>
                  <a:lnTo>
                    <a:pt x="18" y="1"/>
                  </a:lnTo>
                  <a:lnTo>
                    <a:pt x="23" y="0"/>
                  </a:lnTo>
                  <a:lnTo>
                    <a:pt x="24" y="9"/>
                  </a:lnTo>
                  <a:lnTo>
                    <a:pt x="22" y="12"/>
                  </a:lnTo>
                  <a:lnTo>
                    <a:pt x="23" y="12"/>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79" name="Freeform 93">
              <a:extLst>
                <a:ext uri="{FF2B5EF4-FFF2-40B4-BE49-F238E27FC236}">
                  <a16:creationId xmlns:a16="http://schemas.microsoft.com/office/drawing/2014/main" id="{ED6FF2D3-D19D-674A-84BA-B6F3284665B5}"/>
                </a:ext>
              </a:extLst>
            </p:cNvPr>
            <p:cNvSpPr>
              <a:spLocks/>
            </p:cNvSpPr>
            <p:nvPr/>
          </p:nvSpPr>
          <p:spPr bwMode="auto">
            <a:xfrm>
              <a:off x="5696371" y="5481016"/>
              <a:ext cx="247650" cy="157164"/>
            </a:xfrm>
            <a:custGeom>
              <a:avLst/>
              <a:gdLst>
                <a:gd name="T0" fmla="*/ 52 w 52"/>
                <a:gd name="T1" fmla="*/ 0 h 33"/>
                <a:gd name="T2" fmla="*/ 47 w 52"/>
                <a:gd name="T3" fmla="*/ 16 h 33"/>
                <a:gd name="T4" fmla="*/ 50 w 52"/>
                <a:gd name="T5" fmla="*/ 23 h 33"/>
                <a:gd name="T6" fmla="*/ 47 w 52"/>
                <a:gd name="T7" fmla="*/ 33 h 33"/>
                <a:gd name="T8" fmla="*/ 33 w 52"/>
                <a:gd name="T9" fmla="*/ 25 h 33"/>
                <a:gd name="T10" fmla="*/ 24 w 52"/>
                <a:gd name="T11" fmla="*/ 23 h 33"/>
                <a:gd name="T12" fmla="*/ 0 w 52"/>
                <a:gd name="T13" fmla="*/ 13 h 33"/>
                <a:gd name="T14" fmla="*/ 2 w 52"/>
                <a:gd name="T15" fmla="*/ 2 h 33"/>
                <a:gd name="T16" fmla="*/ 22 w 52"/>
                <a:gd name="T17" fmla="*/ 4 h 33"/>
                <a:gd name="T18" fmla="*/ 39 w 52"/>
                <a:gd name="T19" fmla="*/ 2 h 33"/>
                <a:gd name="T20" fmla="*/ 52 w 52"/>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3">
                  <a:moveTo>
                    <a:pt x="52" y="0"/>
                  </a:moveTo>
                  <a:lnTo>
                    <a:pt x="47" y="16"/>
                  </a:lnTo>
                  <a:lnTo>
                    <a:pt x="50" y="23"/>
                  </a:lnTo>
                  <a:lnTo>
                    <a:pt x="47" y="33"/>
                  </a:lnTo>
                  <a:lnTo>
                    <a:pt x="33" y="25"/>
                  </a:lnTo>
                  <a:lnTo>
                    <a:pt x="24" y="23"/>
                  </a:lnTo>
                  <a:lnTo>
                    <a:pt x="0" y="13"/>
                  </a:lnTo>
                  <a:lnTo>
                    <a:pt x="2" y="2"/>
                  </a:lnTo>
                  <a:lnTo>
                    <a:pt x="22" y="4"/>
                  </a:lnTo>
                  <a:lnTo>
                    <a:pt x="39" y="2"/>
                  </a:lnTo>
                  <a:lnTo>
                    <a:pt x="52" y="0"/>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80" name="Freeform 94">
              <a:extLst>
                <a:ext uri="{FF2B5EF4-FFF2-40B4-BE49-F238E27FC236}">
                  <a16:creationId xmlns:a16="http://schemas.microsoft.com/office/drawing/2014/main" id="{479AC06C-7E8D-BB40-8DD4-54FA16D590C9}"/>
                </a:ext>
              </a:extLst>
            </p:cNvPr>
            <p:cNvSpPr>
              <a:spLocks/>
            </p:cNvSpPr>
            <p:nvPr/>
          </p:nvSpPr>
          <p:spPr bwMode="auto">
            <a:xfrm>
              <a:off x="5339185" y="5185741"/>
              <a:ext cx="133350" cy="228600"/>
            </a:xfrm>
            <a:custGeom>
              <a:avLst/>
              <a:gdLst>
                <a:gd name="T0" fmla="*/ 17 w 28"/>
                <a:gd name="T1" fmla="*/ 0 h 48"/>
                <a:gd name="T2" fmla="*/ 28 w 28"/>
                <a:gd name="T3" fmla="*/ 15 h 48"/>
                <a:gd name="T4" fmla="*/ 27 w 28"/>
                <a:gd name="T5" fmla="*/ 42 h 48"/>
                <a:gd name="T6" fmla="*/ 19 w 28"/>
                <a:gd name="T7" fmla="*/ 41 h 48"/>
                <a:gd name="T8" fmla="*/ 12 w 28"/>
                <a:gd name="T9" fmla="*/ 48 h 48"/>
                <a:gd name="T10" fmla="*/ 6 w 28"/>
                <a:gd name="T11" fmla="*/ 43 h 48"/>
                <a:gd name="T12" fmla="*/ 4 w 28"/>
                <a:gd name="T13" fmla="*/ 18 h 48"/>
                <a:gd name="T14" fmla="*/ 0 w 28"/>
                <a:gd name="T15" fmla="*/ 6 h 48"/>
                <a:gd name="T16" fmla="*/ 9 w 28"/>
                <a:gd name="T17" fmla="*/ 7 h 48"/>
                <a:gd name="T18" fmla="*/ 17 w 28"/>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17" y="0"/>
                  </a:moveTo>
                  <a:lnTo>
                    <a:pt x="28" y="15"/>
                  </a:lnTo>
                  <a:lnTo>
                    <a:pt x="27" y="42"/>
                  </a:lnTo>
                  <a:lnTo>
                    <a:pt x="19" y="41"/>
                  </a:lnTo>
                  <a:lnTo>
                    <a:pt x="12" y="48"/>
                  </a:lnTo>
                  <a:lnTo>
                    <a:pt x="6" y="43"/>
                  </a:lnTo>
                  <a:lnTo>
                    <a:pt x="4" y="18"/>
                  </a:lnTo>
                  <a:lnTo>
                    <a:pt x="0" y="6"/>
                  </a:lnTo>
                  <a:lnTo>
                    <a:pt x="9" y="7"/>
                  </a:lnTo>
                  <a:lnTo>
                    <a:pt x="17" y="0"/>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81" name="Freeform 95">
              <a:extLst>
                <a:ext uri="{FF2B5EF4-FFF2-40B4-BE49-F238E27FC236}">
                  <a16:creationId xmlns:a16="http://schemas.microsoft.com/office/drawing/2014/main" id="{EECF1C13-19E8-E341-82B2-83F5CE966C9E}"/>
                </a:ext>
              </a:extLst>
            </p:cNvPr>
            <p:cNvSpPr>
              <a:spLocks/>
            </p:cNvSpPr>
            <p:nvPr/>
          </p:nvSpPr>
          <p:spPr bwMode="auto">
            <a:xfrm>
              <a:off x="5215360" y="4614241"/>
              <a:ext cx="957264" cy="895350"/>
            </a:xfrm>
            <a:custGeom>
              <a:avLst/>
              <a:gdLst>
                <a:gd name="T0" fmla="*/ 114 w 201"/>
                <a:gd name="T1" fmla="*/ 12 h 188"/>
                <a:gd name="T2" fmla="*/ 117 w 201"/>
                <a:gd name="T3" fmla="*/ 31 h 188"/>
                <a:gd name="T4" fmla="*/ 91 w 201"/>
                <a:gd name="T5" fmla="*/ 35 h 188"/>
                <a:gd name="T6" fmla="*/ 91 w 201"/>
                <a:gd name="T7" fmla="*/ 51 h 188"/>
                <a:gd name="T8" fmla="*/ 113 w 201"/>
                <a:gd name="T9" fmla="*/ 72 h 188"/>
                <a:gd name="T10" fmla="*/ 142 w 201"/>
                <a:gd name="T11" fmla="*/ 105 h 188"/>
                <a:gd name="T12" fmla="*/ 160 w 201"/>
                <a:gd name="T13" fmla="*/ 110 h 188"/>
                <a:gd name="T14" fmla="*/ 171 w 201"/>
                <a:gd name="T15" fmla="*/ 121 h 188"/>
                <a:gd name="T16" fmla="*/ 199 w 201"/>
                <a:gd name="T17" fmla="*/ 138 h 188"/>
                <a:gd name="T18" fmla="*/ 198 w 201"/>
                <a:gd name="T19" fmla="*/ 149 h 188"/>
                <a:gd name="T20" fmla="*/ 173 w 201"/>
                <a:gd name="T21" fmla="*/ 136 h 188"/>
                <a:gd name="T22" fmla="*/ 180 w 201"/>
                <a:gd name="T23" fmla="*/ 157 h 188"/>
                <a:gd name="T24" fmla="*/ 172 w 201"/>
                <a:gd name="T25" fmla="*/ 169 h 188"/>
                <a:gd name="T26" fmla="*/ 156 w 201"/>
                <a:gd name="T27" fmla="*/ 188 h 188"/>
                <a:gd name="T28" fmla="*/ 159 w 201"/>
                <a:gd name="T29" fmla="*/ 171 h 188"/>
                <a:gd name="T30" fmla="*/ 155 w 201"/>
                <a:gd name="T31" fmla="*/ 155 h 188"/>
                <a:gd name="T32" fmla="*/ 142 w 201"/>
                <a:gd name="T33" fmla="*/ 142 h 188"/>
                <a:gd name="T34" fmla="*/ 125 w 201"/>
                <a:gd name="T35" fmla="*/ 129 h 188"/>
                <a:gd name="T36" fmla="*/ 105 w 201"/>
                <a:gd name="T37" fmla="*/ 120 h 188"/>
                <a:gd name="T38" fmla="*/ 76 w 201"/>
                <a:gd name="T39" fmla="*/ 97 h 188"/>
                <a:gd name="T40" fmla="*/ 58 w 201"/>
                <a:gd name="T41" fmla="*/ 65 h 188"/>
                <a:gd name="T42" fmla="*/ 35 w 201"/>
                <a:gd name="T43" fmla="*/ 56 h 188"/>
                <a:gd name="T44" fmla="*/ 19 w 201"/>
                <a:gd name="T45" fmla="*/ 68 h 188"/>
                <a:gd name="T46" fmla="*/ 13 w 201"/>
                <a:gd name="T47" fmla="*/ 61 h 188"/>
                <a:gd name="T48" fmla="*/ 0 w 201"/>
                <a:gd name="T49" fmla="*/ 42 h 188"/>
                <a:gd name="T50" fmla="*/ 0 w 201"/>
                <a:gd name="T51" fmla="*/ 28 h 188"/>
                <a:gd name="T52" fmla="*/ 8 w 201"/>
                <a:gd name="T53" fmla="*/ 27 h 188"/>
                <a:gd name="T54" fmla="*/ 25 w 201"/>
                <a:gd name="T55" fmla="*/ 19 h 188"/>
                <a:gd name="T56" fmla="*/ 35 w 201"/>
                <a:gd name="T57" fmla="*/ 22 h 188"/>
                <a:gd name="T58" fmla="*/ 51 w 201"/>
                <a:gd name="T59" fmla="*/ 16 h 188"/>
                <a:gd name="T60" fmla="*/ 58 w 201"/>
                <a:gd name="T61" fmla="*/ 4 h 188"/>
                <a:gd name="T62" fmla="*/ 70 w 201"/>
                <a:gd name="T63" fmla="*/ 3 h 188"/>
                <a:gd name="T64" fmla="*/ 90 w 201"/>
                <a:gd name="T65" fmla="*/ 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188">
                  <a:moveTo>
                    <a:pt x="90" y="7"/>
                  </a:moveTo>
                  <a:lnTo>
                    <a:pt x="114" y="12"/>
                  </a:lnTo>
                  <a:lnTo>
                    <a:pt x="113" y="22"/>
                  </a:lnTo>
                  <a:lnTo>
                    <a:pt x="117" y="31"/>
                  </a:lnTo>
                  <a:lnTo>
                    <a:pt x="104" y="28"/>
                  </a:lnTo>
                  <a:lnTo>
                    <a:pt x="91" y="35"/>
                  </a:lnTo>
                  <a:lnTo>
                    <a:pt x="93" y="45"/>
                  </a:lnTo>
                  <a:lnTo>
                    <a:pt x="91" y="51"/>
                  </a:lnTo>
                  <a:lnTo>
                    <a:pt x="97" y="61"/>
                  </a:lnTo>
                  <a:lnTo>
                    <a:pt x="113" y="72"/>
                  </a:lnTo>
                  <a:lnTo>
                    <a:pt x="122" y="89"/>
                  </a:lnTo>
                  <a:lnTo>
                    <a:pt x="142" y="105"/>
                  </a:lnTo>
                  <a:lnTo>
                    <a:pt x="155" y="105"/>
                  </a:lnTo>
                  <a:lnTo>
                    <a:pt x="160" y="110"/>
                  </a:lnTo>
                  <a:lnTo>
                    <a:pt x="155" y="114"/>
                  </a:lnTo>
                  <a:lnTo>
                    <a:pt x="171" y="121"/>
                  </a:lnTo>
                  <a:lnTo>
                    <a:pt x="183" y="127"/>
                  </a:lnTo>
                  <a:lnTo>
                    <a:pt x="199" y="138"/>
                  </a:lnTo>
                  <a:lnTo>
                    <a:pt x="201" y="142"/>
                  </a:lnTo>
                  <a:lnTo>
                    <a:pt x="198" y="149"/>
                  </a:lnTo>
                  <a:lnTo>
                    <a:pt x="188" y="140"/>
                  </a:lnTo>
                  <a:lnTo>
                    <a:pt x="173" y="136"/>
                  </a:lnTo>
                  <a:lnTo>
                    <a:pt x="167" y="150"/>
                  </a:lnTo>
                  <a:lnTo>
                    <a:pt x="180" y="157"/>
                  </a:lnTo>
                  <a:lnTo>
                    <a:pt x="179" y="168"/>
                  </a:lnTo>
                  <a:lnTo>
                    <a:pt x="172" y="169"/>
                  </a:lnTo>
                  <a:lnTo>
                    <a:pt x="163" y="187"/>
                  </a:lnTo>
                  <a:lnTo>
                    <a:pt x="156" y="188"/>
                  </a:lnTo>
                  <a:lnTo>
                    <a:pt x="156" y="182"/>
                  </a:lnTo>
                  <a:lnTo>
                    <a:pt x="159" y="171"/>
                  </a:lnTo>
                  <a:lnTo>
                    <a:pt x="162" y="167"/>
                  </a:lnTo>
                  <a:lnTo>
                    <a:pt x="155" y="155"/>
                  </a:lnTo>
                  <a:lnTo>
                    <a:pt x="149" y="144"/>
                  </a:lnTo>
                  <a:lnTo>
                    <a:pt x="142" y="142"/>
                  </a:lnTo>
                  <a:lnTo>
                    <a:pt x="136" y="133"/>
                  </a:lnTo>
                  <a:lnTo>
                    <a:pt x="125" y="129"/>
                  </a:lnTo>
                  <a:lnTo>
                    <a:pt x="118" y="121"/>
                  </a:lnTo>
                  <a:lnTo>
                    <a:pt x="105" y="120"/>
                  </a:lnTo>
                  <a:lnTo>
                    <a:pt x="91" y="110"/>
                  </a:lnTo>
                  <a:lnTo>
                    <a:pt x="76" y="97"/>
                  </a:lnTo>
                  <a:lnTo>
                    <a:pt x="64" y="85"/>
                  </a:lnTo>
                  <a:lnTo>
                    <a:pt x="58" y="65"/>
                  </a:lnTo>
                  <a:lnTo>
                    <a:pt x="49" y="63"/>
                  </a:lnTo>
                  <a:lnTo>
                    <a:pt x="35" y="56"/>
                  </a:lnTo>
                  <a:lnTo>
                    <a:pt x="28" y="58"/>
                  </a:lnTo>
                  <a:lnTo>
                    <a:pt x="19" y="68"/>
                  </a:lnTo>
                  <a:lnTo>
                    <a:pt x="12" y="69"/>
                  </a:lnTo>
                  <a:lnTo>
                    <a:pt x="13" y="61"/>
                  </a:lnTo>
                  <a:lnTo>
                    <a:pt x="4" y="58"/>
                  </a:lnTo>
                  <a:lnTo>
                    <a:pt x="0" y="42"/>
                  </a:lnTo>
                  <a:lnTo>
                    <a:pt x="5" y="36"/>
                  </a:lnTo>
                  <a:lnTo>
                    <a:pt x="0" y="28"/>
                  </a:lnTo>
                  <a:lnTo>
                    <a:pt x="0" y="23"/>
                  </a:lnTo>
                  <a:lnTo>
                    <a:pt x="8" y="27"/>
                  </a:lnTo>
                  <a:lnTo>
                    <a:pt x="16" y="26"/>
                  </a:lnTo>
                  <a:lnTo>
                    <a:pt x="25" y="19"/>
                  </a:lnTo>
                  <a:lnTo>
                    <a:pt x="27" y="22"/>
                  </a:lnTo>
                  <a:lnTo>
                    <a:pt x="35" y="22"/>
                  </a:lnTo>
                  <a:lnTo>
                    <a:pt x="38" y="13"/>
                  </a:lnTo>
                  <a:lnTo>
                    <a:pt x="51" y="16"/>
                  </a:lnTo>
                  <a:lnTo>
                    <a:pt x="58" y="12"/>
                  </a:lnTo>
                  <a:lnTo>
                    <a:pt x="58" y="4"/>
                  </a:lnTo>
                  <a:lnTo>
                    <a:pt x="68" y="7"/>
                  </a:lnTo>
                  <a:lnTo>
                    <a:pt x="70" y="3"/>
                  </a:lnTo>
                  <a:lnTo>
                    <a:pt x="86" y="0"/>
                  </a:lnTo>
                  <a:lnTo>
                    <a:pt x="90" y="7"/>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82" name="Freeform 114">
              <a:extLst>
                <a:ext uri="{FF2B5EF4-FFF2-40B4-BE49-F238E27FC236}">
                  <a16:creationId xmlns:a16="http://schemas.microsoft.com/office/drawing/2014/main" id="{10F0DB02-53A7-684E-A3A4-E8EE644E786F}"/>
                </a:ext>
              </a:extLst>
            </p:cNvPr>
            <p:cNvSpPr>
              <a:spLocks/>
            </p:cNvSpPr>
            <p:nvPr/>
          </p:nvSpPr>
          <p:spPr bwMode="auto">
            <a:xfrm>
              <a:off x="6210721" y="3728416"/>
              <a:ext cx="419100" cy="228600"/>
            </a:xfrm>
            <a:custGeom>
              <a:avLst/>
              <a:gdLst>
                <a:gd name="T0" fmla="*/ 31 w 88"/>
                <a:gd name="T1" fmla="*/ 40 h 48"/>
                <a:gd name="T2" fmla="*/ 29 w 88"/>
                <a:gd name="T3" fmla="*/ 35 h 48"/>
                <a:gd name="T4" fmla="*/ 30 w 88"/>
                <a:gd name="T5" fmla="*/ 30 h 48"/>
                <a:gd name="T6" fmla="*/ 22 w 88"/>
                <a:gd name="T7" fmla="*/ 27 h 48"/>
                <a:gd name="T8" fmla="*/ 6 w 88"/>
                <a:gd name="T9" fmla="*/ 23 h 48"/>
                <a:gd name="T10" fmla="*/ 0 w 88"/>
                <a:gd name="T11" fmla="*/ 7 h 48"/>
                <a:gd name="T12" fmla="*/ 17 w 88"/>
                <a:gd name="T13" fmla="*/ 0 h 48"/>
                <a:gd name="T14" fmla="*/ 42 w 88"/>
                <a:gd name="T15" fmla="*/ 2 h 48"/>
                <a:gd name="T16" fmla="*/ 57 w 88"/>
                <a:gd name="T17" fmla="*/ 0 h 48"/>
                <a:gd name="T18" fmla="*/ 60 w 88"/>
                <a:gd name="T19" fmla="*/ 4 h 48"/>
                <a:gd name="T20" fmla="*/ 68 w 88"/>
                <a:gd name="T21" fmla="*/ 5 h 48"/>
                <a:gd name="T22" fmla="*/ 85 w 88"/>
                <a:gd name="T23" fmla="*/ 15 h 48"/>
                <a:gd name="T24" fmla="*/ 88 w 88"/>
                <a:gd name="T25" fmla="*/ 24 h 48"/>
                <a:gd name="T26" fmla="*/ 76 w 88"/>
                <a:gd name="T27" fmla="*/ 30 h 48"/>
                <a:gd name="T28" fmla="*/ 74 w 88"/>
                <a:gd name="T29" fmla="*/ 41 h 48"/>
                <a:gd name="T30" fmla="*/ 58 w 88"/>
                <a:gd name="T31" fmla="*/ 48 h 48"/>
                <a:gd name="T32" fmla="*/ 44 w 88"/>
                <a:gd name="T33" fmla="*/ 48 h 48"/>
                <a:gd name="T34" fmla="*/ 39 w 88"/>
                <a:gd name="T35" fmla="*/ 42 h 48"/>
                <a:gd name="T36" fmla="*/ 31 w 88"/>
                <a:gd name="T3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48">
                  <a:moveTo>
                    <a:pt x="31" y="40"/>
                  </a:moveTo>
                  <a:lnTo>
                    <a:pt x="29" y="35"/>
                  </a:lnTo>
                  <a:lnTo>
                    <a:pt x="30" y="30"/>
                  </a:lnTo>
                  <a:lnTo>
                    <a:pt x="22" y="27"/>
                  </a:lnTo>
                  <a:lnTo>
                    <a:pt x="6" y="23"/>
                  </a:lnTo>
                  <a:lnTo>
                    <a:pt x="0" y="7"/>
                  </a:lnTo>
                  <a:lnTo>
                    <a:pt x="17" y="0"/>
                  </a:lnTo>
                  <a:lnTo>
                    <a:pt x="42" y="2"/>
                  </a:lnTo>
                  <a:lnTo>
                    <a:pt x="57" y="0"/>
                  </a:lnTo>
                  <a:lnTo>
                    <a:pt x="60" y="4"/>
                  </a:lnTo>
                  <a:lnTo>
                    <a:pt x="68" y="5"/>
                  </a:lnTo>
                  <a:lnTo>
                    <a:pt x="85" y="15"/>
                  </a:lnTo>
                  <a:lnTo>
                    <a:pt x="88" y="24"/>
                  </a:lnTo>
                  <a:lnTo>
                    <a:pt x="76" y="30"/>
                  </a:lnTo>
                  <a:lnTo>
                    <a:pt x="74" y="41"/>
                  </a:lnTo>
                  <a:lnTo>
                    <a:pt x="58" y="48"/>
                  </a:lnTo>
                  <a:lnTo>
                    <a:pt x="44" y="48"/>
                  </a:lnTo>
                  <a:lnTo>
                    <a:pt x="39" y="42"/>
                  </a:lnTo>
                  <a:lnTo>
                    <a:pt x="31" y="40"/>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83" name="Freeform 115">
              <a:extLst>
                <a:ext uri="{FF2B5EF4-FFF2-40B4-BE49-F238E27FC236}">
                  <a16:creationId xmlns:a16="http://schemas.microsoft.com/office/drawing/2014/main" id="{906D23C0-62C4-7942-96B7-ABACB77BE7C1}"/>
                </a:ext>
              </a:extLst>
            </p:cNvPr>
            <p:cNvSpPr>
              <a:spLocks/>
            </p:cNvSpPr>
            <p:nvPr/>
          </p:nvSpPr>
          <p:spPr bwMode="auto">
            <a:xfrm>
              <a:off x="5115346" y="4318966"/>
              <a:ext cx="42864" cy="66675"/>
            </a:xfrm>
            <a:custGeom>
              <a:avLst/>
              <a:gdLst>
                <a:gd name="T0" fmla="*/ 6 w 9"/>
                <a:gd name="T1" fmla="*/ 0 h 14"/>
                <a:gd name="T2" fmla="*/ 9 w 9"/>
                <a:gd name="T3" fmla="*/ 5 h 14"/>
                <a:gd name="T4" fmla="*/ 8 w 9"/>
                <a:gd name="T5" fmla="*/ 14 h 14"/>
                <a:gd name="T6" fmla="*/ 4 w 9"/>
                <a:gd name="T7" fmla="*/ 14 h 14"/>
                <a:gd name="T8" fmla="*/ 0 w 9"/>
                <a:gd name="T9" fmla="*/ 13 h 14"/>
                <a:gd name="T10" fmla="*/ 2 w 9"/>
                <a:gd name="T11" fmla="*/ 1 h 14"/>
                <a:gd name="T12" fmla="*/ 6 w 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9" h="14">
                  <a:moveTo>
                    <a:pt x="6" y="0"/>
                  </a:moveTo>
                  <a:lnTo>
                    <a:pt x="9" y="5"/>
                  </a:lnTo>
                  <a:lnTo>
                    <a:pt x="8" y="14"/>
                  </a:lnTo>
                  <a:lnTo>
                    <a:pt x="4" y="14"/>
                  </a:lnTo>
                  <a:lnTo>
                    <a:pt x="0" y="13"/>
                  </a:lnTo>
                  <a:lnTo>
                    <a:pt x="2" y="1"/>
                  </a:lnTo>
                  <a:lnTo>
                    <a:pt x="6" y="0"/>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84" name="Freeform 116">
              <a:extLst>
                <a:ext uri="{FF2B5EF4-FFF2-40B4-BE49-F238E27FC236}">
                  <a16:creationId xmlns:a16="http://schemas.microsoft.com/office/drawing/2014/main" id="{B616ECC1-97B5-974E-844B-738AD77CFEB0}"/>
                </a:ext>
              </a:extLst>
            </p:cNvPr>
            <p:cNvSpPr>
              <a:spLocks/>
            </p:cNvSpPr>
            <p:nvPr/>
          </p:nvSpPr>
          <p:spPr bwMode="auto">
            <a:xfrm>
              <a:off x="6205960" y="3576016"/>
              <a:ext cx="519114" cy="223839"/>
            </a:xfrm>
            <a:custGeom>
              <a:avLst/>
              <a:gdLst>
                <a:gd name="T0" fmla="*/ 1 w 109"/>
                <a:gd name="T1" fmla="*/ 39 h 47"/>
                <a:gd name="T2" fmla="*/ 0 w 109"/>
                <a:gd name="T3" fmla="*/ 24 h 47"/>
                <a:gd name="T4" fmla="*/ 5 w 109"/>
                <a:gd name="T5" fmla="*/ 11 h 47"/>
                <a:gd name="T6" fmla="*/ 18 w 109"/>
                <a:gd name="T7" fmla="*/ 5 h 47"/>
                <a:gd name="T8" fmla="*/ 33 w 109"/>
                <a:gd name="T9" fmla="*/ 19 h 47"/>
                <a:gd name="T10" fmla="*/ 45 w 109"/>
                <a:gd name="T11" fmla="*/ 19 h 47"/>
                <a:gd name="T12" fmla="*/ 45 w 109"/>
                <a:gd name="T13" fmla="*/ 4 h 47"/>
                <a:gd name="T14" fmla="*/ 57 w 109"/>
                <a:gd name="T15" fmla="*/ 0 h 47"/>
                <a:gd name="T16" fmla="*/ 64 w 109"/>
                <a:gd name="T17" fmla="*/ 3 h 47"/>
                <a:gd name="T18" fmla="*/ 79 w 109"/>
                <a:gd name="T19" fmla="*/ 10 h 47"/>
                <a:gd name="T20" fmla="*/ 91 w 109"/>
                <a:gd name="T21" fmla="*/ 10 h 47"/>
                <a:gd name="T22" fmla="*/ 99 w 109"/>
                <a:gd name="T23" fmla="*/ 15 h 47"/>
                <a:gd name="T24" fmla="*/ 102 w 109"/>
                <a:gd name="T25" fmla="*/ 24 h 47"/>
                <a:gd name="T26" fmla="*/ 109 w 109"/>
                <a:gd name="T27" fmla="*/ 36 h 47"/>
                <a:gd name="T28" fmla="*/ 94 w 109"/>
                <a:gd name="T29" fmla="*/ 43 h 47"/>
                <a:gd name="T30" fmla="*/ 86 w 109"/>
                <a:gd name="T31" fmla="*/ 47 h 47"/>
                <a:gd name="T32" fmla="*/ 69 w 109"/>
                <a:gd name="T33" fmla="*/ 37 h 47"/>
                <a:gd name="T34" fmla="*/ 61 w 109"/>
                <a:gd name="T35" fmla="*/ 36 h 47"/>
                <a:gd name="T36" fmla="*/ 58 w 109"/>
                <a:gd name="T37" fmla="*/ 32 h 47"/>
                <a:gd name="T38" fmla="*/ 43 w 109"/>
                <a:gd name="T39" fmla="*/ 34 h 47"/>
                <a:gd name="T40" fmla="*/ 18 w 109"/>
                <a:gd name="T41" fmla="*/ 32 h 47"/>
                <a:gd name="T42" fmla="*/ 1 w 109"/>
                <a:gd name="T43"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47">
                  <a:moveTo>
                    <a:pt x="1" y="39"/>
                  </a:moveTo>
                  <a:lnTo>
                    <a:pt x="0" y="24"/>
                  </a:lnTo>
                  <a:lnTo>
                    <a:pt x="5" y="11"/>
                  </a:lnTo>
                  <a:lnTo>
                    <a:pt x="18" y="5"/>
                  </a:lnTo>
                  <a:lnTo>
                    <a:pt x="33" y="19"/>
                  </a:lnTo>
                  <a:lnTo>
                    <a:pt x="45" y="19"/>
                  </a:lnTo>
                  <a:lnTo>
                    <a:pt x="45" y="4"/>
                  </a:lnTo>
                  <a:lnTo>
                    <a:pt x="57" y="0"/>
                  </a:lnTo>
                  <a:lnTo>
                    <a:pt x="64" y="3"/>
                  </a:lnTo>
                  <a:lnTo>
                    <a:pt x="79" y="10"/>
                  </a:lnTo>
                  <a:lnTo>
                    <a:pt x="91" y="10"/>
                  </a:lnTo>
                  <a:lnTo>
                    <a:pt x="99" y="15"/>
                  </a:lnTo>
                  <a:lnTo>
                    <a:pt x="102" y="24"/>
                  </a:lnTo>
                  <a:lnTo>
                    <a:pt x="109" y="36"/>
                  </a:lnTo>
                  <a:lnTo>
                    <a:pt x="94" y="43"/>
                  </a:lnTo>
                  <a:lnTo>
                    <a:pt x="86" y="47"/>
                  </a:lnTo>
                  <a:lnTo>
                    <a:pt x="69" y="37"/>
                  </a:lnTo>
                  <a:lnTo>
                    <a:pt x="61" y="36"/>
                  </a:lnTo>
                  <a:lnTo>
                    <a:pt x="58" y="32"/>
                  </a:lnTo>
                  <a:lnTo>
                    <a:pt x="43" y="34"/>
                  </a:lnTo>
                  <a:lnTo>
                    <a:pt x="18" y="32"/>
                  </a:lnTo>
                  <a:lnTo>
                    <a:pt x="1" y="39"/>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85" name="Freeform 135">
              <a:extLst>
                <a:ext uri="{FF2B5EF4-FFF2-40B4-BE49-F238E27FC236}">
                  <a16:creationId xmlns:a16="http://schemas.microsoft.com/office/drawing/2014/main" id="{0076DF45-6E16-0F42-9EA7-DFADF8DDC673}"/>
                </a:ext>
              </a:extLst>
            </p:cNvPr>
            <p:cNvSpPr>
              <a:spLocks/>
            </p:cNvSpPr>
            <p:nvPr/>
          </p:nvSpPr>
          <p:spPr bwMode="auto">
            <a:xfrm>
              <a:off x="4934371" y="3999880"/>
              <a:ext cx="276225" cy="257175"/>
            </a:xfrm>
            <a:custGeom>
              <a:avLst/>
              <a:gdLst>
                <a:gd name="T0" fmla="*/ 42 w 58"/>
                <a:gd name="T1" fmla="*/ 0 h 54"/>
                <a:gd name="T2" fmla="*/ 55 w 58"/>
                <a:gd name="T3" fmla="*/ 0 h 54"/>
                <a:gd name="T4" fmla="*/ 58 w 58"/>
                <a:gd name="T5" fmla="*/ 7 h 54"/>
                <a:gd name="T6" fmla="*/ 55 w 58"/>
                <a:gd name="T7" fmla="*/ 25 h 54"/>
                <a:gd name="T8" fmla="*/ 51 w 58"/>
                <a:gd name="T9" fmla="*/ 33 h 54"/>
                <a:gd name="T10" fmla="*/ 42 w 58"/>
                <a:gd name="T11" fmla="*/ 33 h 54"/>
                <a:gd name="T12" fmla="*/ 45 w 58"/>
                <a:gd name="T13" fmla="*/ 54 h 54"/>
                <a:gd name="T14" fmla="*/ 36 w 58"/>
                <a:gd name="T15" fmla="*/ 49 h 54"/>
                <a:gd name="T16" fmla="*/ 26 w 58"/>
                <a:gd name="T17" fmla="*/ 40 h 54"/>
                <a:gd name="T18" fmla="*/ 11 w 58"/>
                <a:gd name="T19" fmla="*/ 44 h 54"/>
                <a:gd name="T20" fmla="*/ 0 w 58"/>
                <a:gd name="T21" fmla="*/ 43 h 54"/>
                <a:gd name="T22" fmla="*/ 8 w 58"/>
                <a:gd name="T23" fmla="*/ 37 h 54"/>
                <a:gd name="T24" fmla="*/ 21 w 58"/>
                <a:gd name="T25" fmla="*/ 8 h 54"/>
                <a:gd name="T26" fmla="*/ 42 w 58"/>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4">
                  <a:moveTo>
                    <a:pt x="42" y="0"/>
                  </a:moveTo>
                  <a:lnTo>
                    <a:pt x="55" y="0"/>
                  </a:lnTo>
                  <a:lnTo>
                    <a:pt x="58" y="7"/>
                  </a:lnTo>
                  <a:lnTo>
                    <a:pt x="55" y="25"/>
                  </a:lnTo>
                  <a:lnTo>
                    <a:pt x="51" y="33"/>
                  </a:lnTo>
                  <a:lnTo>
                    <a:pt x="42" y="33"/>
                  </a:lnTo>
                  <a:lnTo>
                    <a:pt x="45" y="54"/>
                  </a:lnTo>
                  <a:lnTo>
                    <a:pt x="36" y="49"/>
                  </a:lnTo>
                  <a:lnTo>
                    <a:pt x="26" y="40"/>
                  </a:lnTo>
                  <a:lnTo>
                    <a:pt x="11" y="44"/>
                  </a:lnTo>
                  <a:lnTo>
                    <a:pt x="0" y="43"/>
                  </a:lnTo>
                  <a:lnTo>
                    <a:pt x="8" y="37"/>
                  </a:lnTo>
                  <a:lnTo>
                    <a:pt x="21" y="8"/>
                  </a:lnTo>
                  <a:lnTo>
                    <a:pt x="42" y="0"/>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86" name="Freeform 136">
              <a:extLst>
                <a:ext uri="{FF2B5EF4-FFF2-40B4-BE49-F238E27FC236}">
                  <a16:creationId xmlns:a16="http://schemas.microsoft.com/office/drawing/2014/main" id="{2BD6DBE9-5D61-5E40-81C1-B658892120B1}"/>
                </a:ext>
              </a:extLst>
            </p:cNvPr>
            <p:cNvSpPr>
              <a:spLocks/>
            </p:cNvSpPr>
            <p:nvPr/>
          </p:nvSpPr>
          <p:spPr bwMode="auto">
            <a:xfrm>
              <a:off x="5024860" y="2418730"/>
              <a:ext cx="1619250" cy="1147764"/>
            </a:xfrm>
            <a:custGeom>
              <a:avLst/>
              <a:gdLst>
                <a:gd name="T0" fmla="*/ 294 w 340"/>
                <a:gd name="T1" fmla="*/ 0 h 241"/>
                <a:gd name="T2" fmla="*/ 338 w 340"/>
                <a:gd name="T3" fmla="*/ 13 h 241"/>
                <a:gd name="T4" fmla="*/ 322 w 340"/>
                <a:gd name="T5" fmla="*/ 17 h 241"/>
                <a:gd name="T6" fmla="*/ 340 w 340"/>
                <a:gd name="T7" fmla="*/ 28 h 241"/>
                <a:gd name="T8" fmla="*/ 319 w 340"/>
                <a:gd name="T9" fmla="*/ 35 h 241"/>
                <a:gd name="T10" fmla="*/ 309 w 340"/>
                <a:gd name="T11" fmla="*/ 37 h 241"/>
                <a:gd name="T12" fmla="*/ 311 w 340"/>
                <a:gd name="T13" fmla="*/ 24 h 241"/>
                <a:gd name="T14" fmla="*/ 293 w 340"/>
                <a:gd name="T15" fmla="*/ 18 h 241"/>
                <a:gd name="T16" fmla="*/ 274 w 340"/>
                <a:gd name="T17" fmla="*/ 23 h 241"/>
                <a:gd name="T18" fmla="*/ 270 w 340"/>
                <a:gd name="T19" fmla="*/ 36 h 241"/>
                <a:gd name="T20" fmla="*/ 259 w 340"/>
                <a:gd name="T21" fmla="*/ 44 h 241"/>
                <a:gd name="T22" fmla="*/ 244 w 340"/>
                <a:gd name="T23" fmla="*/ 40 h 241"/>
                <a:gd name="T24" fmla="*/ 227 w 340"/>
                <a:gd name="T25" fmla="*/ 40 h 241"/>
                <a:gd name="T26" fmla="*/ 210 w 340"/>
                <a:gd name="T27" fmla="*/ 31 h 241"/>
                <a:gd name="T28" fmla="*/ 203 w 340"/>
                <a:gd name="T29" fmla="*/ 36 h 241"/>
                <a:gd name="T30" fmla="*/ 195 w 340"/>
                <a:gd name="T31" fmla="*/ 37 h 241"/>
                <a:gd name="T32" fmla="*/ 195 w 340"/>
                <a:gd name="T33" fmla="*/ 48 h 241"/>
                <a:gd name="T34" fmla="*/ 170 w 340"/>
                <a:gd name="T35" fmla="*/ 45 h 241"/>
                <a:gd name="T36" fmla="*/ 168 w 340"/>
                <a:gd name="T37" fmla="*/ 55 h 241"/>
                <a:gd name="T38" fmla="*/ 155 w 340"/>
                <a:gd name="T39" fmla="*/ 55 h 241"/>
                <a:gd name="T40" fmla="*/ 148 w 340"/>
                <a:gd name="T41" fmla="*/ 68 h 241"/>
                <a:gd name="T42" fmla="*/ 137 w 340"/>
                <a:gd name="T43" fmla="*/ 88 h 241"/>
                <a:gd name="T44" fmla="*/ 118 w 340"/>
                <a:gd name="T45" fmla="*/ 114 h 241"/>
                <a:gd name="T46" fmla="*/ 124 w 340"/>
                <a:gd name="T47" fmla="*/ 120 h 241"/>
                <a:gd name="T48" fmla="*/ 120 w 340"/>
                <a:gd name="T49" fmla="*/ 127 h 241"/>
                <a:gd name="T50" fmla="*/ 106 w 340"/>
                <a:gd name="T51" fmla="*/ 127 h 241"/>
                <a:gd name="T52" fmla="*/ 98 w 340"/>
                <a:gd name="T53" fmla="*/ 145 h 241"/>
                <a:gd name="T54" fmla="*/ 102 w 340"/>
                <a:gd name="T55" fmla="*/ 170 h 241"/>
                <a:gd name="T56" fmla="*/ 112 w 340"/>
                <a:gd name="T57" fmla="*/ 179 h 241"/>
                <a:gd name="T58" fmla="*/ 109 w 340"/>
                <a:gd name="T59" fmla="*/ 202 h 241"/>
                <a:gd name="T60" fmla="*/ 98 w 340"/>
                <a:gd name="T61" fmla="*/ 215 h 241"/>
                <a:gd name="T62" fmla="*/ 92 w 340"/>
                <a:gd name="T63" fmla="*/ 226 h 241"/>
                <a:gd name="T64" fmla="*/ 81 w 340"/>
                <a:gd name="T65" fmla="*/ 214 h 241"/>
                <a:gd name="T66" fmla="*/ 54 w 340"/>
                <a:gd name="T67" fmla="*/ 237 h 241"/>
                <a:gd name="T68" fmla="*/ 34 w 340"/>
                <a:gd name="T69" fmla="*/ 241 h 241"/>
                <a:gd name="T70" fmla="*/ 13 w 340"/>
                <a:gd name="T71" fmla="*/ 231 h 241"/>
                <a:gd name="T72" fmla="*/ 7 w 340"/>
                <a:gd name="T73" fmla="*/ 211 h 241"/>
                <a:gd name="T74" fmla="*/ 0 w 340"/>
                <a:gd name="T75" fmla="*/ 166 h 241"/>
                <a:gd name="T76" fmla="*/ 13 w 340"/>
                <a:gd name="T77" fmla="*/ 154 h 241"/>
                <a:gd name="T78" fmla="*/ 50 w 340"/>
                <a:gd name="T79" fmla="*/ 139 h 241"/>
                <a:gd name="T80" fmla="*/ 76 w 340"/>
                <a:gd name="T81" fmla="*/ 119 h 241"/>
                <a:gd name="T82" fmla="*/ 99 w 340"/>
                <a:gd name="T83" fmla="*/ 94 h 241"/>
                <a:gd name="T84" fmla="*/ 128 w 340"/>
                <a:gd name="T85" fmla="*/ 59 h 241"/>
                <a:gd name="T86" fmla="*/ 149 w 340"/>
                <a:gd name="T87" fmla="*/ 45 h 241"/>
                <a:gd name="T88" fmla="*/ 182 w 340"/>
                <a:gd name="T89" fmla="*/ 24 h 241"/>
                <a:gd name="T90" fmla="*/ 209 w 340"/>
                <a:gd name="T91" fmla="*/ 16 h 241"/>
                <a:gd name="T92" fmla="*/ 231 w 340"/>
                <a:gd name="T93" fmla="*/ 17 h 241"/>
                <a:gd name="T94" fmla="*/ 247 w 340"/>
                <a:gd name="T95" fmla="*/ 3 h 241"/>
                <a:gd name="T96" fmla="*/ 271 w 340"/>
                <a:gd name="T97" fmla="*/ 3 h 241"/>
                <a:gd name="T98" fmla="*/ 294 w 340"/>
                <a:gd name="T9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0" h="241">
                  <a:moveTo>
                    <a:pt x="294" y="0"/>
                  </a:moveTo>
                  <a:lnTo>
                    <a:pt x="338" y="13"/>
                  </a:lnTo>
                  <a:lnTo>
                    <a:pt x="322" y="17"/>
                  </a:lnTo>
                  <a:lnTo>
                    <a:pt x="340" y="28"/>
                  </a:lnTo>
                  <a:lnTo>
                    <a:pt x="319" y="35"/>
                  </a:lnTo>
                  <a:lnTo>
                    <a:pt x="309" y="37"/>
                  </a:lnTo>
                  <a:lnTo>
                    <a:pt x="311" y="24"/>
                  </a:lnTo>
                  <a:lnTo>
                    <a:pt x="293" y="18"/>
                  </a:lnTo>
                  <a:lnTo>
                    <a:pt x="274" y="23"/>
                  </a:lnTo>
                  <a:lnTo>
                    <a:pt x="270" y="36"/>
                  </a:lnTo>
                  <a:lnTo>
                    <a:pt x="259" y="44"/>
                  </a:lnTo>
                  <a:lnTo>
                    <a:pt x="244" y="40"/>
                  </a:lnTo>
                  <a:lnTo>
                    <a:pt x="227" y="40"/>
                  </a:lnTo>
                  <a:lnTo>
                    <a:pt x="210" y="31"/>
                  </a:lnTo>
                  <a:lnTo>
                    <a:pt x="203" y="36"/>
                  </a:lnTo>
                  <a:lnTo>
                    <a:pt x="195" y="37"/>
                  </a:lnTo>
                  <a:lnTo>
                    <a:pt x="195" y="48"/>
                  </a:lnTo>
                  <a:lnTo>
                    <a:pt x="170" y="45"/>
                  </a:lnTo>
                  <a:lnTo>
                    <a:pt x="168" y="55"/>
                  </a:lnTo>
                  <a:lnTo>
                    <a:pt x="155" y="55"/>
                  </a:lnTo>
                  <a:lnTo>
                    <a:pt x="148" y="68"/>
                  </a:lnTo>
                  <a:lnTo>
                    <a:pt x="137" y="88"/>
                  </a:lnTo>
                  <a:lnTo>
                    <a:pt x="118" y="114"/>
                  </a:lnTo>
                  <a:lnTo>
                    <a:pt x="124" y="120"/>
                  </a:lnTo>
                  <a:lnTo>
                    <a:pt x="120" y="127"/>
                  </a:lnTo>
                  <a:lnTo>
                    <a:pt x="106" y="127"/>
                  </a:lnTo>
                  <a:lnTo>
                    <a:pt x="98" y="145"/>
                  </a:lnTo>
                  <a:lnTo>
                    <a:pt x="102" y="170"/>
                  </a:lnTo>
                  <a:lnTo>
                    <a:pt x="112" y="179"/>
                  </a:lnTo>
                  <a:lnTo>
                    <a:pt x="109" y="202"/>
                  </a:lnTo>
                  <a:lnTo>
                    <a:pt x="98" y="215"/>
                  </a:lnTo>
                  <a:lnTo>
                    <a:pt x="92" y="226"/>
                  </a:lnTo>
                  <a:lnTo>
                    <a:pt x="81" y="214"/>
                  </a:lnTo>
                  <a:lnTo>
                    <a:pt x="54" y="237"/>
                  </a:lnTo>
                  <a:lnTo>
                    <a:pt x="34" y="241"/>
                  </a:lnTo>
                  <a:lnTo>
                    <a:pt x="13" y="231"/>
                  </a:lnTo>
                  <a:lnTo>
                    <a:pt x="7" y="211"/>
                  </a:lnTo>
                  <a:lnTo>
                    <a:pt x="0" y="166"/>
                  </a:lnTo>
                  <a:lnTo>
                    <a:pt x="13" y="154"/>
                  </a:lnTo>
                  <a:lnTo>
                    <a:pt x="50" y="139"/>
                  </a:lnTo>
                  <a:lnTo>
                    <a:pt x="76" y="119"/>
                  </a:lnTo>
                  <a:lnTo>
                    <a:pt x="99" y="94"/>
                  </a:lnTo>
                  <a:lnTo>
                    <a:pt x="128" y="59"/>
                  </a:lnTo>
                  <a:lnTo>
                    <a:pt x="149" y="45"/>
                  </a:lnTo>
                  <a:lnTo>
                    <a:pt x="182" y="24"/>
                  </a:lnTo>
                  <a:lnTo>
                    <a:pt x="209" y="16"/>
                  </a:lnTo>
                  <a:lnTo>
                    <a:pt x="231" y="17"/>
                  </a:lnTo>
                  <a:lnTo>
                    <a:pt x="247" y="3"/>
                  </a:lnTo>
                  <a:lnTo>
                    <a:pt x="271" y="3"/>
                  </a:lnTo>
                  <a:lnTo>
                    <a:pt x="294" y="0"/>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87" name="Freeform 151">
              <a:extLst>
                <a:ext uri="{FF2B5EF4-FFF2-40B4-BE49-F238E27FC236}">
                  <a16:creationId xmlns:a16="http://schemas.microsoft.com/office/drawing/2014/main" id="{4B9DBF63-F907-3B4A-A643-07AB0D556A47}"/>
                </a:ext>
              </a:extLst>
            </p:cNvPr>
            <p:cNvSpPr>
              <a:spLocks/>
            </p:cNvSpPr>
            <p:nvPr/>
          </p:nvSpPr>
          <p:spPr bwMode="auto">
            <a:xfrm>
              <a:off x="5729710" y="3871291"/>
              <a:ext cx="771525" cy="557214"/>
            </a:xfrm>
            <a:custGeom>
              <a:avLst/>
              <a:gdLst>
                <a:gd name="T0" fmla="*/ 18 w 162"/>
                <a:gd name="T1" fmla="*/ 75 h 117"/>
                <a:gd name="T2" fmla="*/ 11 w 162"/>
                <a:gd name="T3" fmla="*/ 62 h 117"/>
                <a:gd name="T4" fmla="*/ 11 w 162"/>
                <a:gd name="T5" fmla="*/ 55 h 117"/>
                <a:gd name="T6" fmla="*/ 6 w 162"/>
                <a:gd name="T7" fmla="*/ 44 h 117"/>
                <a:gd name="T8" fmla="*/ 0 w 162"/>
                <a:gd name="T9" fmla="*/ 37 h 117"/>
                <a:gd name="T10" fmla="*/ 4 w 162"/>
                <a:gd name="T11" fmla="*/ 32 h 117"/>
                <a:gd name="T12" fmla="*/ 0 w 162"/>
                <a:gd name="T13" fmla="*/ 22 h 117"/>
                <a:gd name="T14" fmla="*/ 10 w 162"/>
                <a:gd name="T15" fmla="*/ 16 h 117"/>
                <a:gd name="T16" fmla="*/ 33 w 162"/>
                <a:gd name="T17" fmla="*/ 7 h 117"/>
                <a:gd name="T18" fmla="*/ 52 w 162"/>
                <a:gd name="T19" fmla="*/ 0 h 117"/>
                <a:gd name="T20" fmla="*/ 67 w 162"/>
                <a:gd name="T21" fmla="*/ 3 h 117"/>
                <a:gd name="T22" fmla="*/ 69 w 162"/>
                <a:gd name="T23" fmla="*/ 8 h 117"/>
                <a:gd name="T24" fmla="*/ 84 w 162"/>
                <a:gd name="T25" fmla="*/ 8 h 117"/>
                <a:gd name="T26" fmla="*/ 103 w 162"/>
                <a:gd name="T27" fmla="*/ 10 h 117"/>
                <a:gd name="T28" fmla="*/ 132 w 162"/>
                <a:gd name="T29" fmla="*/ 10 h 117"/>
                <a:gd name="T30" fmla="*/ 140 w 162"/>
                <a:gd name="T31" fmla="*/ 12 h 117"/>
                <a:gd name="T32" fmla="*/ 145 w 162"/>
                <a:gd name="T33" fmla="*/ 18 h 117"/>
                <a:gd name="T34" fmla="*/ 147 w 162"/>
                <a:gd name="T35" fmla="*/ 27 h 117"/>
                <a:gd name="T36" fmla="*/ 152 w 162"/>
                <a:gd name="T37" fmla="*/ 35 h 117"/>
                <a:gd name="T38" fmla="*/ 153 w 162"/>
                <a:gd name="T39" fmla="*/ 43 h 117"/>
                <a:gd name="T40" fmla="*/ 144 w 162"/>
                <a:gd name="T41" fmla="*/ 47 h 117"/>
                <a:gd name="T42" fmla="*/ 150 w 162"/>
                <a:gd name="T43" fmla="*/ 56 h 117"/>
                <a:gd name="T44" fmla="*/ 152 w 162"/>
                <a:gd name="T45" fmla="*/ 65 h 117"/>
                <a:gd name="T46" fmla="*/ 162 w 162"/>
                <a:gd name="T47" fmla="*/ 83 h 117"/>
                <a:gd name="T48" fmla="*/ 161 w 162"/>
                <a:gd name="T49" fmla="*/ 89 h 117"/>
                <a:gd name="T50" fmla="*/ 154 w 162"/>
                <a:gd name="T51" fmla="*/ 91 h 117"/>
                <a:gd name="T52" fmla="*/ 141 w 162"/>
                <a:gd name="T53" fmla="*/ 108 h 117"/>
                <a:gd name="T54" fmla="*/ 146 w 162"/>
                <a:gd name="T55" fmla="*/ 117 h 117"/>
                <a:gd name="T56" fmla="*/ 143 w 162"/>
                <a:gd name="T57" fmla="*/ 116 h 117"/>
                <a:gd name="T58" fmla="*/ 127 w 162"/>
                <a:gd name="T59" fmla="*/ 108 h 117"/>
                <a:gd name="T60" fmla="*/ 115 w 162"/>
                <a:gd name="T61" fmla="*/ 110 h 117"/>
                <a:gd name="T62" fmla="*/ 107 w 162"/>
                <a:gd name="T63" fmla="*/ 109 h 117"/>
                <a:gd name="T64" fmla="*/ 98 w 162"/>
                <a:gd name="T65" fmla="*/ 113 h 117"/>
                <a:gd name="T66" fmla="*/ 90 w 162"/>
                <a:gd name="T67" fmla="*/ 106 h 117"/>
                <a:gd name="T68" fmla="*/ 83 w 162"/>
                <a:gd name="T69" fmla="*/ 109 h 117"/>
                <a:gd name="T70" fmla="*/ 82 w 162"/>
                <a:gd name="T71" fmla="*/ 107 h 117"/>
                <a:gd name="T72" fmla="*/ 74 w 162"/>
                <a:gd name="T73" fmla="*/ 97 h 117"/>
                <a:gd name="T74" fmla="*/ 62 w 162"/>
                <a:gd name="T75" fmla="*/ 96 h 117"/>
                <a:gd name="T76" fmla="*/ 60 w 162"/>
                <a:gd name="T77" fmla="*/ 90 h 117"/>
                <a:gd name="T78" fmla="*/ 49 w 162"/>
                <a:gd name="T79" fmla="*/ 88 h 117"/>
                <a:gd name="T80" fmla="*/ 47 w 162"/>
                <a:gd name="T81" fmla="*/ 93 h 117"/>
                <a:gd name="T82" fmla="*/ 38 w 162"/>
                <a:gd name="T83" fmla="*/ 89 h 117"/>
                <a:gd name="T84" fmla="*/ 38 w 162"/>
                <a:gd name="T85" fmla="*/ 83 h 117"/>
                <a:gd name="T86" fmla="*/ 26 w 162"/>
                <a:gd name="T87" fmla="*/ 81 h 117"/>
                <a:gd name="T88" fmla="*/ 18 w 162"/>
                <a:gd name="T89" fmla="*/ 7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17">
                  <a:moveTo>
                    <a:pt x="18" y="75"/>
                  </a:moveTo>
                  <a:lnTo>
                    <a:pt x="11" y="62"/>
                  </a:lnTo>
                  <a:lnTo>
                    <a:pt x="11" y="55"/>
                  </a:lnTo>
                  <a:lnTo>
                    <a:pt x="6" y="44"/>
                  </a:lnTo>
                  <a:lnTo>
                    <a:pt x="0" y="37"/>
                  </a:lnTo>
                  <a:lnTo>
                    <a:pt x="4" y="32"/>
                  </a:lnTo>
                  <a:lnTo>
                    <a:pt x="0" y="22"/>
                  </a:lnTo>
                  <a:lnTo>
                    <a:pt x="10" y="16"/>
                  </a:lnTo>
                  <a:lnTo>
                    <a:pt x="33" y="7"/>
                  </a:lnTo>
                  <a:lnTo>
                    <a:pt x="52" y="0"/>
                  </a:lnTo>
                  <a:lnTo>
                    <a:pt x="67" y="3"/>
                  </a:lnTo>
                  <a:lnTo>
                    <a:pt x="69" y="8"/>
                  </a:lnTo>
                  <a:lnTo>
                    <a:pt x="84" y="8"/>
                  </a:lnTo>
                  <a:lnTo>
                    <a:pt x="103" y="10"/>
                  </a:lnTo>
                  <a:lnTo>
                    <a:pt x="132" y="10"/>
                  </a:lnTo>
                  <a:lnTo>
                    <a:pt x="140" y="12"/>
                  </a:lnTo>
                  <a:lnTo>
                    <a:pt x="145" y="18"/>
                  </a:lnTo>
                  <a:lnTo>
                    <a:pt x="147" y="27"/>
                  </a:lnTo>
                  <a:lnTo>
                    <a:pt x="152" y="35"/>
                  </a:lnTo>
                  <a:lnTo>
                    <a:pt x="153" y="43"/>
                  </a:lnTo>
                  <a:lnTo>
                    <a:pt x="144" y="47"/>
                  </a:lnTo>
                  <a:lnTo>
                    <a:pt x="150" y="56"/>
                  </a:lnTo>
                  <a:lnTo>
                    <a:pt x="152" y="65"/>
                  </a:lnTo>
                  <a:lnTo>
                    <a:pt x="162" y="83"/>
                  </a:lnTo>
                  <a:lnTo>
                    <a:pt x="161" y="89"/>
                  </a:lnTo>
                  <a:lnTo>
                    <a:pt x="154" y="91"/>
                  </a:lnTo>
                  <a:lnTo>
                    <a:pt x="141" y="108"/>
                  </a:lnTo>
                  <a:lnTo>
                    <a:pt x="146" y="117"/>
                  </a:lnTo>
                  <a:lnTo>
                    <a:pt x="143" y="116"/>
                  </a:lnTo>
                  <a:lnTo>
                    <a:pt x="127" y="108"/>
                  </a:lnTo>
                  <a:lnTo>
                    <a:pt x="115" y="110"/>
                  </a:lnTo>
                  <a:lnTo>
                    <a:pt x="107" y="109"/>
                  </a:lnTo>
                  <a:lnTo>
                    <a:pt x="98" y="113"/>
                  </a:lnTo>
                  <a:lnTo>
                    <a:pt x="90" y="106"/>
                  </a:lnTo>
                  <a:lnTo>
                    <a:pt x="83" y="109"/>
                  </a:lnTo>
                  <a:lnTo>
                    <a:pt x="82" y="107"/>
                  </a:lnTo>
                  <a:lnTo>
                    <a:pt x="74" y="97"/>
                  </a:lnTo>
                  <a:lnTo>
                    <a:pt x="62" y="96"/>
                  </a:lnTo>
                  <a:lnTo>
                    <a:pt x="60" y="90"/>
                  </a:lnTo>
                  <a:lnTo>
                    <a:pt x="49" y="88"/>
                  </a:lnTo>
                  <a:lnTo>
                    <a:pt x="47" y="93"/>
                  </a:lnTo>
                  <a:lnTo>
                    <a:pt x="38" y="89"/>
                  </a:lnTo>
                  <a:lnTo>
                    <a:pt x="38" y="83"/>
                  </a:lnTo>
                  <a:lnTo>
                    <a:pt x="26" y="81"/>
                  </a:lnTo>
                  <a:lnTo>
                    <a:pt x="18" y="75"/>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88" name="Freeform 154">
              <a:extLst>
                <a:ext uri="{FF2B5EF4-FFF2-40B4-BE49-F238E27FC236}">
                  <a16:creationId xmlns:a16="http://schemas.microsoft.com/office/drawing/2014/main" id="{77F8A777-C514-0B48-B5C6-E1211D207BE4}"/>
                </a:ext>
              </a:extLst>
            </p:cNvPr>
            <p:cNvSpPr>
              <a:spLocks/>
            </p:cNvSpPr>
            <p:nvPr/>
          </p:nvSpPr>
          <p:spPr bwMode="auto">
            <a:xfrm>
              <a:off x="3910435" y="5080966"/>
              <a:ext cx="261939" cy="538164"/>
            </a:xfrm>
            <a:custGeom>
              <a:avLst/>
              <a:gdLst>
                <a:gd name="T0" fmla="*/ 11 w 55"/>
                <a:gd name="T1" fmla="*/ 9 h 113"/>
                <a:gd name="T2" fmla="*/ 17 w 55"/>
                <a:gd name="T3" fmla="*/ 3 h 113"/>
                <a:gd name="T4" fmla="*/ 24 w 55"/>
                <a:gd name="T5" fmla="*/ 0 h 113"/>
                <a:gd name="T6" fmla="*/ 28 w 55"/>
                <a:gd name="T7" fmla="*/ 10 h 113"/>
                <a:gd name="T8" fmla="*/ 38 w 55"/>
                <a:gd name="T9" fmla="*/ 10 h 113"/>
                <a:gd name="T10" fmla="*/ 41 w 55"/>
                <a:gd name="T11" fmla="*/ 8 h 113"/>
                <a:gd name="T12" fmla="*/ 50 w 55"/>
                <a:gd name="T13" fmla="*/ 9 h 113"/>
                <a:gd name="T14" fmla="*/ 55 w 55"/>
                <a:gd name="T15" fmla="*/ 19 h 113"/>
                <a:gd name="T16" fmla="*/ 47 w 55"/>
                <a:gd name="T17" fmla="*/ 25 h 113"/>
                <a:gd name="T18" fmla="*/ 46 w 55"/>
                <a:gd name="T19" fmla="*/ 41 h 113"/>
                <a:gd name="T20" fmla="*/ 43 w 55"/>
                <a:gd name="T21" fmla="*/ 44 h 113"/>
                <a:gd name="T22" fmla="*/ 43 w 55"/>
                <a:gd name="T23" fmla="*/ 53 h 113"/>
                <a:gd name="T24" fmla="*/ 35 w 55"/>
                <a:gd name="T25" fmla="*/ 55 h 113"/>
                <a:gd name="T26" fmla="*/ 42 w 55"/>
                <a:gd name="T27" fmla="*/ 67 h 113"/>
                <a:gd name="T28" fmla="*/ 37 w 55"/>
                <a:gd name="T29" fmla="*/ 81 h 113"/>
                <a:gd name="T30" fmla="*/ 42 w 55"/>
                <a:gd name="T31" fmla="*/ 87 h 113"/>
                <a:gd name="T32" fmla="*/ 40 w 55"/>
                <a:gd name="T33" fmla="*/ 93 h 113"/>
                <a:gd name="T34" fmla="*/ 33 w 55"/>
                <a:gd name="T35" fmla="*/ 100 h 113"/>
                <a:gd name="T36" fmla="*/ 35 w 55"/>
                <a:gd name="T37" fmla="*/ 107 h 113"/>
                <a:gd name="T38" fmla="*/ 28 w 55"/>
                <a:gd name="T39" fmla="*/ 113 h 113"/>
                <a:gd name="T40" fmla="*/ 19 w 55"/>
                <a:gd name="T41" fmla="*/ 110 h 113"/>
                <a:gd name="T42" fmla="*/ 9 w 55"/>
                <a:gd name="T43" fmla="*/ 112 h 113"/>
                <a:gd name="T44" fmla="*/ 13 w 55"/>
                <a:gd name="T45" fmla="*/ 96 h 113"/>
                <a:gd name="T46" fmla="*/ 11 w 55"/>
                <a:gd name="T47" fmla="*/ 83 h 113"/>
                <a:gd name="T48" fmla="*/ 4 w 55"/>
                <a:gd name="T49" fmla="*/ 81 h 113"/>
                <a:gd name="T50" fmla="*/ 0 w 55"/>
                <a:gd name="T51" fmla="*/ 73 h 113"/>
                <a:gd name="T52" fmla="*/ 2 w 55"/>
                <a:gd name="T53" fmla="*/ 60 h 113"/>
                <a:gd name="T54" fmla="*/ 9 w 55"/>
                <a:gd name="T55" fmla="*/ 52 h 113"/>
                <a:gd name="T56" fmla="*/ 10 w 55"/>
                <a:gd name="T57" fmla="*/ 44 h 113"/>
                <a:gd name="T58" fmla="*/ 14 w 55"/>
                <a:gd name="T59" fmla="*/ 32 h 113"/>
                <a:gd name="T60" fmla="*/ 14 w 55"/>
                <a:gd name="T61" fmla="*/ 23 h 113"/>
                <a:gd name="T62" fmla="*/ 11 w 55"/>
                <a:gd name="T63" fmla="*/ 16 h 113"/>
                <a:gd name="T64" fmla="*/ 11 w 55"/>
                <a:gd name="T65"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113">
                  <a:moveTo>
                    <a:pt x="11" y="9"/>
                  </a:moveTo>
                  <a:lnTo>
                    <a:pt x="17" y="3"/>
                  </a:lnTo>
                  <a:lnTo>
                    <a:pt x="24" y="0"/>
                  </a:lnTo>
                  <a:lnTo>
                    <a:pt x="28" y="10"/>
                  </a:lnTo>
                  <a:lnTo>
                    <a:pt x="38" y="10"/>
                  </a:lnTo>
                  <a:lnTo>
                    <a:pt x="41" y="8"/>
                  </a:lnTo>
                  <a:lnTo>
                    <a:pt x="50" y="9"/>
                  </a:lnTo>
                  <a:lnTo>
                    <a:pt x="55" y="19"/>
                  </a:lnTo>
                  <a:lnTo>
                    <a:pt x="47" y="25"/>
                  </a:lnTo>
                  <a:lnTo>
                    <a:pt x="46" y="41"/>
                  </a:lnTo>
                  <a:lnTo>
                    <a:pt x="43" y="44"/>
                  </a:lnTo>
                  <a:lnTo>
                    <a:pt x="43" y="53"/>
                  </a:lnTo>
                  <a:lnTo>
                    <a:pt x="35" y="55"/>
                  </a:lnTo>
                  <a:lnTo>
                    <a:pt x="42" y="67"/>
                  </a:lnTo>
                  <a:lnTo>
                    <a:pt x="37" y="81"/>
                  </a:lnTo>
                  <a:lnTo>
                    <a:pt x="42" y="87"/>
                  </a:lnTo>
                  <a:lnTo>
                    <a:pt x="40" y="93"/>
                  </a:lnTo>
                  <a:lnTo>
                    <a:pt x="33" y="100"/>
                  </a:lnTo>
                  <a:lnTo>
                    <a:pt x="35" y="107"/>
                  </a:lnTo>
                  <a:lnTo>
                    <a:pt x="28" y="113"/>
                  </a:lnTo>
                  <a:lnTo>
                    <a:pt x="19" y="110"/>
                  </a:lnTo>
                  <a:lnTo>
                    <a:pt x="9" y="112"/>
                  </a:lnTo>
                  <a:lnTo>
                    <a:pt x="13" y="96"/>
                  </a:lnTo>
                  <a:lnTo>
                    <a:pt x="11" y="83"/>
                  </a:lnTo>
                  <a:lnTo>
                    <a:pt x="4" y="81"/>
                  </a:lnTo>
                  <a:lnTo>
                    <a:pt x="0" y="73"/>
                  </a:lnTo>
                  <a:lnTo>
                    <a:pt x="2" y="60"/>
                  </a:lnTo>
                  <a:lnTo>
                    <a:pt x="9" y="52"/>
                  </a:lnTo>
                  <a:lnTo>
                    <a:pt x="10" y="44"/>
                  </a:lnTo>
                  <a:lnTo>
                    <a:pt x="14" y="32"/>
                  </a:lnTo>
                  <a:lnTo>
                    <a:pt x="14" y="23"/>
                  </a:lnTo>
                  <a:lnTo>
                    <a:pt x="11" y="16"/>
                  </a:lnTo>
                  <a:lnTo>
                    <a:pt x="11" y="9"/>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89" name="Freeform 158">
              <a:extLst>
                <a:ext uri="{FF2B5EF4-FFF2-40B4-BE49-F238E27FC236}">
                  <a16:creationId xmlns:a16="http://schemas.microsoft.com/office/drawing/2014/main" id="{B269C3F8-7C2E-1444-AA75-6AD2996BD0CE}"/>
                </a:ext>
              </a:extLst>
            </p:cNvPr>
            <p:cNvSpPr>
              <a:spLocks/>
            </p:cNvSpPr>
            <p:nvPr/>
          </p:nvSpPr>
          <p:spPr bwMode="auto">
            <a:xfrm>
              <a:off x="6258346" y="4504705"/>
              <a:ext cx="752475" cy="442914"/>
            </a:xfrm>
            <a:custGeom>
              <a:avLst/>
              <a:gdLst>
                <a:gd name="T0" fmla="*/ 37 w 158"/>
                <a:gd name="T1" fmla="*/ 7 h 93"/>
                <a:gd name="T2" fmla="*/ 44 w 158"/>
                <a:gd name="T3" fmla="*/ 3 h 93"/>
                <a:gd name="T4" fmla="*/ 54 w 158"/>
                <a:gd name="T5" fmla="*/ 5 h 93"/>
                <a:gd name="T6" fmla="*/ 64 w 158"/>
                <a:gd name="T7" fmla="*/ 5 h 93"/>
                <a:gd name="T8" fmla="*/ 72 w 158"/>
                <a:gd name="T9" fmla="*/ 10 h 93"/>
                <a:gd name="T10" fmla="*/ 78 w 158"/>
                <a:gd name="T11" fmla="*/ 7 h 93"/>
                <a:gd name="T12" fmla="*/ 89 w 158"/>
                <a:gd name="T13" fmla="*/ 5 h 93"/>
                <a:gd name="T14" fmla="*/ 93 w 158"/>
                <a:gd name="T15" fmla="*/ 0 h 93"/>
                <a:gd name="T16" fmla="*/ 100 w 158"/>
                <a:gd name="T17" fmla="*/ 0 h 93"/>
                <a:gd name="T18" fmla="*/ 105 w 158"/>
                <a:gd name="T19" fmla="*/ 2 h 93"/>
                <a:gd name="T20" fmla="*/ 110 w 158"/>
                <a:gd name="T21" fmla="*/ 8 h 93"/>
                <a:gd name="T22" fmla="*/ 117 w 158"/>
                <a:gd name="T23" fmla="*/ 17 h 93"/>
                <a:gd name="T24" fmla="*/ 128 w 158"/>
                <a:gd name="T25" fmla="*/ 29 h 93"/>
                <a:gd name="T26" fmla="*/ 130 w 158"/>
                <a:gd name="T27" fmla="*/ 38 h 93"/>
                <a:gd name="T28" fmla="*/ 129 w 158"/>
                <a:gd name="T29" fmla="*/ 47 h 93"/>
                <a:gd name="T30" fmla="*/ 133 w 158"/>
                <a:gd name="T31" fmla="*/ 56 h 93"/>
                <a:gd name="T32" fmla="*/ 141 w 158"/>
                <a:gd name="T33" fmla="*/ 59 h 93"/>
                <a:gd name="T34" fmla="*/ 149 w 158"/>
                <a:gd name="T35" fmla="*/ 56 h 93"/>
                <a:gd name="T36" fmla="*/ 156 w 158"/>
                <a:gd name="T37" fmla="*/ 60 h 93"/>
                <a:gd name="T38" fmla="*/ 158 w 158"/>
                <a:gd name="T39" fmla="*/ 65 h 93"/>
                <a:gd name="T40" fmla="*/ 150 w 158"/>
                <a:gd name="T41" fmla="*/ 69 h 93"/>
                <a:gd name="T42" fmla="*/ 145 w 158"/>
                <a:gd name="T43" fmla="*/ 67 h 93"/>
                <a:gd name="T44" fmla="*/ 143 w 158"/>
                <a:gd name="T45" fmla="*/ 92 h 93"/>
                <a:gd name="T46" fmla="*/ 133 w 158"/>
                <a:gd name="T47" fmla="*/ 90 h 93"/>
                <a:gd name="T48" fmla="*/ 121 w 158"/>
                <a:gd name="T49" fmla="*/ 83 h 93"/>
                <a:gd name="T50" fmla="*/ 101 w 158"/>
                <a:gd name="T51" fmla="*/ 87 h 93"/>
                <a:gd name="T52" fmla="*/ 94 w 158"/>
                <a:gd name="T53" fmla="*/ 93 h 93"/>
                <a:gd name="T54" fmla="*/ 69 w 158"/>
                <a:gd name="T55" fmla="*/ 91 h 93"/>
                <a:gd name="T56" fmla="*/ 56 w 158"/>
                <a:gd name="T57" fmla="*/ 88 h 93"/>
                <a:gd name="T58" fmla="*/ 50 w 158"/>
                <a:gd name="T59" fmla="*/ 90 h 93"/>
                <a:gd name="T60" fmla="*/ 44 w 158"/>
                <a:gd name="T61" fmla="*/ 81 h 93"/>
                <a:gd name="T62" fmla="*/ 41 w 158"/>
                <a:gd name="T63" fmla="*/ 78 h 93"/>
                <a:gd name="T64" fmla="*/ 45 w 158"/>
                <a:gd name="T65" fmla="*/ 74 h 93"/>
                <a:gd name="T66" fmla="*/ 40 w 158"/>
                <a:gd name="T67" fmla="*/ 72 h 93"/>
                <a:gd name="T68" fmla="*/ 36 w 158"/>
                <a:gd name="T69" fmla="*/ 76 h 93"/>
                <a:gd name="T70" fmla="*/ 25 w 158"/>
                <a:gd name="T71" fmla="*/ 70 h 93"/>
                <a:gd name="T72" fmla="*/ 23 w 158"/>
                <a:gd name="T73" fmla="*/ 62 h 93"/>
                <a:gd name="T74" fmla="*/ 13 w 158"/>
                <a:gd name="T75" fmla="*/ 57 h 93"/>
                <a:gd name="T76" fmla="*/ 10 w 158"/>
                <a:gd name="T77" fmla="*/ 51 h 93"/>
                <a:gd name="T78" fmla="*/ 0 w 158"/>
                <a:gd name="T79" fmla="*/ 43 h 93"/>
                <a:gd name="T80" fmla="*/ 13 w 158"/>
                <a:gd name="T81" fmla="*/ 39 h 93"/>
                <a:gd name="T82" fmla="*/ 22 w 158"/>
                <a:gd name="T83" fmla="*/ 25 h 93"/>
                <a:gd name="T84" fmla="*/ 28 w 158"/>
                <a:gd name="T85" fmla="*/ 11 h 93"/>
                <a:gd name="T86" fmla="*/ 37 w 158"/>
                <a:gd name="T87" fmla="*/ 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93">
                  <a:moveTo>
                    <a:pt x="37" y="7"/>
                  </a:moveTo>
                  <a:lnTo>
                    <a:pt x="44" y="3"/>
                  </a:lnTo>
                  <a:lnTo>
                    <a:pt x="54" y="5"/>
                  </a:lnTo>
                  <a:lnTo>
                    <a:pt x="64" y="5"/>
                  </a:lnTo>
                  <a:lnTo>
                    <a:pt x="72" y="10"/>
                  </a:lnTo>
                  <a:lnTo>
                    <a:pt x="78" y="7"/>
                  </a:lnTo>
                  <a:lnTo>
                    <a:pt x="89" y="5"/>
                  </a:lnTo>
                  <a:lnTo>
                    <a:pt x="93" y="0"/>
                  </a:lnTo>
                  <a:lnTo>
                    <a:pt x="100" y="0"/>
                  </a:lnTo>
                  <a:lnTo>
                    <a:pt x="105" y="2"/>
                  </a:lnTo>
                  <a:lnTo>
                    <a:pt x="110" y="8"/>
                  </a:lnTo>
                  <a:lnTo>
                    <a:pt x="117" y="17"/>
                  </a:lnTo>
                  <a:lnTo>
                    <a:pt x="128" y="29"/>
                  </a:lnTo>
                  <a:lnTo>
                    <a:pt x="130" y="38"/>
                  </a:lnTo>
                  <a:lnTo>
                    <a:pt x="129" y="47"/>
                  </a:lnTo>
                  <a:lnTo>
                    <a:pt x="133" y="56"/>
                  </a:lnTo>
                  <a:lnTo>
                    <a:pt x="141" y="59"/>
                  </a:lnTo>
                  <a:lnTo>
                    <a:pt x="149" y="56"/>
                  </a:lnTo>
                  <a:lnTo>
                    <a:pt x="156" y="60"/>
                  </a:lnTo>
                  <a:lnTo>
                    <a:pt x="158" y="65"/>
                  </a:lnTo>
                  <a:lnTo>
                    <a:pt x="150" y="69"/>
                  </a:lnTo>
                  <a:lnTo>
                    <a:pt x="145" y="67"/>
                  </a:lnTo>
                  <a:lnTo>
                    <a:pt x="143" y="92"/>
                  </a:lnTo>
                  <a:lnTo>
                    <a:pt x="133" y="90"/>
                  </a:lnTo>
                  <a:lnTo>
                    <a:pt x="121" y="83"/>
                  </a:lnTo>
                  <a:lnTo>
                    <a:pt x="101" y="87"/>
                  </a:lnTo>
                  <a:lnTo>
                    <a:pt x="94" y="93"/>
                  </a:lnTo>
                  <a:lnTo>
                    <a:pt x="69" y="91"/>
                  </a:lnTo>
                  <a:lnTo>
                    <a:pt x="56" y="88"/>
                  </a:lnTo>
                  <a:lnTo>
                    <a:pt x="50" y="90"/>
                  </a:lnTo>
                  <a:lnTo>
                    <a:pt x="44" y="81"/>
                  </a:lnTo>
                  <a:lnTo>
                    <a:pt x="41" y="78"/>
                  </a:lnTo>
                  <a:lnTo>
                    <a:pt x="45" y="74"/>
                  </a:lnTo>
                  <a:lnTo>
                    <a:pt x="40" y="72"/>
                  </a:lnTo>
                  <a:lnTo>
                    <a:pt x="36" y="76"/>
                  </a:lnTo>
                  <a:lnTo>
                    <a:pt x="25" y="70"/>
                  </a:lnTo>
                  <a:lnTo>
                    <a:pt x="23" y="62"/>
                  </a:lnTo>
                  <a:lnTo>
                    <a:pt x="13" y="57"/>
                  </a:lnTo>
                  <a:lnTo>
                    <a:pt x="10" y="51"/>
                  </a:lnTo>
                  <a:lnTo>
                    <a:pt x="0" y="43"/>
                  </a:lnTo>
                  <a:lnTo>
                    <a:pt x="13" y="39"/>
                  </a:lnTo>
                  <a:lnTo>
                    <a:pt x="22" y="25"/>
                  </a:lnTo>
                  <a:lnTo>
                    <a:pt x="28" y="11"/>
                  </a:lnTo>
                  <a:lnTo>
                    <a:pt x="37" y="7"/>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90" name="Freeform 183">
              <a:extLst>
                <a:ext uri="{FF2B5EF4-FFF2-40B4-BE49-F238E27FC236}">
                  <a16:creationId xmlns:a16="http://schemas.microsoft.com/office/drawing/2014/main" id="{2A940BD2-B0A3-5841-ADD9-663D8B68C145}"/>
                </a:ext>
              </a:extLst>
            </p:cNvPr>
            <p:cNvSpPr>
              <a:spLocks/>
            </p:cNvSpPr>
            <p:nvPr/>
          </p:nvSpPr>
          <p:spPr bwMode="auto">
            <a:xfrm>
              <a:off x="6153571" y="4704730"/>
              <a:ext cx="352425" cy="381000"/>
            </a:xfrm>
            <a:custGeom>
              <a:avLst/>
              <a:gdLst>
                <a:gd name="T0" fmla="*/ 35 w 74"/>
                <a:gd name="T1" fmla="*/ 15 h 80"/>
                <a:gd name="T2" fmla="*/ 45 w 74"/>
                <a:gd name="T3" fmla="*/ 20 h 80"/>
                <a:gd name="T4" fmla="*/ 47 w 74"/>
                <a:gd name="T5" fmla="*/ 28 h 80"/>
                <a:gd name="T6" fmla="*/ 58 w 74"/>
                <a:gd name="T7" fmla="*/ 34 h 80"/>
                <a:gd name="T8" fmla="*/ 62 w 74"/>
                <a:gd name="T9" fmla="*/ 30 h 80"/>
                <a:gd name="T10" fmla="*/ 67 w 74"/>
                <a:gd name="T11" fmla="*/ 32 h 80"/>
                <a:gd name="T12" fmla="*/ 63 w 74"/>
                <a:gd name="T13" fmla="*/ 36 h 80"/>
                <a:gd name="T14" fmla="*/ 66 w 74"/>
                <a:gd name="T15" fmla="*/ 39 h 80"/>
                <a:gd name="T16" fmla="*/ 63 w 74"/>
                <a:gd name="T17" fmla="*/ 44 h 80"/>
                <a:gd name="T18" fmla="*/ 65 w 74"/>
                <a:gd name="T19" fmla="*/ 52 h 80"/>
                <a:gd name="T20" fmla="*/ 74 w 74"/>
                <a:gd name="T21" fmla="*/ 60 h 80"/>
                <a:gd name="T22" fmla="*/ 68 w 74"/>
                <a:gd name="T23" fmla="*/ 67 h 80"/>
                <a:gd name="T24" fmla="*/ 66 w 74"/>
                <a:gd name="T25" fmla="*/ 73 h 80"/>
                <a:gd name="T26" fmla="*/ 68 w 74"/>
                <a:gd name="T27" fmla="*/ 76 h 80"/>
                <a:gd name="T28" fmla="*/ 66 w 74"/>
                <a:gd name="T29" fmla="*/ 79 h 80"/>
                <a:gd name="T30" fmla="*/ 58 w 74"/>
                <a:gd name="T31" fmla="*/ 79 h 80"/>
                <a:gd name="T32" fmla="*/ 52 w 74"/>
                <a:gd name="T33" fmla="*/ 80 h 80"/>
                <a:gd name="T34" fmla="*/ 52 w 74"/>
                <a:gd name="T35" fmla="*/ 79 h 80"/>
                <a:gd name="T36" fmla="*/ 54 w 74"/>
                <a:gd name="T37" fmla="*/ 76 h 80"/>
                <a:gd name="T38" fmla="*/ 55 w 74"/>
                <a:gd name="T39" fmla="*/ 71 h 80"/>
                <a:gd name="T40" fmla="*/ 53 w 74"/>
                <a:gd name="T41" fmla="*/ 71 h 80"/>
                <a:gd name="T42" fmla="*/ 49 w 74"/>
                <a:gd name="T43" fmla="*/ 67 h 80"/>
                <a:gd name="T44" fmla="*/ 46 w 74"/>
                <a:gd name="T45" fmla="*/ 66 h 80"/>
                <a:gd name="T46" fmla="*/ 44 w 74"/>
                <a:gd name="T47" fmla="*/ 63 h 80"/>
                <a:gd name="T48" fmla="*/ 40 w 74"/>
                <a:gd name="T49" fmla="*/ 62 h 80"/>
                <a:gd name="T50" fmla="*/ 38 w 74"/>
                <a:gd name="T51" fmla="*/ 59 h 80"/>
                <a:gd name="T52" fmla="*/ 35 w 74"/>
                <a:gd name="T53" fmla="*/ 60 h 80"/>
                <a:gd name="T54" fmla="*/ 33 w 74"/>
                <a:gd name="T55" fmla="*/ 67 h 80"/>
                <a:gd name="T56" fmla="*/ 29 w 74"/>
                <a:gd name="T57" fmla="*/ 68 h 80"/>
                <a:gd name="T58" fmla="*/ 31 w 74"/>
                <a:gd name="T59" fmla="*/ 67 h 80"/>
                <a:gd name="T60" fmla="*/ 24 w 74"/>
                <a:gd name="T61" fmla="*/ 63 h 80"/>
                <a:gd name="T62" fmla="*/ 18 w 74"/>
                <a:gd name="T63" fmla="*/ 60 h 80"/>
                <a:gd name="T64" fmla="*/ 16 w 74"/>
                <a:gd name="T65" fmla="*/ 57 h 80"/>
                <a:gd name="T66" fmla="*/ 11 w 74"/>
                <a:gd name="T67" fmla="*/ 54 h 80"/>
                <a:gd name="T68" fmla="*/ 15 w 74"/>
                <a:gd name="T69" fmla="*/ 53 h 80"/>
                <a:gd name="T70" fmla="*/ 16 w 74"/>
                <a:gd name="T71" fmla="*/ 43 h 80"/>
                <a:gd name="T72" fmla="*/ 7 w 74"/>
                <a:gd name="T73" fmla="*/ 35 h 80"/>
                <a:gd name="T74" fmla="*/ 11 w 74"/>
                <a:gd name="T75" fmla="*/ 26 h 80"/>
                <a:gd name="T76" fmla="*/ 5 w 74"/>
                <a:gd name="T77" fmla="*/ 26 h 80"/>
                <a:gd name="T78" fmla="*/ 10 w 74"/>
                <a:gd name="T79" fmla="*/ 19 h 80"/>
                <a:gd name="T80" fmla="*/ 5 w 74"/>
                <a:gd name="T81" fmla="*/ 13 h 80"/>
                <a:gd name="T82" fmla="*/ 0 w 74"/>
                <a:gd name="T83" fmla="*/ 5 h 80"/>
                <a:gd name="T84" fmla="*/ 12 w 74"/>
                <a:gd name="T85" fmla="*/ 0 h 80"/>
                <a:gd name="T86" fmla="*/ 22 w 74"/>
                <a:gd name="T87" fmla="*/ 1 h 80"/>
                <a:gd name="T88" fmla="*/ 32 w 74"/>
                <a:gd name="T89" fmla="*/ 9 h 80"/>
                <a:gd name="T90" fmla="*/ 35 w 74"/>
                <a:gd name="T91"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80">
                  <a:moveTo>
                    <a:pt x="35" y="15"/>
                  </a:moveTo>
                  <a:lnTo>
                    <a:pt x="45" y="20"/>
                  </a:lnTo>
                  <a:lnTo>
                    <a:pt x="47" y="28"/>
                  </a:lnTo>
                  <a:lnTo>
                    <a:pt x="58" y="34"/>
                  </a:lnTo>
                  <a:lnTo>
                    <a:pt x="62" y="30"/>
                  </a:lnTo>
                  <a:lnTo>
                    <a:pt x="67" y="32"/>
                  </a:lnTo>
                  <a:lnTo>
                    <a:pt x="63" y="36"/>
                  </a:lnTo>
                  <a:lnTo>
                    <a:pt x="66" y="39"/>
                  </a:lnTo>
                  <a:lnTo>
                    <a:pt x="63" y="44"/>
                  </a:lnTo>
                  <a:lnTo>
                    <a:pt x="65" y="52"/>
                  </a:lnTo>
                  <a:lnTo>
                    <a:pt x="74" y="60"/>
                  </a:lnTo>
                  <a:lnTo>
                    <a:pt x="68" y="67"/>
                  </a:lnTo>
                  <a:lnTo>
                    <a:pt x="66" y="73"/>
                  </a:lnTo>
                  <a:lnTo>
                    <a:pt x="68" y="76"/>
                  </a:lnTo>
                  <a:lnTo>
                    <a:pt x="66" y="79"/>
                  </a:lnTo>
                  <a:lnTo>
                    <a:pt x="58" y="79"/>
                  </a:lnTo>
                  <a:lnTo>
                    <a:pt x="52" y="80"/>
                  </a:lnTo>
                  <a:lnTo>
                    <a:pt x="52" y="79"/>
                  </a:lnTo>
                  <a:lnTo>
                    <a:pt x="54" y="76"/>
                  </a:lnTo>
                  <a:lnTo>
                    <a:pt x="55" y="71"/>
                  </a:lnTo>
                  <a:lnTo>
                    <a:pt x="53" y="71"/>
                  </a:lnTo>
                  <a:lnTo>
                    <a:pt x="49" y="67"/>
                  </a:lnTo>
                  <a:lnTo>
                    <a:pt x="46" y="66"/>
                  </a:lnTo>
                  <a:lnTo>
                    <a:pt x="44" y="63"/>
                  </a:lnTo>
                  <a:lnTo>
                    <a:pt x="40" y="62"/>
                  </a:lnTo>
                  <a:lnTo>
                    <a:pt x="38" y="59"/>
                  </a:lnTo>
                  <a:lnTo>
                    <a:pt x="35" y="60"/>
                  </a:lnTo>
                  <a:lnTo>
                    <a:pt x="33" y="67"/>
                  </a:lnTo>
                  <a:lnTo>
                    <a:pt x="29" y="68"/>
                  </a:lnTo>
                  <a:lnTo>
                    <a:pt x="31" y="67"/>
                  </a:lnTo>
                  <a:lnTo>
                    <a:pt x="24" y="63"/>
                  </a:lnTo>
                  <a:lnTo>
                    <a:pt x="18" y="60"/>
                  </a:lnTo>
                  <a:lnTo>
                    <a:pt x="16" y="57"/>
                  </a:lnTo>
                  <a:lnTo>
                    <a:pt x="11" y="54"/>
                  </a:lnTo>
                  <a:lnTo>
                    <a:pt x="15" y="53"/>
                  </a:lnTo>
                  <a:lnTo>
                    <a:pt x="16" y="43"/>
                  </a:lnTo>
                  <a:lnTo>
                    <a:pt x="7" y="35"/>
                  </a:lnTo>
                  <a:lnTo>
                    <a:pt x="11" y="26"/>
                  </a:lnTo>
                  <a:lnTo>
                    <a:pt x="5" y="26"/>
                  </a:lnTo>
                  <a:lnTo>
                    <a:pt x="10" y="19"/>
                  </a:lnTo>
                  <a:lnTo>
                    <a:pt x="5" y="13"/>
                  </a:lnTo>
                  <a:lnTo>
                    <a:pt x="0" y="5"/>
                  </a:lnTo>
                  <a:lnTo>
                    <a:pt x="12" y="0"/>
                  </a:lnTo>
                  <a:lnTo>
                    <a:pt x="22" y="1"/>
                  </a:lnTo>
                  <a:lnTo>
                    <a:pt x="32" y="9"/>
                  </a:lnTo>
                  <a:lnTo>
                    <a:pt x="35" y="15"/>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91" name="Freeform 185">
              <a:extLst>
                <a:ext uri="{FF2B5EF4-FFF2-40B4-BE49-F238E27FC236}">
                  <a16:creationId xmlns:a16="http://schemas.microsoft.com/office/drawing/2014/main" id="{ED4CAB83-0979-724F-97DC-DE26EA34A221}"/>
                </a:ext>
              </a:extLst>
            </p:cNvPr>
            <p:cNvSpPr>
              <a:spLocks/>
            </p:cNvSpPr>
            <p:nvPr/>
          </p:nvSpPr>
          <p:spPr bwMode="auto">
            <a:xfrm>
              <a:off x="5982121" y="4376116"/>
              <a:ext cx="428625" cy="171450"/>
            </a:xfrm>
            <a:custGeom>
              <a:avLst/>
              <a:gdLst>
                <a:gd name="T0" fmla="*/ 29 w 90"/>
                <a:gd name="T1" fmla="*/ 1 h 36"/>
                <a:gd name="T2" fmla="*/ 30 w 90"/>
                <a:gd name="T3" fmla="*/ 3 h 36"/>
                <a:gd name="T4" fmla="*/ 37 w 90"/>
                <a:gd name="T5" fmla="*/ 0 h 36"/>
                <a:gd name="T6" fmla="*/ 45 w 90"/>
                <a:gd name="T7" fmla="*/ 7 h 36"/>
                <a:gd name="T8" fmla="*/ 54 w 90"/>
                <a:gd name="T9" fmla="*/ 3 h 36"/>
                <a:gd name="T10" fmla="*/ 62 w 90"/>
                <a:gd name="T11" fmla="*/ 4 h 36"/>
                <a:gd name="T12" fmla="*/ 74 w 90"/>
                <a:gd name="T13" fmla="*/ 2 h 36"/>
                <a:gd name="T14" fmla="*/ 90 w 90"/>
                <a:gd name="T15" fmla="*/ 10 h 36"/>
                <a:gd name="T16" fmla="*/ 86 w 90"/>
                <a:gd name="T17" fmla="*/ 15 h 36"/>
                <a:gd name="T18" fmla="*/ 84 w 90"/>
                <a:gd name="T19" fmla="*/ 23 h 36"/>
                <a:gd name="T20" fmla="*/ 81 w 90"/>
                <a:gd name="T21" fmla="*/ 25 h 36"/>
                <a:gd name="T22" fmla="*/ 63 w 90"/>
                <a:gd name="T23" fmla="*/ 19 h 36"/>
                <a:gd name="T24" fmla="*/ 57 w 90"/>
                <a:gd name="T25" fmla="*/ 20 h 36"/>
                <a:gd name="T26" fmla="*/ 54 w 90"/>
                <a:gd name="T27" fmla="*/ 25 h 36"/>
                <a:gd name="T28" fmla="*/ 47 w 90"/>
                <a:gd name="T29" fmla="*/ 27 h 36"/>
                <a:gd name="T30" fmla="*/ 45 w 90"/>
                <a:gd name="T31" fmla="*/ 26 h 36"/>
                <a:gd name="T32" fmla="*/ 37 w 90"/>
                <a:gd name="T33" fmla="*/ 29 h 36"/>
                <a:gd name="T34" fmla="*/ 31 w 90"/>
                <a:gd name="T35" fmla="*/ 30 h 36"/>
                <a:gd name="T36" fmla="*/ 30 w 90"/>
                <a:gd name="T37" fmla="*/ 34 h 36"/>
                <a:gd name="T38" fmla="*/ 17 w 90"/>
                <a:gd name="T39" fmla="*/ 36 h 36"/>
                <a:gd name="T40" fmla="*/ 11 w 90"/>
                <a:gd name="T41" fmla="*/ 34 h 36"/>
                <a:gd name="T42" fmla="*/ 2 w 90"/>
                <a:gd name="T43" fmla="*/ 29 h 36"/>
                <a:gd name="T44" fmla="*/ 0 w 90"/>
                <a:gd name="T45" fmla="*/ 22 h 36"/>
                <a:gd name="T46" fmla="*/ 1 w 90"/>
                <a:gd name="T47" fmla="*/ 19 h 36"/>
                <a:gd name="T48" fmla="*/ 2 w 90"/>
                <a:gd name="T49" fmla="*/ 15 h 36"/>
                <a:gd name="T50" fmla="*/ 10 w 90"/>
                <a:gd name="T51" fmla="*/ 15 h 36"/>
                <a:gd name="T52" fmla="*/ 15 w 90"/>
                <a:gd name="T53" fmla="*/ 13 h 36"/>
                <a:gd name="T54" fmla="*/ 15 w 90"/>
                <a:gd name="T55" fmla="*/ 11 h 36"/>
                <a:gd name="T56" fmla="*/ 18 w 90"/>
                <a:gd name="T57" fmla="*/ 10 h 36"/>
                <a:gd name="T58" fmla="*/ 19 w 90"/>
                <a:gd name="T59" fmla="*/ 6 h 36"/>
                <a:gd name="T60" fmla="*/ 22 w 90"/>
                <a:gd name="T61" fmla="*/ 5 h 36"/>
                <a:gd name="T62" fmla="*/ 25 w 90"/>
                <a:gd name="T63" fmla="*/ 1 h 36"/>
                <a:gd name="T64" fmla="*/ 29 w 90"/>
                <a:gd name="T6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36">
                  <a:moveTo>
                    <a:pt x="29" y="1"/>
                  </a:moveTo>
                  <a:lnTo>
                    <a:pt x="30" y="3"/>
                  </a:lnTo>
                  <a:lnTo>
                    <a:pt x="37" y="0"/>
                  </a:lnTo>
                  <a:lnTo>
                    <a:pt x="45" y="7"/>
                  </a:lnTo>
                  <a:lnTo>
                    <a:pt x="54" y="3"/>
                  </a:lnTo>
                  <a:lnTo>
                    <a:pt x="62" y="4"/>
                  </a:lnTo>
                  <a:lnTo>
                    <a:pt x="74" y="2"/>
                  </a:lnTo>
                  <a:lnTo>
                    <a:pt x="90" y="10"/>
                  </a:lnTo>
                  <a:lnTo>
                    <a:pt x="86" y="15"/>
                  </a:lnTo>
                  <a:lnTo>
                    <a:pt x="84" y="23"/>
                  </a:lnTo>
                  <a:lnTo>
                    <a:pt x="81" y="25"/>
                  </a:lnTo>
                  <a:lnTo>
                    <a:pt x="63" y="19"/>
                  </a:lnTo>
                  <a:lnTo>
                    <a:pt x="57" y="20"/>
                  </a:lnTo>
                  <a:lnTo>
                    <a:pt x="54" y="25"/>
                  </a:lnTo>
                  <a:lnTo>
                    <a:pt x="47" y="27"/>
                  </a:lnTo>
                  <a:lnTo>
                    <a:pt x="45" y="26"/>
                  </a:lnTo>
                  <a:lnTo>
                    <a:pt x="37" y="29"/>
                  </a:lnTo>
                  <a:lnTo>
                    <a:pt x="31" y="30"/>
                  </a:lnTo>
                  <a:lnTo>
                    <a:pt x="30" y="34"/>
                  </a:lnTo>
                  <a:lnTo>
                    <a:pt x="17" y="36"/>
                  </a:lnTo>
                  <a:lnTo>
                    <a:pt x="11" y="34"/>
                  </a:lnTo>
                  <a:lnTo>
                    <a:pt x="2" y="29"/>
                  </a:lnTo>
                  <a:lnTo>
                    <a:pt x="0" y="22"/>
                  </a:lnTo>
                  <a:lnTo>
                    <a:pt x="1" y="19"/>
                  </a:lnTo>
                  <a:lnTo>
                    <a:pt x="2" y="15"/>
                  </a:lnTo>
                  <a:lnTo>
                    <a:pt x="10" y="15"/>
                  </a:lnTo>
                  <a:lnTo>
                    <a:pt x="15" y="13"/>
                  </a:lnTo>
                  <a:lnTo>
                    <a:pt x="15" y="11"/>
                  </a:lnTo>
                  <a:lnTo>
                    <a:pt x="18" y="10"/>
                  </a:lnTo>
                  <a:lnTo>
                    <a:pt x="19" y="6"/>
                  </a:lnTo>
                  <a:lnTo>
                    <a:pt x="22" y="5"/>
                  </a:lnTo>
                  <a:lnTo>
                    <a:pt x="25" y="1"/>
                  </a:lnTo>
                  <a:lnTo>
                    <a:pt x="29" y="1"/>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92" name="Freeform 186">
              <a:extLst>
                <a:ext uri="{FF2B5EF4-FFF2-40B4-BE49-F238E27FC236}">
                  <a16:creationId xmlns:a16="http://schemas.microsoft.com/office/drawing/2014/main" id="{3A663B9A-2B73-7244-944A-A259F8294E49}"/>
                </a:ext>
              </a:extLst>
            </p:cNvPr>
            <p:cNvSpPr>
              <a:spLocks/>
            </p:cNvSpPr>
            <p:nvPr/>
          </p:nvSpPr>
          <p:spPr bwMode="auto">
            <a:xfrm>
              <a:off x="5753521" y="4638055"/>
              <a:ext cx="219075" cy="138114"/>
            </a:xfrm>
            <a:custGeom>
              <a:avLst/>
              <a:gdLst>
                <a:gd name="T0" fmla="*/ 1 w 46"/>
                <a:gd name="T1" fmla="*/ 7 h 29"/>
                <a:gd name="T2" fmla="*/ 15 w 46"/>
                <a:gd name="T3" fmla="*/ 9 h 29"/>
                <a:gd name="T4" fmla="*/ 22 w 46"/>
                <a:gd name="T5" fmla="*/ 4 h 29"/>
                <a:gd name="T6" fmla="*/ 37 w 46"/>
                <a:gd name="T7" fmla="*/ 3 h 29"/>
                <a:gd name="T8" fmla="*/ 39 w 46"/>
                <a:gd name="T9" fmla="*/ 0 h 29"/>
                <a:gd name="T10" fmla="*/ 42 w 46"/>
                <a:gd name="T11" fmla="*/ 0 h 29"/>
                <a:gd name="T12" fmla="*/ 46 w 46"/>
                <a:gd name="T13" fmla="*/ 7 h 29"/>
                <a:gd name="T14" fmla="*/ 33 w 46"/>
                <a:gd name="T15" fmla="*/ 12 h 29"/>
                <a:gd name="T16" fmla="*/ 32 w 46"/>
                <a:gd name="T17" fmla="*/ 21 h 29"/>
                <a:gd name="T18" fmla="*/ 27 w 46"/>
                <a:gd name="T19" fmla="*/ 23 h 29"/>
                <a:gd name="T20" fmla="*/ 27 w 46"/>
                <a:gd name="T21" fmla="*/ 29 h 29"/>
                <a:gd name="T22" fmla="*/ 21 w 46"/>
                <a:gd name="T23" fmla="*/ 28 h 29"/>
                <a:gd name="T24" fmla="*/ 15 w 46"/>
                <a:gd name="T25" fmla="*/ 25 h 29"/>
                <a:gd name="T26" fmla="*/ 12 w 46"/>
                <a:gd name="T27" fmla="*/ 28 h 29"/>
                <a:gd name="T28" fmla="*/ 1 w 46"/>
                <a:gd name="T29" fmla="*/ 28 h 29"/>
                <a:gd name="T30" fmla="*/ 4 w 46"/>
                <a:gd name="T31" fmla="*/ 26 h 29"/>
                <a:gd name="T32" fmla="*/ 0 w 46"/>
                <a:gd name="T33" fmla="*/ 17 h 29"/>
                <a:gd name="T34" fmla="*/ 1 w 46"/>
                <a:gd name="T35"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29">
                  <a:moveTo>
                    <a:pt x="1" y="7"/>
                  </a:moveTo>
                  <a:lnTo>
                    <a:pt x="15" y="9"/>
                  </a:lnTo>
                  <a:lnTo>
                    <a:pt x="22" y="4"/>
                  </a:lnTo>
                  <a:lnTo>
                    <a:pt x="37" y="3"/>
                  </a:lnTo>
                  <a:lnTo>
                    <a:pt x="39" y="0"/>
                  </a:lnTo>
                  <a:lnTo>
                    <a:pt x="42" y="0"/>
                  </a:lnTo>
                  <a:lnTo>
                    <a:pt x="46" y="7"/>
                  </a:lnTo>
                  <a:lnTo>
                    <a:pt x="33" y="12"/>
                  </a:lnTo>
                  <a:lnTo>
                    <a:pt x="32" y="21"/>
                  </a:lnTo>
                  <a:lnTo>
                    <a:pt x="27" y="23"/>
                  </a:lnTo>
                  <a:lnTo>
                    <a:pt x="27" y="29"/>
                  </a:lnTo>
                  <a:lnTo>
                    <a:pt x="21" y="28"/>
                  </a:lnTo>
                  <a:lnTo>
                    <a:pt x="15" y="25"/>
                  </a:lnTo>
                  <a:lnTo>
                    <a:pt x="12" y="28"/>
                  </a:lnTo>
                  <a:lnTo>
                    <a:pt x="1" y="28"/>
                  </a:lnTo>
                  <a:lnTo>
                    <a:pt x="4" y="26"/>
                  </a:lnTo>
                  <a:lnTo>
                    <a:pt x="0" y="17"/>
                  </a:lnTo>
                  <a:lnTo>
                    <a:pt x="1" y="7"/>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93" name="Freeform 187">
              <a:extLst>
                <a:ext uri="{FF2B5EF4-FFF2-40B4-BE49-F238E27FC236}">
                  <a16:creationId xmlns:a16="http://schemas.microsoft.com/office/drawing/2014/main" id="{1B445D7D-FDC7-1D4F-975D-2E86780B303A}"/>
                </a:ext>
              </a:extLst>
            </p:cNvPr>
            <p:cNvSpPr>
              <a:spLocks/>
            </p:cNvSpPr>
            <p:nvPr/>
          </p:nvSpPr>
          <p:spPr bwMode="auto">
            <a:xfrm>
              <a:off x="5463010" y="2590180"/>
              <a:ext cx="790575" cy="1233489"/>
            </a:xfrm>
            <a:custGeom>
              <a:avLst/>
              <a:gdLst>
                <a:gd name="T0" fmla="*/ 144 w 166"/>
                <a:gd name="T1" fmla="*/ 61 h 259"/>
                <a:gd name="T2" fmla="*/ 132 w 166"/>
                <a:gd name="T3" fmla="*/ 73 h 259"/>
                <a:gd name="T4" fmla="*/ 137 w 166"/>
                <a:gd name="T5" fmla="*/ 84 h 259"/>
                <a:gd name="T6" fmla="*/ 117 w 166"/>
                <a:gd name="T7" fmla="*/ 100 h 259"/>
                <a:gd name="T8" fmla="*/ 92 w 166"/>
                <a:gd name="T9" fmla="*/ 116 h 259"/>
                <a:gd name="T10" fmla="*/ 85 w 166"/>
                <a:gd name="T11" fmla="*/ 142 h 259"/>
                <a:gd name="T12" fmla="*/ 97 w 166"/>
                <a:gd name="T13" fmla="*/ 156 h 259"/>
                <a:gd name="T14" fmla="*/ 112 w 166"/>
                <a:gd name="T15" fmla="*/ 166 h 259"/>
                <a:gd name="T16" fmla="*/ 102 w 166"/>
                <a:gd name="T17" fmla="*/ 188 h 259"/>
                <a:gd name="T18" fmla="*/ 87 w 166"/>
                <a:gd name="T19" fmla="*/ 193 h 259"/>
                <a:gd name="T20" fmla="*/ 85 w 166"/>
                <a:gd name="T21" fmla="*/ 226 h 259"/>
                <a:gd name="T22" fmla="*/ 78 w 166"/>
                <a:gd name="T23" fmla="*/ 244 h 259"/>
                <a:gd name="T24" fmla="*/ 59 w 166"/>
                <a:gd name="T25" fmla="*/ 242 h 259"/>
                <a:gd name="T26" fmla="*/ 52 w 166"/>
                <a:gd name="T27" fmla="*/ 258 h 259"/>
                <a:gd name="T28" fmla="*/ 35 w 166"/>
                <a:gd name="T29" fmla="*/ 259 h 259"/>
                <a:gd name="T30" fmla="*/ 28 w 166"/>
                <a:gd name="T31" fmla="*/ 240 h 259"/>
                <a:gd name="T32" fmla="*/ 14 w 166"/>
                <a:gd name="T33" fmla="*/ 218 h 259"/>
                <a:gd name="T34" fmla="*/ 0 w 166"/>
                <a:gd name="T35" fmla="*/ 190 h 259"/>
                <a:gd name="T36" fmla="*/ 6 w 166"/>
                <a:gd name="T37" fmla="*/ 179 h 259"/>
                <a:gd name="T38" fmla="*/ 17 w 166"/>
                <a:gd name="T39" fmla="*/ 166 h 259"/>
                <a:gd name="T40" fmla="*/ 20 w 166"/>
                <a:gd name="T41" fmla="*/ 143 h 259"/>
                <a:gd name="T42" fmla="*/ 10 w 166"/>
                <a:gd name="T43" fmla="*/ 134 h 259"/>
                <a:gd name="T44" fmla="*/ 6 w 166"/>
                <a:gd name="T45" fmla="*/ 109 h 259"/>
                <a:gd name="T46" fmla="*/ 14 w 166"/>
                <a:gd name="T47" fmla="*/ 91 h 259"/>
                <a:gd name="T48" fmla="*/ 28 w 166"/>
                <a:gd name="T49" fmla="*/ 91 h 259"/>
                <a:gd name="T50" fmla="*/ 32 w 166"/>
                <a:gd name="T51" fmla="*/ 84 h 259"/>
                <a:gd name="T52" fmla="*/ 26 w 166"/>
                <a:gd name="T53" fmla="*/ 78 h 259"/>
                <a:gd name="T54" fmla="*/ 45 w 166"/>
                <a:gd name="T55" fmla="*/ 52 h 259"/>
                <a:gd name="T56" fmla="*/ 56 w 166"/>
                <a:gd name="T57" fmla="*/ 32 h 259"/>
                <a:gd name="T58" fmla="*/ 63 w 166"/>
                <a:gd name="T59" fmla="*/ 19 h 259"/>
                <a:gd name="T60" fmla="*/ 76 w 166"/>
                <a:gd name="T61" fmla="*/ 19 h 259"/>
                <a:gd name="T62" fmla="*/ 78 w 166"/>
                <a:gd name="T63" fmla="*/ 9 h 259"/>
                <a:gd name="T64" fmla="*/ 103 w 166"/>
                <a:gd name="T65" fmla="*/ 12 h 259"/>
                <a:gd name="T66" fmla="*/ 103 w 166"/>
                <a:gd name="T67" fmla="*/ 1 h 259"/>
                <a:gd name="T68" fmla="*/ 111 w 166"/>
                <a:gd name="T69" fmla="*/ 0 h 259"/>
                <a:gd name="T70" fmla="*/ 131 w 166"/>
                <a:gd name="T71" fmla="*/ 9 h 259"/>
                <a:gd name="T72" fmla="*/ 154 w 166"/>
                <a:gd name="T73" fmla="*/ 21 h 259"/>
                <a:gd name="T74" fmla="*/ 160 w 166"/>
                <a:gd name="T75" fmla="*/ 48 h 259"/>
                <a:gd name="T76" fmla="*/ 166 w 166"/>
                <a:gd name="T77" fmla="*/ 55 h 259"/>
                <a:gd name="T78" fmla="*/ 144 w 166"/>
                <a:gd name="T79" fmla="*/ 6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 h="259">
                  <a:moveTo>
                    <a:pt x="144" y="61"/>
                  </a:moveTo>
                  <a:lnTo>
                    <a:pt x="132" y="73"/>
                  </a:lnTo>
                  <a:lnTo>
                    <a:pt x="137" y="84"/>
                  </a:lnTo>
                  <a:lnTo>
                    <a:pt x="117" y="100"/>
                  </a:lnTo>
                  <a:lnTo>
                    <a:pt x="92" y="116"/>
                  </a:lnTo>
                  <a:lnTo>
                    <a:pt x="85" y="142"/>
                  </a:lnTo>
                  <a:lnTo>
                    <a:pt x="97" y="156"/>
                  </a:lnTo>
                  <a:lnTo>
                    <a:pt x="112" y="166"/>
                  </a:lnTo>
                  <a:lnTo>
                    <a:pt x="102" y="188"/>
                  </a:lnTo>
                  <a:lnTo>
                    <a:pt x="87" y="193"/>
                  </a:lnTo>
                  <a:lnTo>
                    <a:pt x="85" y="226"/>
                  </a:lnTo>
                  <a:lnTo>
                    <a:pt x="78" y="244"/>
                  </a:lnTo>
                  <a:lnTo>
                    <a:pt x="59" y="242"/>
                  </a:lnTo>
                  <a:lnTo>
                    <a:pt x="52" y="258"/>
                  </a:lnTo>
                  <a:lnTo>
                    <a:pt x="35" y="259"/>
                  </a:lnTo>
                  <a:lnTo>
                    <a:pt x="28" y="240"/>
                  </a:lnTo>
                  <a:lnTo>
                    <a:pt x="14" y="218"/>
                  </a:lnTo>
                  <a:lnTo>
                    <a:pt x="0" y="190"/>
                  </a:lnTo>
                  <a:lnTo>
                    <a:pt x="6" y="179"/>
                  </a:lnTo>
                  <a:lnTo>
                    <a:pt x="17" y="166"/>
                  </a:lnTo>
                  <a:lnTo>
                    <a:pt x="20" y="143"/>
                  </a:lnTo>
                  <a:lnTo>
                    <a:pt x="10" y="134"/>
                  </a:lnTo>
                  <a:lnTo>
                    <a:pt x="6" y="109"/>
                  </a:lnTo>
                  <a:lnTo>
                    <a:pt x="14" y="91"/>
                  </a:lnTo>
                  <a:lnTo>
                    <a:pt x="28" y="91"/>
                  </a:lnTo>
                  <a:lnTo>
                    <a:pt x="32" y="84"/>
                  </a:lnTo>
                  <a:lnTo>
                    <a:pt x="26" y="78"/>
                  </a:lnTo>
                  <a:lnTo>
                    <a:pt x="45" y="52"/>
                  </a:lnTo>
                  <a:lnTo>
                    <a:pt x="56" y="32"/>
                  </a:lnTo>
                  <a:lnTo>
                    <a:pt x="63" y="19"/>
                  </a:lnTo>
                  <a:lnTo>
                    <a:pt x="76" y="19"/>
                  </a:lnTo>
                  <a:lnTo>
                    <a:pt x="78" y="9"/>
                  </a:lnTo>
                  <a:lnTo>
                    <a:pt x="103" y="12"/>
                  </a:lnTo>
                  <a:lnTo>
                    <a:pt x="103" y="1"/>
                  </a:lnTo>
                  <a:lnTo>
                    <a:pt x="111" y="0"/>
                  </a:lnTo>
                  <a:lnTo>
                    <a:pt x="131" y="9"/>
                  </a:lnTo>
                  <a:lnTo>
                    <a:pt x="154" y="21"/>
                  </a:lnTo>
                  <a:lnTo>
                    <a:pt x="160" y="48"/>
                  </a:lnTo>
                  <a:lnTo>
                    <a:pt x="166" y="55"/>
                  </a:lnTo>
                  <a:lnTo>
                    <a:pt x="144" y="61"/>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94" name="Freeform 198">
              <a:extLst>
                <a:ext uri="{FF2B5EF4-FFF2-40B4-BE49-F238E27FC236}">
                  <a16:creationId xmlns:a16="http://schemas.microsoft.com/office/drawing/2014/main" id="{A536DE39-4ABB-7744-A066-83CE4869CC39}"/>
                </a:ext>
              </a:extLst>
            </p:cNvPr>
            <p:cNvSpPr>
              <a:spLocks/>
            </p:cNvSpPr>
            <p:nvPr/>
          </p:nvSpPr>
          <p:spPr bwMode="auto">
            <a:xfrm>
              <a:off x="6796510" y="5104780"/>
              <a:ext cx="1543050" cy="614364"/>
            </a:xfrm>
            <a:custGeom>
              <a:avLst/>
              <a:gdLst>
                <a:gd name="T0" fmla="*/ 177 w 324"/>
                <a:gd name="T1" fmla="*/ 15 h 129"/>
                <a:gd name="T2" fmla="*/ 202 w 324"/>
                <a:gd name="T3" fmla="*/ 23 h 129"/>
                <a:gd name="T4" fmla="*/ 222 w 324"/>
                <a:gd name="T5" fmla="*/ 20 h 129"/>
                <a:gd name="T6" fmla="*/ 236 w 324"/>
                <a:gd name="T7" fmla="*/ 22 h 129"/>
                <a:gd name="T8" fmla="*/ 254 w 324"/>
                <a:gd name="T9" fmla="*/ 11 h 129"/>
                <a:gd name="T10" fmla="*/ 272 w 324"/>
                <a:gd name="T11" fmla="*/ 10 h 129"/>
                <a:gd name="T12" fmla="*/ 290 w 324"/>
                <a:gd name="T13" fmla="*/ 20 h 129"/>
                <a:gd name="T14" fmla="*/ 294 w 324"/>
                <a:gd name="T15" fmla="*/ 27 h 129"/>
                <a:gd name="T16" fmla="*/ 294 w 324"/>
                <a:gd name="T17" fmla="*/ 37 h 129"/>
                <a:gd name="T18" fmla="*/ 308 w 324"/>
                <a:gd name="T19" fmla="*/ 42 h 129"/>
                <a:gd name="T20" fmla="*/ 316 w 324"/>
                <a:gd name="T21" fmla="*/ 48 h 129"/>
                <a:gd name="T22" fmla="*/ 305 w 324"/>
                <a:gd name="T23" fmla="*/ 54 h 129"/>
                <a:gd name="T24" fmla="*/ 314 w 324"/>
                <a:gd name="T25" fmla="*/ 78 h 129"/>
                <a:gd name="T26" fmla="*/ 312 w 324"/>
                <a:gd name="T27" fmla="*/ 84 h 129"/>
                <a:gd name="T28" fmla="*/ 324 w 324"/>
                <a:gd name="T29" fmla="*/ 101 h 129"/>
                <a:gd name="T30" fmla="*/ 316 w 324"/>
                <a:gd name="T31" fmla="*/ 104 h 129"/>
                <a:gd name="T32" fmla="*/ 310 w 324"/>
                <a:gd name="T33" fmla="*/ 99 h 129"/>
                <a:gd name="T34" fmla="*/ 289 w 324"/>
                <a:gd name="T35" fmla="*/ 96 h 129"/>
                <a:gd name="T36" fmla="*/ 282 w 324"/>
                <a:gd name="T37" fmla="*/ 100 h 129"/>
                <a:gd name="T38" fmla="*/ 263 w 324"/>
                <a:gd name="T39" fmla="*/ 103 h 129"/>
                <a:gd name="T40" fmla="*/ 254 w 324"/>
                <a:gd name="T41" fmla="*/ 103 h 129"/>
                <a:gd name="T42" fmla="*/ 235 w 324"/>
                <a:gd name="T43" fmla="*/ 110 h 129"/>
                <a:gd name="T44" fmla="*/ 221 w 324"/>
                <a:gd name="T45" fmla="*/ 110 h 129"/>
                <a:gd name="T46" fmla="*/ 212 w 324"/>
                <a:gd name="T47" fmla="*/ 106 h 129"/>
                <a:gd name="T48" fmla="*/ 193 w 324"/>
                <a:gd name="T49" fmla="*/ 112 h 129"/>
                <a:gd name="T50" fmla="*/ 187 w 324"/>
                <a:gd name="T51" fmla="*/ 108 h 129"/>
                <a:gd name="T52" fmla="*/ 188 w 324"/>
                <a:gd name="T53" fmla="*/ 120 h 129"/>
                <a:gd name="T54" fmla="*/ 184 w 324"/>
                <a:gd name="T55" fmla="*/ 124 h 129"/>
                <a:gd name="T56" fmla="*/ 180 w 324"/>
                <a:gd name="T57" fmla="*/ 129 h 129"/>
                <a:gd name="T58" fmla="*/ 172 w 324"/>
                <a:gd name="T59" fmla="*/ 119 h 129"/>
                <a:gd name="T60" fmla="*/ 178 w 324"/>
                <a:gd name="T61" fmla="*/ 112 h 129"/>
                <a:gd name="T62" fmla="*/ 167 w 324"/>
                <a:gd name="T63" fmla="*/ 113 h 129"/>
                <a:gd name="T64" fmla="*/ 153 w 324"/>
                <a:gd name="T65" fmla="*/ 109 h 129"/>
                <a:gd name="T66" fmla="*/ 142 w 324"/>
                <a:gd name="T67" fmla="*/ 120 h 129"/>
                <a:gd name="T68" fmla="*/ 116 w 324"/>
                <a:gd name="T69" fmla="*/ 123 h 129"/>
                <a:gd name="T70" fmla="*/ 101 w 324"/>
                <a:gd name="T71" fmla="*/ 112 h 129"/>
                <a:gd name="T72" fmla="*/ 82 w 324"/>
                <a:gd name="T73" fmla="*/ 111 h 129"/>
                <a:gd name="T74" fmla="*/ 80 w 324"/>
                <a:gd name="T75" fmla="*/ 120 h 129"/>
                <a:gd name="T76" fmla="*/ 68 w 324"/>
                <a:gd name="T77" fmla="*/ 122 h 129"/>
                <a:gd name="T78" fmla="*/ 50 w 324"/>
                <a:gd name="T79" fmla="*/ 111 h 129"/>
                <a:gd name="T80" fmla="*/ 31 w 324"/>
                <a:gd name="T81" fmla="*/ 111 h 129"/>
                <a:gd name="T82" fmla="*/ 19 w 324"/>
                <a:gd name="T83" fmla="*/ 91 h 129"/>
                <a:gd name="T84" fmla="*/ 6 w 324"/>
                <a:gd name="T85" fmla="*/ 79 h 129"/>
                <a:gd name="T86" fmla="*/ 12 w 324"/>
                <a:gd name="T87" fmla="*/ 63 h 129"/>
                <a:gd name="T88" fmla="*/ 0 w 324"/>
                <a:gd name="T89" fmla="*/ 53 h 129"/>
                <a:gd name="T90" fmla="*/ 17 w 324"/>
                <a:gd name="T91" fmla="*/ 34 h 129"/>
                <a:gd name="T92" fmla="*/ 43 w 324"/>
                <a:gd name="T93" fmla="*/ 33 h 129"/>
                <a:gd name="T94" fmla="*/ 48 w 324"/>
                <a:gd name="T95" fmla="*/ 17 h 129"/>
                <a:gd name="T96" fmla="*/ 81 w 324"/>
                <a:gd name="T97" fmla="*/ 20 h 129"/>
                <a:gd name="T98" fmla="*/ 99 w 324"/>
                <a:gd name="T99" fmla="*/ 7 h 129"/>
                <a:gd name="T100" fmla="*/ 118 w 324"/>
                <a:gd name="T101" fmla="*/ 1 h 129"/>
                <a:gd name="T102" fmla="*/ 145 w 324"/>
                <a:gd name="T103" fmla="*/ 0 h 129"/>
                <a:gd name="T104" fmla="*/ 177 w 324"/>
                <a:gd name="T105" fmla="*/ 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4" h="129">
                  <a:moveTo>
                    <a:pt x="177" y="15"/>
                  </a:moveTo>
                  <a:lnTo>
                    <a:pt x="202" y="23"/>
                  </a:lnTo>
                  <a:lnTo>
                    <a:pt x="222" y="20"/>
                  </a:lnTo>
                  <a:lnTo>
                    <a:pt x="236" y="22"/>
                  </a:lnTo>
                  <a:lnTo>
                    <a:pt x="254" y="11"/>
                  </a:lnTo>
                  <a:lnTo>
                    <a:pt x="272" y="10"/>
                  </a:lnTo>
                  <a:lnTo>
                    <a:pt x="290" y="20"/>
                  </a:lnTo>
                  <a:lnTo>
                    <a:pt x="294" y="27"/>
                  </a:lnTo>
                  <a:lnTo>
                    <a:pt x="294" y="37"/>
                  </a:lnTo>
                  <a:lnTo>
                    <a:pt x="308" y="42"/>
                  </a:lnTo>
                  <a:lnTo>
                    <a:pt x="316" y="48"/>
                  </a:lnTo>
                  <a:lnTo>
                    <a:pt x="305" y="54"/>
                  </a:lnTo>
                  <a:lnTo>
                    <a:pt x="314" y="78"/>
                  </a:lnTo>
                  <a:lnTo>
                    <a:pt x="312" y="84"/>
                  </a:lnTo>
                  <a:lnTo>
                    <a:pt x="324" y="101"/>
                  </a:lnTo>
                  <a:lnTo>
                    <a:pt x="316" y="104"/>
                  </a:lnTo>
                  <a:lnTo>
                    <a:pt x="310" y="99"/>
                  </a:lnTo>
                  <a:lnTo>
                    <a:pt x="289" y="96"/>
                  </a:lnTo>
                  <a:lnTo>
                    <a:pt x="282" y="100"/>
                  </a:lnTo>
                  <a:lnTo>
                    <a:pt x="263" y="103"/>
                  </a:lnTo>
                  <a:lnTo>
                    <a:pt x="254" y="103"/>
                  </a:lnTo>
                  <a:lnTo>
                    <a:pt x="235" y="110"/>
                  </a:lnTo>
                  <a:lnTo>
                    <a:pt x="221" y="110"/>
                  </a:lnTo>
                  <a:lnTo>
                    <a:pt x="212" y="106"/>
                  </a:lnTo>
                  <a:lnTo>
                    <a:pt x="193" y="112"/>
                  </a:lnTo>
                  <a:lnTo>
                    <a:pt x="187" y="108"/>
                  </a:lnTo>
                  <a:lnTo>
                    <a:pt x="188" y="120"/>
                  </a:lnTo>
                  <a:lnTo>
                    <a:pt x="184" y="124"/>
                  </a:lnTo>
                  <a:lnTo>
                    <a:pt x="180" y="129"/>
                  </a:lnTo>
                  <a:lnTo>
                    <a:pt x="172" y="119"/>
                  </a:lnTo>
                  <a:lnTo>
                    <a:pt x="178" y="112"/>
                  </a:lnTo>
                  <a:lnTo>
                    <a:pt x="167" y="113"/>
                  </a:lnTo>
                  <a:lnTo>
                    <a:pt x="153" y="109"/>
                  </a:lnTo>
                  <a:lnTo>
                    <a:pt x="142" y="120"/>
                  </a:lnTo>
                  <a:lnTo>
                    <a:pt x="116" y="123"/>
                  </a:lnTo>
                  <a:lnTo>
                    <a:pt x="101" y="112"/>
                  </a:lnTo>
                  <a:lnTo>
                    <a:pt x="82" y="111"/>
                  </a:lnTo>
                  <a:lnTo>
                    <a:pt x="80" y="120"/>
                  </a:lnTo>
                  <a:lnTo>
                    <a:pt x="68" y="122"/>
                  </a:lnTo>
                  <a:lnTo>
                    <a:pt x="50" y="111"/>
                  </a:lnTo>
                  <a:lnTo>
                    <a:pt x="31" y="111"/>
                  </a:lnTo>
                  <a:lnTo>
                    <a:pt x="19" y="91"/>
                  </a:lnTo>
                  <a:lnTo>
                    <a:pt x="6" y="79"/>
                  </a:lnTo>
                  <a:lnTo>
                    <a:pt x="12" y="63"/>
                  </a:lnTo>
                  <a:lnTo>
                    <a:pt x="0" y="53"/>
                  </a:lnTo>
                  <a:lnTo>
                    <a:pt x="17" y="34"/>
                  </a:lnTo>
                  <a:lnTo>
                    <a:pt x="43" y="33"/>
                  </a:lnTo>
                  <a:lnTo>
                    <a:pt x="48" y="17"/>
                  </a:lnTo>
                  <a:lnTo>
                    <a:pt x="81" y="20"/>
                  </a:lnTo>
                  <a:lnTo>
                    <a:pt x="99" y="7"/>
                  </a:lnTo>
                  <a:lnTo>
                    <a:pt x="118" y="1"/>
                  </a:lnTo>
                  <a:lnTo>
                    <a:pt x="145" y="0"/>
                  </a:lnTo>
                  <a:lnTo>
                    <a:pt x="177" y="15"/>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95" name="Freeform 199">
              <a:extLst>
                <a:ext uri="{FF2B5EF4-FFF2-40B4-BE49-F238E27FC236}">
                  <a16:creationId xmlns:a16="http://schemas.microsoft.com/office/drawing/2014/main" id="{AA147BBE-8221-AB4C-9D48-C08DB66F150A}"/>
                </a:ext>
              </a:extLst>
            </p:cNvPr>
            <p:cNvSpPr>
              <a:spLocks/>
            </p:cNvSpPr>
            <p:nvPr/>
          </p:nvSpPr>
          <p:spPr bwMode="auto">
            <a:xfrm>
              <a:off x="6767935" y="5095255"/>
              <a:ext cx="238125" cy="195264"/>
            </a:xfrm>
            <a:custGeom>
              <a:avLst/>
              <a:gdLst>
                <a:gd name="T0" fmla="*/ 21 w 50"/>
                <a:gd name="T1" fmla="*/ 30 h 41"/>
                <a:gd name="T2" fmla="*/ 8 w 50"/>
                <a:gd name="T3" fmla="*/ 41 h 41"/>
                <a:gd name="T4" fmla="*/ 2 w 50"/>
                <a:gd name="T5" fmla="*/ 32 h 41"/>
                <a:gd name="T6" fmla="*/ 2 w 50"/>
                <a:gd name="T7" fmla="*/ 27 h 41"/>
                <a:gd name="T8" fmla="*/ 5 w 50"/>
                <a:gd name="T9" fmla="*/ 25 h 41"/>
                <a:gd name="T10" fmla="*/ 9 w 50"/>
                <a:gd name="T11" fmla="*/ 12 h 41"/>
                <a:gd name="T12" fmla="*/ 0 w 50"/>
                <a:gd name="T13" fmla="*/ 7 h 41"/>
                <a:gd name="T14" fmla="*/ 17 w 50"/>
                <a:gd name="T15" fmla="*/ 0 h 41"/>
                <a:gd name="T16" fmla="*/ 32 w 50"/>
                <a:gd name="T17" fmla="*/ 3 h 41"/>
                <a:gd name="T18" fmla="*/ 35 w 50"/>
                <a:gd name="T19" fmla="*/ 11 h 41"/>
                <a:gd name="T20" fmla="*/ 50 w 50"/>
                <a:gd name="T21" fmla="*/ 18 h 41"/>
                <a:gd name="T22" fmla="*/ 47 w 50"/>
                <a:gd name="T23" fmla="*/ 23 h 41"/>
                <a:gd name="T24" fmla="*/ 28 w 50"/>
                <a:gd name="T25" fmla="*/ 24 h 41"/>
                <a:gd name="T26" fmla="*/ 21 w 50"/>
                <a:gd name="T27"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41">
                  <a:moveTo>
                    <a:pt x="21" y="30"/>
                  </a:moveTo>
                  <a:lnTo>
                    <a:pt x="8" y="41"/>
                  </a:lnTo>
                  <a:lnTo>
                    <a:pt x="2" y="32"/>
                  </a:lnTo>
                  <a:lnTo>
                    <a:pt x="2" y="27"/>
                  </a:lnTo>
                  <a:lnTo>
                    <a:pt x="5" y="25"/>
                  </a:lnTo>
                  <a:lnTo>
                    <a:pt x="9" y="12"/>
                  </a:lnTo>
                  <a:lnTo>
                    <a:pt x="0" y="7"/>
                  </a:lnTo>
                  <a:lnTo>
                    <a:pt x="17" y="0"/>
                  </a:lnTo>
                  <a:lnTo>
                    <a:pt x="32" y="3"/>
                  </a:lnTo>
                  <a:lnTo>
                    <a:pt x="35" y="11"/>
                  </a:lnTo>
                  <a:lnTo>
                    <a:pt x="50" y="18"/>
                  </a:lnTo>
                  <a:lnTo>
                    <a:pt x="47" y="23"/>
                  </a:lnTo>
                  <a:lnTo>
                    <a:pt x="28" y="24"/>
                  </a:lnTo>
                  <a:lnTo>
                    <a:pt x="21" y="30"/>
                  </a:lnTo>
                  <a:close/>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96" name="Freeform 36">
              <a:extLst>
                <a:ext uri="{FF2B5EF4-FFF2-40B4-BE49-F238E27FC236}">
                  <a16:creationId xmlns:a16="http://schemas.microsoft.com/office/drawing/2014/main" id="{B3EEAE7B-0A0E-D74B-B0FB-55ED27C843EE}"/>
                </a:ext>
              </a:extLst>
            </p:cNvPr>
            <p:cNvSpPr>
              <a:spLocks noChangeAspect="1" noEditPoints="1"/>
            </p:cNvSpPr>
            <p:nvPr/>
          </p:nvSpPr>
          <p:spPr bwMode="auto">
            <a:xfrm>
              <a:off x="835655" y="1154955"/>
              <a:ext cx="3944567" cy="2124000"/>
            </a:xfrm>
            <a:custGeom>
              <a:avLst/>
              <a:gdLst>
                <a:gd name="T0" fmla="*/ 5030 w 5699"/>
                <a:gd name="T1" fmla="*/ 189 h 3068"/>
                <a:gd name="T2" fmla="*/ 4486 w 5699"/>
                <a:gd name="T3" fmla="*/ 395 h 3068"/>
                <a:gd name="T4" fmla="*/ 4419 w 5699"/>
                <a:gd name="T5" fmla="*/ 225 h 3068"/>
                <a:gd name="T6" fmla="*/ 4392 w 5699"/>
                <a:gd name="T7" fmla="*/ 58 h 3068"/>
                <a:gd name="T8" fmla="*/ 5423 w 5699"/>
                <a:gd name="T9" fmla="*/ 7 h 3068"/>
                <a:gd name="T10" fmla="*/ 4022 w 5699"/>
                <a:gd name="T11" fmla="*/ 136 h 3068"/>
                <a:gd name="T12" fmla="*/ 3430 w 5699"/>
                <a:gd name="T13" fmla="*/ 261 h 3068"/>
                <a:gd name="T14" fmla="*/ 3861 w 5699"/>
                <a:gd name="T15" fmla="*/ 239 h 3068"/>
                <a:gd name="T16" fmla="*/ 3040 w 5699"/>
                <a:gd name="T17" fmla="*/ 281 h 3068"/>
                <a:gd name="T18" fmla="*/ 2702 w 5699"/>
                <a:gd name="T19" fmla="*/ 373 h 3068"/>
                <a:gd name="T20" fmla="*/ 3998 w 5699"/>
                <a:gd name="T21" fmla="*/ 378 h 3068"/>
                <a:gd name="T22" fmla="*/ 4259 w 5699"/>
                <a:gd name="T23" fmla="*/ 497 h 3068"/>
                <a:gd name="T24" fmla="*/ 3108 w 5699"/>
                <a:gd name="T25" fmla="*/ 415 h 3068"/>
                <a:gd name="T26" fmla="*/ 2781 w 5699"/>
                <a:gd name="T27" fmla="*/ 376 h 3068"/>
                <a:gd name="T28" fmla="*/ 3397 w 5699"/>
                <a:gd name="T29" fmla="*/ 466 h 3068"/>
                <a:gd name="T30" fmla="*/ 3741 w 5699"/>
                <a:gd name="T31" fmla="*/ 428 h 3068"/>
                <a:gd name="T32" fmla="*/ 2485 w 5699"/>
                <a:gd name="T33" fmla="*/ 522 h 3068"/>
                <a:gd name="T34" fmla="*/ 3658 w 5699"/>
                <a:gd name="T35" fmla="*/ 525 h 3068"/>
                <a:gd name="T36" fmla="*/ 3220 w 5699"/>
                <a:gd name="T37" fmla="*/ 713 h 3068"/>
                <a:gd name="T38" fmla="*/ 4363 w 5699"/>
                <a:gd name="T39" fmla="*/ 644 h 3068"/>
                <a:gd name="T40" fmla="*/ 4935 w 5699"/>
                <a:gd name="T41" fmla="*/ 1030 h 3068"/>
                <a:gd name="T42" fmla="*/ 4609 w 5699"/>
                <a:gd name="T43" fmla="*/ 1331 h 3068"/>
                <a:gd name="T44" fmla="*/ 3970 w 5699"/>
                <a:gd name="T45" fmla="*/ 1206 h 3068"/>
                <a:gd name="T46" fmla="*/ 4260 w 5699"/>
                <a:gd name="T47" fmla="*/ 820 h 3068"/>
                <a:gd name="T48" fmla="*/ 4081 w 5699"/>
                <a:gd name="T49" fmla="*/ 547 h 3068"/>
                <a:gd name="T50" fmla="*/ 3095 w 5699"/>
                <a:gd name="T51" fmla="*/ 573 h 3068"/>
                <a:gd name="T52" fmla="*/ 2829 w 5699"/>
                <a:gd name="T53" fmla="*/ 664 h 3068"/>
                <a:gd name="T54" fmla="*/ 2787 w 5699"/>
                <a:gd name="T55" fmla="*/ 885 h 3068"/>
                <a:gd name="T56" fmla="*/ 2450 w 5699"/>
                <a:gd name="T57" fmla="*/ 782 h 3068"/>
                <a:gd name="T58" fmla="*/ 3509 w 5699"/>
                <a:gd name="T59" fmla="*/ 917 h 3068"/>
                <a:gd name="T60" fmla="*/ 3972 w 5699"/>
                <a:gd name="T61" fmla="*/ 981 h 3068"/>
                <a:gd name="T62" fmla="*/ 2985 w 5699"/>
                <a:gd name="T63" fmla="*/ 1402 h 3068"/>
                <a:gd name="T64" fmla="*/ 3247 w 5699"/>
                <a:gd name="T65" fmla="*/ 1941 h 3068"/>
                <a:gd name="T66" fmla="*/ 3750 w 5699"/>
                <a:gd name="T67" fmla="*/ 1783 h 3068"/>
                <a:gd name="T68" fmla="*/ 4337 w 5699"/>
                <a:gd name="T69" fmla="*/ 1477 h 3068"/>
                <a:gd name="T70" fmla="*/ 4740 w 5699"/>
                <a:gd name="T71" fmla="*/ 1945 h 3068"/>
                <a:gd name="T72" fmla="*/ 4219 w 5699"/>
                <a:gd name="T73" fmla="*/ 2347 h 3068"/>
                <a:gd name="T74" fmla="*/ 4164 w 5699"/>
                <a:gd name="T75" fmla="*/ 2685 h 3068"/>
                <a:gd name="T76" fmla="*/ 4034 w 5699"/>
                <a:gd name="T77" fmla="*/ 2767 h 3068"/>
                <a:gd name="T78" fmla="*/ 3533 w 5699"/>
                <a:gd name="T79" fmla="*/ 2788 h 3068"/>
                <a:gd name="T80" fmla="*/ 2912 w 5699"/>
                <a:gd name="T81" fmla="*/ 3023 h 3068"/>
                <a:gd name="T82" fmla="*/ 2877 w 5699"/>
                <a:gd name="T83" fmla="*/ 2695 h 3068"/>
                <a:gd name="T84" fmla="*/ 2569 w 5699"/>
                <a:gd name="T85" fmla="*/ 2536 h 3068"/>
                <a:gd name="T86" fmla="*/ 1634 w 5699"/>
                <a:gd name="T87" fmla="*/ 2455 h 3068"/>
                <a:gd name="T88" fmla="*/ 264 w 5699"/>
                <a:gd name="T89" fmla="*/ 2180 h 3068"/>
                <a:gd name="T90" fmla="*/ 224 w 5699"/>
                <a:gd name="T91" fmla="*/ 1603 h 3068"/>
                <a:gd name="T92" fmla="*/ 1272 w 5699"/>
                <a:gd name="T93" fmla="*/ 843 h 3068"/>
                <a:gd name="T94" fmla="*/ 1966 w 5699"/>
                <a:gd name="T95" fmla="*/ 852 h 3068"/>
                <a:gd name="T96" fmla="*/ 2624 w 5699"/>
                <a:gd name="T97" fmla="*/ 901 h 3068"/>
                <a:gd name="T98" fmla="*/ 3256 w 5699"/>
                <a:gd name="T99" fmla="*/ 947 h 3068"/>
                <a:gd name="T100" fmla="*/ 3159 w 5699"/>
                <a:gd name="T101" fmla="*/ 875 h 3068"/>
                <a:gd name="T102" fmla="*/ 4305 w 5699"/>
                <a:gd name="T103" fmla="*/ 930 h 3068"/>
                <a:gd name="T104" fmla="*/ 3839 w 5699"/>
                <a:gd name="T105" fmla="*/ 1271 h 3068"/>
                <a:gd name="T106" fmla="*/ 3588 w 5699"/>
                <a:gd name="T107" fmla="*/ 1392 h 3068"/>
                <a:gd name="T108" fmla="*/ 3812 w 5699"/>
                <a:gd name="T109" fmla="*/ 1392 h 3068"/>
                <a:gd name="T110" fmla="*/ 4766 w 5699"/>
                <a:gd name="T111" fmla="*/ 2387 h 3068"/>
                <a:gd name="T112" fmla="*/ 4866 w 5699"/>
                <a:gd name="T113" fmla="*/ 2637 h 3068"/>
                <a:gd name="T114" fmla="*/ 4753 w 5699"/>
                <a:gd name="T115" fmla="*/ 2312 h 3068"/>
                <a:gd name="T116" fmla="*/ 117 w 5699"/>
                <a:gd name="T117" fmla="*/ 2327 h 3068"/>
                <a:gd name="T118" fmla="*/ 4287 w 5699"/>
                <a:gd name="T119" fmla="*/ 2375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99" h="3068">
                  <a:moveTo>
                    <a:pt x="5423" y="7"/>
                  </a:moveTo>
                  <a:lnTo>
                    <a:pt x="5539" y="10"/>
                  </a:lnTo>
                  <a:lnTo>
                    <a:pt x="5629" y="17"/>
                  </a:lnTo>
                  <a:lnTo>
                    <a:pt x="5699" y="30"/>
                  </a:lnTo>
                  <a:lnTo>
                    <a:pt x="5686" y="44"/>
                  </a:lnTo>
                  <a:lnTo>
                    <a:pt x="5555" y="66"/>
                  </a:lnTo>
                  <a:lnTo>
                    <a:pt x="5436" y="76"/>
                  </a:lnTo>
                  <a:lnTo>
                    <a:pt x="5383" y="88"/>
                  </a:lnTo>
                  <a:lnTo>
                    <a:pt x="5484" y="87"/>
                  </a:lnTo>
                  <a:lnTo>
                    <a:pt x="5346" y="120"/>
                  </a:lnTo>
                  <a:lnTo>
                    <a:pt x="5257" y="135"/>
                  </a:lnTo>
                  <a:lnTo>
                    <a:pt x="5136" y="180"/>
                  </a:lnTo>
                  <a:lnTo>
                    <a:pt x="5030" y="189"/>
                  </a:lnTo>
                  <a:lnTo>
                    <a:pt x="4989" y="201"/>
                  </a:lnTo>
                  <a:lnTo>
                    <a:pt x="4840" y="207"/>
                  </a:lnTo>
                  <a:lnTo>
                    <a:pt x="4898" y="214"/>
                  </a:lnTo>
                  <a:lnTo>
                    <a:pt x="4856" y="224"/>
                  </a:lnTo>
                  <a:lnTo>
                    <a:pt x="4869" y="253"/>
                  </a:lnTo>
                  <a:lnTo>
                    <a:pt x="4804" y="273"/>
                  </a:lnTo>
                  <a:lnTo>
                    <a:pt x="4714" y="290"/>
                  </a:lnTo>
                  <a:lnTo>
                    <a:pt x="4669" y="313"/>
                  </a:lnTo>
                  <a:lnTo>
                    <a:pt x="4584" y="331"/>
                  </a:lnTo>
                  <a:lnTo>
                    <a:pt x="4578" y="345"/>
                  </a:lnTo>
                  <a:lnTo>
                    <a:pt x="4664" y="343"/>
                  </a:lnTo>
                  <a:lnTo>
                    <a:pt x="4652" y="357"/>
                  </a:lnTo>
                  <a:lnTo>
                    <a:pt x="4486" y="395"/>
                  </a:lnTo>
                  <a:lnTo>
                    <a:pt x="4373" y="377"/>
                  </a:lnTo>
                  <a:lnTo>
                    <a:pt x="4218" y="387"/>
                  </a:lnTo>
                  <a:lnTo>
                    <a:pt x="4152" y="380"/>
                  </a:lnTo>
                  <a:lnTo>
                    <a:pt x="4062" y="376"/>
                  </a:lnTo>
                  <a:lnTo>
                    <a:pt x="4086" y="347"/>
                  </a:lnTo>
                  <a:lnTo>
                    <a:pt x="4191" y="333"/>
                  </a:lnTo>
                  <a:lnTo>
                    <a:pt x="4212" y="290"/>
                  </a:lnTo>
                  <a:lnTo>
                    <a:pt x="4246" y="285"/>
                  </a:lnTo>
                  <a:lnTo>
                    <a:pt x="4349" y="311"/>
                  </a:lnTo>
                  <a:lnTo>
                    <a:pt x="4322" y="273"/>
                  </a:lnTo>
                  <a:lnTo>
                    <a:pt x="4256" y="262"/>
                  </a:lnTo>
                  <a:lnTo>
                    <a:pt x="4319" y="239"/>
                  </a:lnTo>
                  <a:lnTo>
                    <a:pt x="4419" y="225"/>
                  </a:lnTo>
                  <a:lnTo>
                    <a:pt x="4453" y="206"/>
                  </a:lnTo>
                  <a:lnTo>
                    <a:pt x="4411" y="184"/>
                  </a:lnTo>
                  <a:lnTo>
                    <a:pt x="4423" y="155"/>
                  </a:lnTo>
                  <a:lnTo>
                    <a:pt x="4548" y="157"/>
                  </a:lnTo>
                  <a:lnTo>
                    <a:pt x="4578" y="163"/>
                  </a:lnTo>
                  <a:lnTo>
                    <a:pt x="4673" y="143"/>
                  </a:lnTo>
                  <a:lnTo>
                    <a:pt x="4575" y="137"/>
                  </a:lnTo>
                  <a:lnTo>
                    <a:pt x="4408" y="140"/>
                  </a:lnTo>
                  <a:lnTo>
                    <a:pt x="4347" y="122"/>
                  </a:lnTo>
                  <a:lnTo>
                    <a:pt x="4335" y="100"/>
                  </a:lnTo>
                  <a:lnTo>
                    <a:pt x="4300" y="85"/>
                  </a:lnTo>
                  <a:lnTo>
                    <a:pt x="4312" y="67"/>
                  </a:lnTo>
                  <a:lnTo>
                    <a:pt x="4392" y="58"/>
                  </a:lnTo>
                  <a:lnTo>
                    <a:pt x="4447" y="56"/>
                  </a:lnTo>
                  <a:lnTo>
                    <a:pt x="4547" y="48"/>
                  </a:lnTo>
                  <a:lnTo>
                    <a:pt x="4636" y="29"/>
                  </a:lnTo>
                  <a:lnTo>
                    <a:pt x="4688" y="32"/>
                  </a:lnTo>
                  <a:lnTo>
                    <a:pt x="4721" y="46"/>
                  </a:lnTo>
                  <a:lnTo>
                    <a:pt x="4787" y="19"/>
                  </a:lnTo>
                  <a:lnTo>
                    <a:pt x="4855" y="11"/>
                  </a:lnTo>
                  <a:lnTo>
                    <a:pt x="4941" y="5"/>
                  </a:lnTo>
                  <a:lnTo>
                    <a:pt x="5080" y="3"/>
                  </a:lnTo>
                  <a:lnTo>
                    <a:pt x="5098" y="9"/>
                  </a:lnTo>
                  <a:lnTo>
                    <a:pt x="5236" y="0"/>
                  </a:lnTo>
                  <a:lnTo>
                    <a:pt x="5329" y="3"/>
                  </a:lnTo>
                  <a:lnTo>
                    <a:pt x="5423" y="7"/>
                  </a:lnTo>
                  <a:moveTo>
                    <a:pt x="4382" y="188"/>
                  </a:moveTo>
                  <a:lnTo>
                    <a:pt x="4419" y="206"/>
                  </a:lnTo>
                  <a:lnTo>
                    <a:pt x="4335" y="223"/>
                  </a:lnTo>
                  <a:lnTo>
                    <a:pt x="4199" y="267"/>
                  </a:lnTo>
                  <a:lnTo>
                    <a:pt x="4110" y="271"/>
                  </a:lnTo>
                  <a:lnTo>
                    <a:pt x="4018" y="263"/>
                  </a:lnTo>
                  <a:lnTo>
                    <a:pt x="3994" y="240"/>
                  </a:lnTo>
                  <a:lnTo>
                    <a:pt x="4019" y="219"/>
                  </a:lnTo>
                  <a:lnTo>
                    <a:pt x="4074" y="204"/>
                  </a:lnTo>
                  <a:lnTo>
                    <a:pt x="3987" y="204"/>
                  </a:lnTo>
                  <a:lnTo>
                    <a:pt x="3958" y="185"/>
                  </a:lnTo>
                  <a:lnTo>
                    <a:pt x="3959" y="160"/>
                  </a:lnTo>
                  <a:lnTo>
                    <a:pt x="4022" y="136"/>
                  </a:lnTo>
                  <a:lnTo>
                    <a:pt x="4075" y="119"/>
                  </a:lnTo>
                  <a:lnTo>
                    <a:pt x="4127" y="116"/>
                  </a:lnTo>
                  <a:lnTo>
                    <a:pt x="4123" y="103"/>
                  </a:lnTo>
                  <a:lnTo>
                    <a:pt x="4233" y="101"/>
                  </a:lnTo>
                  <a:lnTo>
                    <a:pt x="4257" y="129"/>
                  </a:lnTo>
                  <a:lnTo>
                    <a:pt x="4321" y="141"/>
                  </a:lnTo>
                  <a:lnTo>
                    <a:pt x="4386" y="151"/>
                  </a:lnTo>
                  <a:lnTo>
                    <a:pt x="4382" y="188"/>
                  </a:lnTo>
                  <a:moveTo>
                    <a:pt x="3671" y="265"/>
                  </a:moveTo>
                  <a:lnTo>
                    <a:pt x="3660" y="289"/>
                  </a:lnTo>
                  <a:lnTo>
                    <a:pt x="3589" y="283"/>
                  </a:lnTo>
                  <a:lnTo>
                    <a:pt x="3534" y="263"/>
                  </a:lnTo>
                  <a:lnTo>
                    <a:pt x="3430" y="261"/>
                  </a:lnTo>
                  <a:lnTo>
                    <a:pt x="3498" y="244"/>
                  </a:lnTo>
                  <a:lnTo>
                    <a:pt x="3458" y="230"/>
                  </a:lnTo>
                  <a:lnTo>
                    <a:pt x="3484" y="208"/>
                  </a:lnTo>
                  <a:lnTo>
                    <a:pt x="3567" y="216"/>
                  </a:lnTo>
                  <a:lnTo>
                    <a:pt x="3669" y="237"/>
                  </a:lnTo>
                  <a:lnTo>
                    <a:pt x="3671" y="265"/>
                  </a:lnTo>
                  <a:moveTo>
                    <a:pt x="3857" y="280"/>
                  </a:moveTo>
                  <a:lnTo>
                    <a:pt x="3771" y="293"/>
                  </a:lnTo>
                  <a:lnTo>
                    <a:pt x="3748" y="279"/>
                  </a:lnTo>
                  <a:lnTo>
                    <a:pt x="3753" y="257"/>
                  </a:lnTo>
                  <a:lnTo>
                    <a:pt x="3779" y="233"/>
                  </a:lnTo>
                  <a:lnTo>
                    <a:pt x="3838" y="235"/>
                  </a:lnTo>
                  <a:lnTo>
                    <a:pt x="3861" y="239"/>
                  </a:lnTo>
                  <a:lnTo>
                    <a:pt x="3894" y="259"/>
                  </a:lnTo>
                  <a:lnTo>
                    <a:pt x="3857" y="280"/>
                  </a:lnTo>
                  <a:moveTo>
                    <a:pt x="3231" y="248"/>
                  </a:moveTo>
                  <a:lnTo>
                    <a:pt x="3157" y="260"/>
                  </a:lnTo>
                  <a:lnTo>
                    <a:pt x="3078" y="260"/>
                  </a:lnTo>
                  <a:lnTo>
                    <a:pt x="3090" y="251"/>
                  </a:lnTo>
                  <a:lnTo>
                    <a:pt x="3163" y="234"/>
                  </a:lnTo>
                  <a:lnTo>
                    <a:pt x="3185" y="237"/>
                  </a:lnTo>
                  <a:lnTo>
                    <a:pt x="3231" y="248"/>
                  </a:lnTo>
                  <a:moveTo>
                    <a:pt x="3135" y="302"/>
                  </a:moveTo>
                  <a:lnTo>
                    <a:pt x="3021" y="319"/>
                  </a:lnTo>
                  <a:lnTo>
                    <a:pt x="2975" y="300"/>
                  </a:lnTo>
                  <a:lnTo>
                    <a:pt x="3040" y="281"/>
                  </a:lnTo>
                  <a:lnTo>
                    <a:pt x="3119" y="275"/>
                  </a:lnTo>
                  <a:lnTo>
                    <a:pt x="3175" y="284"/>
                  </a:lnTo>
                  <a:lnTo>
                    <a:pt x="3135" y="302"/>
                  </a:lnTo>
                  <a:moveTo>
                    <a:pt x="3917" y="312"/>
                  </a:moveTo>
                  <a:lnTo>
                    <a:pt x="3893" y="314"/>
                  </a:lnTo>
                  <a:lnTo>
                    <a:pt x="3806" y="310"/>
                  </a:lnTo>
                  <a:lnTo>
                    <a:pt x="3812" y="294"/>
                  </a:lnTo>
                  <a:lnTo>
                    <a:pt x="3909" y="294"/>
                  </a:lnTo>
                  <a:lnTo>
                    <a:pt x="3930" y="305"/>
                  </a:lnTo>
                  <a:lnTo>
                    <a:pt x="3917" y="312"/>
                  </a:lnTo>
                  <a:moveTo>
                    <a:pt x="2839" y="305"/>
                  </a:moveTo>
                  <a:lnTo>
                    <a:pt x="2768" y="351"/>
                  </a:lnTo>
                  <a:lnTo>
                    <a:pt x="2702" y="373"/>
                  </a:lnTo>
                  <a:lnTo>
                    <a:pt x="2651" y="376"/>
                  </a:lnTo>
                  <a:lnTo>
                    <a:pt x="2523" y="402"/>
                  </a:lnTo>
                  <a:lnTo>
                    <a:pt x="2430" y="412"/>
                  </a:lnTo>
                  <a:lnTo>
                    <a:pt x="2382" y="398"/>
                  </a:lnTo>
                  <a:lnTo>
                    <a:pt x="2382" y="398"/>
                  </a:lnTo>
                  <a:lnTo>
                    <a:pt x="2530" y="352"/>
                  </a:lnTo>
                  <a:lnTo>
                    <a:pt x="2686" y="313"/>
                  </a:lnTo>
                  <a:lnTo>
                    <a:pt x="2760" y="314"/>
                  </a:lnTo>
                  <a:lnTo>
                    <a:pt x="2839" y="305"/>
                  </a:lnTo>
                  <a:moveTo>
                    <a:pt x="3847" y="338"/>
                  </a:moveTo>
                  <a:lnTo>
                    <a:pt x="3880" y="358"/>
                  </a:lnTo>
                  <a:lnTo>
                    <a:pt x="3977" y="357"/>
                  </a:lnTo>
                  <a:lnTo>
                    <a:pt x="3998" y="378"/>
                  </a:lnTo>
                  <a:lnTo>
                    <a:pt x="3963" y="401"/>
                  </a:lnTo>
                  <a:lnTo>
                    <a:pt x="4005" y="415"/>
                  </a:lnTo>
                  <a:lnTo>
                    <a:pt x="4022" y="430"/>
                  </a:lnTo>
                  <a:lnTo>
                    <a:pt x="4087" y="433"/>
                  </a:lnTo>
                  <a:lnTo>
                    <a:pt x="4155" y="438"/>
                  </a:lnTo>
                  <a:lnTo>
                    <a:pt x="4247" y="425"/>
                  </a:lnTo>
                  <a:lnTo>
                    <a:pt x="4354" y="419"/>
                  </a:lnTo>
                  <a:lnTo>
                    <a:pt x="4431" y="424"/>
                  </a:lnTo>
                  <a:lnTo>
                    <a:pt x="4463" y="448"/>
                  </a:lnTo>
                  <a:lnTo>
                    <a:pt x="4451" y="474"/>
                  </a:lnTo>
                  <a:lnTo>
                    <a:pt x="4405" y="491"/>
                  </a:lnTo>
                  <a:lnTo>
                    <a:pt x="4317" y="505"/>
                  </a:lnTo>
                  <a:lnTo>
                    <a:pt x="4259" y="497"/>
                  </a:lnTo>
                  <a:lnTo>
                    <a:pt x="4104" y="507"/>
                  </a:lnTo>
                  <a:lnTo>
                    <a:pt x="3998" y="509"/>
                  </a:lnTo>
                  <a:lnTo>
                    <a:pt x="3924" y="501"/>
                  </a:lnTo>
                  <a:lnTo>
                    <a:pt x="3810" y="480"/>
                  </a:lnTo>
                  <a:lnTo>
                    <a:pt x="3828" y="444"/>
                  </a:lnTo>
                  <a:lnTo>
                    <a:pt x="3855" y="413"/>
                  </a:lnTo>
                  <a:lnTo>
                    <a:pt x="3834" y="386"/>
                  </a:lnTo>
                  <a:lnTo>
                    <a:pt x="3740" y="378"/>
                  </a:lnTo>
                  <a:lnTo>
                    <a:pt x="3704" y="359"/>
                  </a:lnTo>
                  <a:lnTo>
                    <a:pt x="3751" y="334"/>
                  </a:lnTo>
                  <a:lnTo>
                    <a:pt x="3847" y="338"/>
                  </a:lnTo>
                  <a:moveTo>
                    <a:pt x="3116" y="393"/>
                  </a:moveTo>
                  <a:lnTo>
                    <a:pt x="3108" y="415"/>
                  </a:lnTo>
                  <a:lnTo>
                    <a:pt x="3165" y="405"/>
                  </a:lnTo>
                  <a:lnTo>
                    <a:pt x="3214" y="408"/>
                  </a:lnTo>
                  <a:lnTo>
                    <a:pt x="3186" y="439"/>
                  </a:lnTo>
                  <a:lnTo>
                    <a:pt x="3120" y="469"/>
                  </a:lnTo>
                  <a:lnTo>
                    <a:pt x="2937" y="479"/>
                  </a:lnTo>
                  <a:lnTo>
                    <a:pt x="2775" y="507"/>
                  </a:lnTo>
                  <a:lnTo>
                    <a:pt x="2696" y="508"/>
                  </a:lnTo>
                  <a:lnTo>
                    <a:pt x="2716" y="487"/>
                  </a:lnTo>
                  <a:lnTo>
                    <a:pt x="2856" y="459"/>
                  </a:lnTo>
                  <a:lnTo>
                    <a:pt x="2618" y="466"/>
                  </a:lnTo>
                  <a:lnTo>
                    <a:pt x="2563" y="455"/>
                  </a:lnTo>
                  <a:lnTo>
                    <a:pt x="2712" y="393"/>
                  </a:lnTo>
                  <a:lnTo>
                    <a:pt x="2781" y="376"/>
                  </a:lnTo>
                  <a:lnTo>
                    <a:pt x="2894" y="397"/>
                  </a:lnTo>
                  <a:lnTo>
                    <a:pt x="2935" y="434"/>
                  </a:lnTo>
                  <a:lnTo>
                    <a:pt x="3017" y="439"/>
                  </a:lnTo>
                  <a:lnTo>
                    <a:pt x="3020" y="379"/>
                  </a:lnTo>
                  <a:lnTo>
                    <a:pt x="3094" y="356"/>
                  </a:lnTo>
                  <a:lnTo>
                    <a:pt x="3136" y="364"/>
                  </a:lnTo>
                  <a:lnTo>
                    <a:pt x="3116" y="393"/>
                  </a:lnTo>
                  <a:moveTo>
                    <a:pt x="3634" y="361"/>
                  </a:moveTo>
                  <a:lnTo>
                    <a:pt x="3639" y="390"/>
                  </a:lnTo>
                  <a:lnTo>
                    <a:pt x="3605" y="422"/>
                  </a:lnTo>
                  <a:lnTo>
                    <a:pt x="3531" y="469"/>
                  </a:lnTo>
                  <a:lnTo>
                    <a:pt x="3440" y="476"/>
                  </a:lnTo>
                  <a:lnTo>
                    <a:pt x="3397" y="466"/>
                  </a:lnTo>
                  <a:lnTo>
                    <a:pt x="3440" y="428"/>
                  </a:lnTo>
                  <a:lnTo>
                    <a:pt x="3353" y="433"/>
                  </a:lnTo>
                  <a:lnTo>
                    <a:pt x="3406" y="385"/>
                  </a:lnTo>
                  <a:lnTo>
                    <a:pt x="3457" y="387"/>
                  </a:lnTo>
                  <a:lnTo>
                    <a:pt x="3555" y="366"/>
                  </a:lnTo>
                  <a:lnTo>
                    <a:pt x="3621" y="369"/>
                  </a:lnTo>
                  <a:lnTo>
                    <a:pt x="3634" y="361"/>
                  </a:lnTo>
                  <a:moveTo>
                    <a:pt x="3759" y="471"/>
                  </a:moveTo>
                  <a:lnTo>
                    <a:pt x="3706" y="496"/>
                  </a:lnTo>
                  <a:lnTo>
                    <a:pt x="3637" y="491"/>
                  </a:lnTo>
                  <a:lnTo>
                    <a:pt x="3593" y="474"/>
                  </a:lnTo>
                  <a:lnTo>
                    <a:pt x="3651" y="445"/>
                  </a:lnTo>
                  <a:lnTo>
                    <a:pt x="3741" y="428"/>
                  </a:lnTo>
                  <a:lnTo>
                    <a:pt x="3762" y="450"/>
                  </a:lnTo>
                  <a:lnTo>
                    <a:pt x="3759" y="471"/>
                  </a:lnTo>
                  <a:moveTo>
                    <a:pt x="2102" y="711"/>
                  </a:moveTo>
                  <a:lnTo>
                    <a:pt x="1922" y="744"/>
                  </a:lnTo>
                  <a:lnTo>
                    <a:pt x="1931" y="714"/>
                  </a:lnTo>
                  <a:lnTo>
                    <a:pt x="1854" y="677"/>
                  </a:lnTo>
                  <a:lnTo>
                    <a:pt x="1914" y="648"/>
                  </a:lnTo>
                  <a:lnTo>
                    <a:pt x="2013" y="599"/>
                  </a:lnTo>
                  <a:lnTo>
                    <a:pt x="2115" y="555"/>
                  </a:lnTo>
                  <a:lnTo>
                    <a:pt x="2118" y="515"/>
                  </a:lnTo>
                  <a:lnTo>
                    <a:pt x="2304" y="505"/>
                  </a:lnTo>
                  <a:lnTo>
                    <a:pt x="2359" y="518"/>
                  </a:lnTo>
                  <a:lnTo>
                    <a:pt x="2485" y="522"/>
                  </a:lnTo>
                  <a:lnTo>
                    <a:pt x="2511" y="541"/>
                  </a:lnTo>
                  <a:lnTo>
                    <a:pt x="2532" y="569"/>
                  </a:lnTo>
                  <a:lnTo>
                    <a:pt x="2446" y="586"/>
                  </a:lnTo>
                  <a:lnTo>
                    <a:pt x="2261" y="633"/>
                  </a:lnTo>
                  <a:lnTo>
                    <a:pt x="2138" y="681"/>
                  </a:lnTo>
                  <a:lnTo>
                    <a:pt x="2102" y="711"/>
                  </a:lnTo>
                  <a:moveTo>
                    <a:pt x="3636" y="616"/>
                  </a:moveTo>
                  <a:lnTo>
                    <a:pt x="3531" y="667"/>
                  </a:lnTo>
                  <a:lnTo>
                    <a:pt x="3474" y="664"/>
                  </a:lnTo>
                  <a:lnTo>
                    <a:pt x="3499" y="605"/>
                  </a:lnTo>
                  <a:lnTo>
                    <a:pt x="3534" y="571"/>
                  </a:lnTo>
                  <a:lnTo>
                    <a:pt x="3589" y="543"/>
                  </a:lnTo>
                  <a:lnTo>
                    <a:pt x="3658" y="525"/>
                  </a:lnTo>
                  <a:lnTo>
                    <a:pt x="3762" y="528"/>
                  </a:lnTo>
                  <a:lnTo>
                    <a:pt x="3844" y="544"/>
                  </a:lnTo>
                  <a:lnTo>
                    <a:pt x="3710" y="603"/>
                  </a:lnTo>
                  <a:lnTo>
                    <a:pt x="3636" y="616"/>
                  </a:lnTo>
                  <a:moveTo>
                    <a:pt x="3338" y="545"/>
                  </a:moveTo>
                  <a:lnTo>
                    <a:pt x="3385" y="558"/>
                  </a:lnTo>
                  <a:lnTo>
                    <a:pt x="3485" y="550"/>
                  </a:lnTo>
                  <a:lnTo>
                    <a:pt x="3479" y="569"/>
                  </a:lnTo>
                  <a:lnTo>
                    <a:pt x="3398" y="601"/>
                  </a:lnTo>
                  <a:lnTo>
                    <a:pt x="3448" y="630"/>
                  </a:lnTo>
                  <a:lnTo>
                    <a:pt x="3378" y="692"/>
                  </a:lnTo>
                  <a:lnTo>
                    <a:pt x="3265" y="718"/>
                  </a:lnTo>
                  <a:lnTo>
                    <a:pt x="3220" y="713"/>
                  </a:lnTo>
                  <a:lnTo>
                    <a:pt x="3210" y="686"/>
                  </a:lnTo>
                  <a:lnTo>
                    <a:pt x="3133" y="634"/>
                  </a:lnTo>
                  <a:lnTo>
                    <a:pt x="3157" y="612"/>
                  </a:lnTo>
                  <a:lnTo>
                    <a:pt x="3254" y="620"/>
                  </a:lnTo>
                  <a:lnTo>
                    <a:pt x="3243" y="577"/>
                  </a:lnTo>
                  <a:lnTo>
                    <a:pt x="3338" y="545"/>
                  </a:lnTo>
                  <a:moveTo>
                    <a:pt x="4004" y="590"/>
                  </a:moveTo>
                  <a:lnTo>
                    <a:pt x="4008" y="632"/>
                  </a:lnTo>
                  <a:lnTo>
                    <a:pt x="4104" y="578"/>
                  </a:lnTo>
                  <a:lnTo>
                    <a:pt x="4258" y="551"/>
                  </a:lnTo>
                  <a:lnTo>
                    <a:pt x="4288" y="620"/>
                  </a:lnTo>
                  <a:lnTo>
                    <a:pt x="4244" y="664"/>
                  </a:lnTo>
                  <a:lnTo>
                    <a:pt x="4363" y="644"/>
                  </a:lnTo>
                  <a:lnTo>
                    <a:pt x="4434" y="618"/>
                  </a:lnTo>
                  <a:lnTo>
                    <a:pt x="4523" y="652"/>
                  </a:lnTo>
                  <a:lnTo>
                    <a:pt x="4571" y="684"/>
                  </a:lnTo>
                  <a:lnTo>
                    <a:pt x="4556" y="714"/>
                  </a:lnTo>
                  <a:lnTo>
                    <a:pt x="4665" y="699"/>
                  </a:lnTo>
                  <a:lnTo>
                    <a:pt x="4689" y="743"/>
                  </a:lnTo>
                  <a:lnTo>
                    <a:pt x="4799" y="771"/>
                  </a:lnTo>
                  <a:lnTo>
                    <a:pt x="4828" y="799"/>
                  </a:lnTo>
                  <a:lnTo>
                    <a:pt x="4836" y="866"/>
                  </a:lnTo>
                  <a:lnTo>
                    <a:pt x="4715" y="899"/>
                  </a:lnTo>
                  <a:lnTo>
                    <a:pt x="4815" y="946"/>
                  </a:lnTo>
                  <a:lnTo>
                    <a:pt x="4893" y="962"/>
                  </a:lnTo>
                  <a:lnTo>
                    <a:pt x="4935" y="1030"/>
                  </a:lnTo>
                  <a:lnTo>
                    <a:pt x="5020" y="1035"/>
                  </a:lnTo>
                  <a:lnTo>
                    <a:pt x="4975" y="1087"/>
                  </a:lnTo>
                  <a:lnTo>
                    <a:pt x="4828" y="1174"/>
                  </a:lnTo>
                  <a:lnTo>
                    <a:pt x="4776" y="1142"/>
                  </a:lnTo>
                  <a:lnTo>
                    <a:pt x="4727" y="1070"/>
                  </a:lnTo>
                  <a:lnTo>
                    <a:pt x="4649" y="1079"/>
                  </a:lnTo>
                  <a:lnTo>
                    <a:pt x="4617" y="1122"/>
                  </a:lnTo>
                  <a:lnTo>
                    <a:pt x="4652" y="1166"/>
                  </a:lnTo>
                  <a:lnTo>
                    <a:pt x="4710" y="1201"/>
                  </a:lnTo>
                  <a:lnTo>
                    <a:pt x="4723" y="1221"/>
                  </a:lnTo>
                  <a:lnTo>
                    <a:pt x="4721" y="1296"/>
                  </a:lnTo>
                  <a:lnTo>
                    <a:pt x="4672" y="1352"/>
                  </a:lnTo>
                  <a:lnTo>
                    <a:pt x="4609" y="1331"/>
                  </a:lnTo>
                  <a:lnTo>
                    <a:pt x="4496" y="1269"/>
                  </a:lnTo>
                  <a:lnTo>
                    <a:pt x="4542" y="1335"/>
                  </a:lnTo>
                  <a:lnTo>
                    <a:pt x="4579" y="1382"/>
                  </a:lnTo>
                  <a:lnTo>
                    <a:pt x="4575" y="1409"/>
                  </a:lnTo>
                  <a:lnTo>
                    <a:pt x="4431" y="1378"/>
                  </a:lnTo>
                  <a:lnTo>
                    <a:pt x="4330" y="1333"/>
                  </a:lnTo>
                  <a:lnTo>
                    <a:pt x="4281" y="1296"/>
                  </a:lnTo>
                  <a:lnTo>
                    <a:pt x="4313" y="1274"/>
                  </a:lnTo>
                  <a:lnTo>
                    <a:pt x="4250" y="1235"/>
                  </a:lnTo>
                  <a:lnTo>
                    <a:pt x="4189" y="1198"/>
                  </a:lnTo>
                  <a:lnTo>
                    <a:pt x="4176" y="1220"/>
                  </a:lnTo>
                  <a:lnTo>
                    <a:pt x="4002" y="1232"/>
                  </a:lnTo>
                  <a:lnTo>
                    <a:pt x="3970" y="1206"/>
                  </a:lnTo>
                  <a:lnTo>
                    <a:pt x="4044" y="1151"/>
                  </a:lnTo>
                  <a:lnTo>
                    <a:pt x="4152" y="1149"/>
                  </a:lnTo>
                  <a:lnTo>
                    <a:pt x="4275" y="1140"/>
                  </a:lnTo>
                  <a:lnTo>
                    <a:pt x="4273" y="1113"/>
                  </a:lnTo>
                  <a:lnTo>
                    <a:pt x="4317" y="1076"/>
                  </a:lnTo>
                  <a:lnTo>
                    <a:pt x="4435" y="1004"/>
                  </a:lnTo>
                  <a:lnTo>
                    <a:pt x="4441" y="971"/>
                  </a:lnTo>
                  <a:lnTo>
                    <a:pt x="4436" y="946"/>
                  </a:lnTo>
                  <a:lnTo>
                    <a:pt x="4376" y="911"/>
                  </a:lnTo>
                  <a:lnTo>
                    <a:pt x="4282" y="887"/>
                  </a:lnTo>
                  <a:lnTo>
                    <a:pt x="4330" y="868"/>
                  </a:lnTo>
                  <a:lnTo>
                    <a:pt x="4305" y="824"/>
                  </a:lnTo>
                  <a:lnTo>
                    <a:pt x="4260" y="820"/>
                  </a:lnTo>
                  <a:lnTo>
                    <a:pt x="4235" y="796"/>
                  </a:lnTo>
                  <a:lnTo>
                    <a:pt x="4191" y="817"/>
                  </a:lnTo>
                  <a:lnTo>
                    <a:pt x="4086" y="826"/>
                  </a:lnTo>
                  <a:lnTo>
                    <a:pt x="3902" y="810"/>
                  </a:lnTo>
                  <a:lnTo>
                    <a:pt x="3805" y="789"/>
                  </a:lnTo>
                  <a:lnTo>
                    <a:pt x="3727" y="779"/>
                  </a:lnTo>
                  <a:lnTo>
                    <a:pt x="3704" y="754"/>
                  </a:lnTo>
                  <a:lnTo>
                    <a:pt x="3787" y="722"/>
                  </a:lnTo>
                  <a:lnTo>
                    <a:pt x="3712" y="722"/>
                  </a:lnTo>
                  <a:lnTo>
                    <a:pt x="3758" y="652"/>
                  </a:lnTo>
                  <a:lnTo>
                    <a:pt x="3854" y="592"/>
                  </a:lnTo>
                  <a:lnTo>
                    <a:pt x="3932" y="565"/>
                  </a:lnTo>
                  <a:lnTo>
                    <a:pt x="4081" y="547"/>
                  </a:lnTo>
                  <a:lnTo>
                    <a:pt x="4004" y="590"/>
                  </a:lnTo>
                  <a:moveTo>
                    <a:pt x="4530" y="594"/>
                  </a:moveTo>
                  <a:lnTo>
                    <a:pt x="4520" y="612"/>
                  </a:lnTo>
                  <a:lnTo>
                    <a:pt x="4467" y="610"/>
                  </a:lnTo>
                  <a:lnTo>
                    <a:pt x="4412" y="609"/>
                  </a:lnTo>
                  <a:lnTo>
                    <a:pt x="4347" y="618"/>
                  </a:lnTo>
                  <a:lnTo>
                    <a:pt x="4336" y="614"/>
                  </a:lnTo>
                  <a:lnTo>
                    <a:pt x="4308" y="578"/>
                  </a:lnTo>
                  <a:lnTo>
                    <a:pt x="4331" y="554"/>
                  </a:lnTo>
                  <a:lnTo>
                    <a:pt x="4359" y="550"/>
                  </a:lnTo>
                  <a:lnTo>
                    <a:pt x="4471" y="557"/>
                  </a:lnTo>
                  <a:lnTo>
                    <a:pt x="4530" y="594"/>
                  </a:lnTo>
                  <a:moveTo>
                    <a:pt x="3095" y="573"/>
                  </a:moveTo>
                  <a:lnTo>
                    <a:pt x="3001" y="617"/>
                  </a:lnTo>
                  <a:lnTo>
                    <a:pt x="2972" y="570"/>
                  </a:lnTo>
                  <a:lnTo>
                    <a:pt x="3000" y="561"/>
                  </a:lnTo>
                  <a:lnTo>
                    <a:pt x="3072" y="558"/>
                  </a:lnTo>
                  <a:lnTo>
                    <a:pt x="3095" y="573"/>
                  </a:lnTo>
                  <a:moveTo>
                    <a:pt x="2573" y="593"/>
                  </a:moveTo>
                  <a:lnTo>
                    <a:pt x="2509" y="624"/>
                  </a:lnTo>
                  <a:lnTo>
                    <a:pt x="2649" y="604"/>
                  </a:lnTo>
                  <a:lnTo>
                    <a:pt x="2682" y="638"/>
                  </a:lnTo>
                  <a:lnTo>
                    <a:pt x="2780" y="603"/>
                  </a:lnTo>
                  <a:lnTo>
                    <a:pt x="2803" y="625"/>
                  </a:lnTo>
                  <a:lnTo>
                    <a:pt x="2772" y="692"/>
                  </a:lnTo>
                  <a:lnTo>
                    <a:pt x="2829" y="664"/>
                  </a:lnTo>
                  <a:lnTo>
                    <a:pt x="2869" y="595"/>
                  </a:lnTo>
                  <a:lnTo>
                    <a:pt x="2926" y="585"/>
                  </a:lnTo>
                  <a:lnTo>
                    <a:pt x="2965" y="596"/>
                  </a:lnTo>
                  <a:lnTo>
                    <a:pt x="2994" y="623"/>
                  </a:lnTo>
                  <a:lnTo>
                    <a:pt x="2956" y="689"/>
                  </a:lnTo>
                  <a:lnTo>
                    <a:pt x="2922" y="738"/>
                  </a:lnTo>
                  <a:lnTo>
                    <a:pt x="2976" y="773"/>
                  </a:lnTo>
                  <a:lnTo>
                    <a:pt x="3041" y="806"/>
                  </a:lnTo>
                  <a:lnTo>
                    <a:pt x="3005" y="837"/>
                  </a:lnTo>
                  <a:lnTo>
                    <a:pt x="2910" y="843"/>
                  </a:lnTo>
                  <a:lnTo>
                    <a:pt x="2919" y="870"/>
                  </a:lnTo>
                  <a:lnTo>
                    <a:pt x="2875" y="897"/>
                  </a:lnTo>
                  <a:lnTo>
                    <a:pt x="2787" y="885"/>
                  </a:lnTo>
                  <a:lnTo>
                    <a:pt x="2712" y="866"/>
                  </a:lnTo>
                  <a:lnTo>
                    <a:pt x="2644" y="870"/>
                  </a:lnTo>
                  <a:lnTo>
                    <a:pt x="2517" y="895"/>
                  </a:lnTo>
                  <a:lnTo>
                    <a:pt x="2367" y="906"/>
                  </a:lnTo>
                  <a:lnTo>
                    <a:pt x="2263" y="912"/>
                  </a:lnTo>
                  <a:lnTo>
                    <a:pt x="2269" y="878"/>
                  </a:lnTo>
                  <a:lnTo>
                    <a:pt x="2215" y="859"/>
                  </a:lnTo>
                  <a:lnTo>
                    <a:pt x="2158" y="867"/>
                  </a:lnTo>
                  <a:lnTo>
                    <a:pt x="2154" y="810"/>
                  </a:lnTo>
                  <a:lnTo>
                    <a:pt x="2198" y="803"/>
                  </a:lnTo>
                  <a:lnTo>
                    <a:pt x="2294" y="791"/>
                  </a:lnTo>
                  <a:lnTo>
                    <a:pt x="2367" y="794"/>
                  </a:lnTo>
                  <a:lnTo>
                    <a:pt x="2450" y="782"/>
                  </a:lnTo>
                  <a:lnTo>
                    <a:pt x="2365" y="765"/>
                  </a:lnTo>
                  <a:lnTo>
                    <a:pt x="2244" y="771"/>
                  </a:lnTo>
                  <a:lnTo>
                    <a:pt x="2170" y="770"/>
                  </a:lnTo>
                  <a:lnTo>
                    <a:pt x="2171" y="744"/>
                  </a:lnTo>
                  <a:lnTo>
                    <a:pt x="2326" y="716"/>
                  </a:lnTo>
                  <a:lnTo>
                    <a:pt x="2244" y="717"/>
                  </a:lnTo>
                  <a:lnTo>
                    <a:pt x="2172" y="699"/>
                  </a:lnTo>
                  <a:lnTo>
                    <a:pt x="2278" y="647"/>
                  </a:lnTo>
                  <a:lnTo>
                    <a:pt x="2347" y="620"/>
                  </a:lnTo>
                  <a:lnTo>
                    <a:pt x="2535" y="580"/>
                  </a:lnTo>
                  <a:lnTo>
                    <a:pt x="2573" y="593"/>
                  </a:lnTo>
                  <a:moveTo>
                    <a:pt x="3571" y="843"/>
                  </a:moveTo>
                  <a:lnTo>
                    <a:pt x="3509" y="917"/>
                  </a:lnTo>
                  <a:lnTo>
                    <a:pt x="3629" y="860"/>
                  </a:lnTo>
                  <a:lnTo>
                    <a:pt x="3656" y="907"/>
                  </a:lnTo>
                  <a:lnTo>
                    <a:pt x="3596" y="961"/>
                  </a:lnTo>
                  <a:lnTo>
                    <a:pt x="3611" y="1010"/>
                  </a:lnTo>
                  <a:lnTo>
                    <a:pt x="3711" y="957"/>
                  </a:lnTo>
                  <a:lnTo>
                    <a:pt x="3800" y="894"/>
                  </a:lnTo>
                  <a:lnTo>
                    <a:pt x="3866" y="816"/>
                  </a:lnTo>
                  <a:lnTo>
                    <a:pt x="3938" y="821"/>
                  </a:lnTo>
                  <a:lnTo>
                    <a:pt x="4010" y="832"/>
                  </a:lnTo>
                  <a:lnTo>
                    <a:pt x="4055" y="867"/>
                  </a:lnTo>
                  <a:lnTo>
                    <a:pt x="4032" y="903"/>
                  </a:lnTo>
                  <a:lnTo>
                    <a:pt x="3962" y="942"/>
                  </a:lnTo>
                  <a:lnTo>
                    <a:pt x="3972" y="981"/>
                  </a:lnTo>
                  <a:lnTo>
                    <a:pt x="3939" y="1016"/>
                  </a:lnTo>
                  <a:lnTo>
                    <a:pt x="3792" y="1068"/>
                  </a:lnTo>
                  <a:lnTo>
                    <a:pt x="3706" y="1080"/>
                  </a:lnTo>
                  <a:lnTo>
                    <a:pt x="3664" y="1057"/>
                  </a:lnTo>
                  <a:lnTo>
                    <a:pt x="3619" y="1095"/>
                  </a:lnTo>
                  <a:lnTo>
                    <a:pt x="3518" y="1158"/>
                  </a:lnTo>
                  <a:lnTo>
                    <a:pt x="3477" y="1191"/>
                  </a:lnTo>
                  <a:lnTo>
                    <a:pt x="3373" y="1242"/>
                  </a:lnTo>
                  <a:lnTo>
                    <a:pt x="3287" y="1247"/>
                  </a:lnTo>
                  <a:lnTo>
                    <a:pt x="3218" y="1280"/>
                  </a:lnTo>
                  <a:lnTo>
                    <a:pt x="3178" y="1330"/>
                  </a:lnTo>
                  <a:lnTo>
                    <a:pt x="3103" y="1339"/>
                  </a:lnTo>
                  <a:lnTo>
                    <a:pt x="2985" y="1402"/>
                  </a:lnTo>
                  <a:lnTo>
                    <a:pt x="2858" y="1490"/>
                  </a:lnTo>
                  <a:lnTo>
                    <a:pt x="2792" y="1552"/>
                  </a:lnTo>
                  <a:lnTo>
                    <a:pt x="2726" y="1644"/>
                  </a:lnTo>
                  <a:lnTo>
                    <a:pt x="2806" y="1657"/>
                  </a:lnTo>
                  <a:lnTo>
                    <a:pt x="2785" y="1732"/>
                  </a:lnTo>
                  <a:lnTo>
                    <a:pt x="2776" y="1793"/>
                  </a:lnTo>
                  <a:lnTo>
                    <a:pt x="2872" y="1777"/>
                  </a:lnTo>
                  <a:lnTo>
                    <a:pt x="2966" y="1812"/>
                  </a:lnTo>
                  <a:lnTo>
                    <a:pt x="3010" y="1842"/>
                  </a:lnTo>
                  <a:lnTo>
                    <a:pt x="3032" y="1880"/>
                  </a:lnTo>
                  <a:lnTo>
                    <a:pt x="3098" y="1903"/>
                  </a:lnTo>
                  <a:lnTo>
                    <a:pt x="3146" y="1937"/>
                  </a:lnTo>
                  <a:lnTo>
                    <a:pt x="3247" y="1941"/>
                  </a:lnTo>
                  <a:lnTo>
                    <a:pt x="3311" y="1949"/>
                  </a:lnTo>
                  <a:lnTo>
                    <a:pt x="3264" y="2020"/>
                  </a:lnTo>
                  <a:lnTo>
                    <a:pt x="3242" y="2102"/>
                  </a:lnTo>
                  <a:lnTo>
                    <a:pt x="3244" y="2194"/>
                  </a:lnTo>
                  <a:lnTo>
                    <a:pt x="3304" y="2272"/>
                  </a:lnTo>
                  <a:lnTo>
                    <a:pt x="3366" y="2245"/>
                  </a:lnTo>
                  <a:lnTo>
                    <a:pt x="3439" y="2160"/>
                  </a:lnTo>
                  <a:lnTo>
                    <a:pt x="3468" y="2031"/>
                  </a:lnTo>
                  <a:lnTo>
                    <a:pt x="3445" y="1988"/>
                  </a:lnTo>
                  <a:lnTo>
                    <a:pt x="3565" y="1950"/>
                  </a:lnTo>
                  <a:lnTo>
                    <a:pt x="3664" y="1893"/>
                  </a:lnTo>
                  <a:lnTo>
                    <a:pt x="3727" y="1837"/>
                  </a:lnTo>
                  <a:lnTo>
                    <a:pt x="3750" y="1783"/>
                  </a:lnTo>
                  <a:lnTo>
                    <a:pt x="3744" y="1715"/>
                  </a:lnTo>
                  <a:lnTo>
                    <a:pt x="3702" y="1655"/>
                  </a:lnTo>
                  <a:lnTo>
                    <a:pt x="3820" y="1572"/>
                  </a:lnTo>
                  <a:lnTo>
                    <a:pt x="3835" y="1501"/>
                  </a:lnTo>
                  <a:lnTo>
                    <a:pt x="3888" y="1379"/>
                  </a:lnTo>
                  <a:lnTo>
                    <a:pt x="3939" y="1361"/>
                  </a:lnTo>
                  <a:lnTo>
                    <a:pt x="4028" y="1382"/>
                  </a:lnTo>
                  <a:lnTo>
                    <a:pt x="4084" y="1390"/>
                  </a:lnTo>
                  <a:lnTo>
                    <a:pt x="4144" y="1370"/>
                  </a:lnTo>
                  <a:lnTo>
                    <a:pt x="4184" y="1396"/>
                  </a:lnTo>
                  <a:lnTo>
                    <a:pt x="4232" y="1441"/>
                  </a:lnTo>
                  <a:lnTo>
                    <a:pt x="4233" y="1471"/>
                  </a:lnTo>
                  <a:lnTo>
                    <a:pt x="4337" y="1477"/>
                  </a:lnTo>
                  <a:lnTo>
                    <a:pt x="4301" y="1543"/>
                  </a:lnTo>
                  <a:lnTo>
                    <a:pt x="4270" y="1643"/>
                  </a:lnTo>
                  <a:lnTo>
                    <a:pt x="4320" y="1656"/>
                  </a:lnTo>
                  <a:lnTo>
                    <a:pt x="4342" y="1702"/>
                  </a:lnTo>
                  <a:lnTo>
                    <a:pt x="4451" y="1658"/>
                  </a:lnTo>
                  <a:lnTo>
                    <a:pt x="4550" y="1571"/>
                  </a:lnTo>
                  <a:lnTo>
                    <a:pt x="4608" y="1534"/>
                  </a:lnTo>
                  <a:lnTo>
                    <a:pt x="4621" y="1605"/>
                  </a:lnTo>
                  <a:lnTo>
                    <a:pt x="4655" y="1706"/>
                  </a:lnTo>
                  <a:lnTo>
                    <a:pt x="4683" y="1802"/>
                  </a:lnTo>
                  <a:lnTo>
                    <a:pt x="4637" y="1853"/>
                  </a:lnTo>
                  <a:lnTo>
                    <a:pt x="4702" y="1898"/>
                  </a:lnTo>
                  <a:lnTo>
                    <a:pt x="4740" y="1945"/>
                  </a:lnTo>
                  <a:lnTo>
                    <a:pt x="4833" y="1966"/>
                  </a:lnTo>
                  <a:lnTo>
                    <a:pt x="4864" y="1992"/>
                  </a:lnTo>
                  <a:lnTo>
                    <a:pt x="4864" y="2061"/>
                  </a:lnTo>
                  <a:lnTo>
                    <a:pt x="4910" y="2072"/>
                  </a:lnTo>
                  <a:lnTo>
                    <a:pt x="4925" y="2102"/>
                  </a:lnTo>
                  <a:lnTo>
                    <a:pt x="4899" y="2195"/>
                  </a:lnTo>
                  <a:lnTo>
                    <a:pt x="4842" y="2226"/>
                  </a:lnTo>
                  <a:lnTo>
                    <a:pt x="4786" y="2254"/>
                  </a:lnTo>
                  <a:lnTo>
                    <a:pt x="4670" y="2284"/>
                  </a:lnTo>
                  <a:lnTo>
                    <a:pt x="4565" y="2352"/>
                  </a:lnTo>
                  <a:lnTo>
                    <a:pt x="4450" y="2365"/>
                  </a:lnTo>
                  <a:lnTo>
                    <a:pt x="4317" y="2348"/>
                  </a:lnTo>
                  <a:lnTo>
                    <a:pt x="4219" y="2347"/>
                  </a:lnTo>
                  <a:lnTo>
                    <a:pt x="4149" y="2353"/>
                  </a:lnTo>
                  <a:lnTo>
                    <a:pt x="4073" y="2412"/>
                  </a:lnTo>
                  <a:lnTo>
                    <a:pt x="3976" y="2449"/>
                  </a:lnTo>
                  <a:lnTo>
                    <a:pt x="3840" y="2559"/>
                  </a:lnTo>
                  <a:lnTo>
                    <a:pt x="3736" y="2636"/>
                  </a:lnTo>
                  <a:lnTo>
                    <a:pt x="3798" y="2622"/>
                  </a:lnTo>
                  <a:lnTo>
                    <a:pt x="3943" y="2513"/>
                  </a:lnTo>
                  <a:lnTo>
                    <a:pt x="4107" y="2444"/>
                  </a:lnTo>
                  <a:lnTo>
                    <a:pt x="4208" y="2435"/>
                  </a:lnTo>
                  <a:lnTo>
                    <a:pt x="4252" y="2476"/>
                  </a:lnTo>
                  <a:lnTo>
                    <a:pt x="4171" y="2532"/>
                  </a:lnTo>
                  <a:lnTo>
                    <a:pt x="4162" y="2622"/>
                  </a:lnTo>
                  <a:lnTo>
                    <a:pt x="4164" y="2685"/>
                  </a:lnTo>
                  <a:lnTo>
                    <a:pt x="4238" y="2727"/>
                  </a:lnTo>
                  <a:lnTo>
                    <a:pt x="4353" y="2715"/>
                  </a:lnTo>
                  <a:lnTo>
                    <a:pt x="4448" y="2621"/>
                  </a:lnTo>
                  <a:lnTo>
                    <a:pt x="4434" y="2681"/>
                  </a:lnTo>
                  <a:lnTo>
                    <a:pt x="4469" y="2712"/>
                  </a:lnTo>
                  <a:lnTo>
                    <a:pt x="4370" y="2766"/>
                  </a:lnTo>
                  <a:lnTo>
                    <a:pt x="4206" y="2816"/>
                  </a:lnTo>
                  <a:lnTo>
                    <a:pt x="4129" y="2850"/>
                  </a:lnTo>
                  <a:lnTo>
                    <a:pt x="4035" y="2911"/>
                  </a:lnTo>
                  <a:lnTo>
                    <a:pt x="3985" y="2905"/>
                  </a:lnTo>
                  <a:lnTo>
                    <a:pt x="4004" y="2834"/>
                  </a:lnTo>
                  <a:lnTo>
                    <a:pt x="4142" y="2764"/>
                  </a:lnTo>
                  <a:lnTo>
                    <a:pt x="4034" y="2767"/>
                  </a:lnTo>
                  <a:lnTo>
                    <a:pt x="3955" y="2777"/>
                  </a:lnTo>
                  <a:lnTo>
                    <a:pt x="3927" y="2730"/>
                  </a:lnTo>
                  <a:lnTo>
                    <a:pt x="3965" y="2616"/>
                  </a:lnTo>
                  <a:lnTo>
                    <a:pt x="3943" y="2592"/>
                  </a:lnTo>
                  <a:lnTo>
                    <a:pt x="3894" y="2606"/>
                  </a:lnTo>
                  <a:lnTo>
                    <a:pt x="3879" y="2584"/>
                  </a:lnTo>
                  <a:lnTo>
                    <a:pt x="3806" y="2647"/>
                  </a:lnTo>
                  <a:lnTo>
                    <a:pt x="3764" y="2712"/>
                  </a:lnTo>
                  <a:lnTo>
                    <a:pt x="3727" y="2750"/>
                  </a:lnTo>
                  <a:lnTo>
                    <a:pt x="3694" y="2763"/>
                  </a:lnTo>
                  <a:lnTo>
                    <a:pt x="3671" y="2767"/>
                  </a:lnTo>
                  <a:lnTo>
                    <a:pt x="3657" y="2788"/>
                  </a:lnTo>
                  <a:lnTo>
                    <a:pt x="3533" y="2788"/>
                  </a:lnTo>
                  <a:lnTo>
                    <a:pt x="3430" y="2789"/>
                  </a:lnTo>
                  <a:lnTo>
                    <a:pt x="3394" y="2804"/>
                  </a:lnTo>
                  <a:lnTo>
                    <a:pt x="3301" y="2864"/>
                  </a:lnTo>
                  <a:lnTo>
                    <a:pt x="3291" y="2871"/>
                  </a:lnTo>
                  <a:lnTo>
                    <a:pt x="3258" y="2904"/>
                  </a:lnTo>
                  <a:lnTo>
                    <a:pt x="3195" y="2904"/>
                  </a:lnTo>
                  <a:lnTo>
                    <a:pt x="3128" y="2904"/>
                  </a:lnTo>
                  <a:lnTo>
                    <a:pt x="3093" y="2917"/>
                  </a:lnTo>
                  <a:lnTo>
                    <a:pt x="3098" y="2934"/>
                  </a:lnTo>
                  <a:lnTo>
                    <a:pt x="3095" y="2960"/>
                  </a:lnTo>
                  <a:lnTo>
                    <a:pt x="3091" y="2968"/>
                  </a:lnTo>
                  <a:lnTo>
                    <a:pt x="2987" y="3010"/>
                  </a:lnTo>
                  <a:lnTo>
                    <a:pt x="2912" y="3023"/>
                  </a:lnTo>
                  <a:lnTo>
                    <a:pt x="2816" y="3068"/>
                  </a:lnTo>
                  <a:lnTo>
                    <a:pt x="2799" y="3068"/>
                  </a:lnTo>
                  <a:lnTo>
                    <a:pt x="2780" y="3055"/>
                  </a:lnTo>
                  <a:lnTo>
                    <a:pt x="2777" y="3043"/>
                  </a:lnTo>
                  <a:lnTo>
                    <a:pt x="2782" y="3034"/>
                  </a:lnTo>
                  <a:lnTo>
                    <a:pt x="2807" y="3005"/>
                  </a:lnTo>
                  <a:lnTo>
                    <a:pt x="2856" y="2958"/>
                  </a:lnTo>
                  <a:lnTo>
                    <a:pt x="2894" y="2909"/>
                  </a:lnTo>
                  <a:lnTo>
                    <a:pt x="2908" y="2836"/>
                  </a:lnTo>
                  <a:lnTo>
                    <a:pt x="2923" y="2760"/>
                  </a:lnTo>
                  <a:lnTo>
                    <a:pt x="2868" y="2720"/>
                  </a:lnTo>
                  <a:lnTo>
                    <a:pt x="2882" y="2705"/>
                  </a:lnTo>
                  <a:lnTo>
                    <a:pt x="2877" y="2695"/>
                  </a:lnTo>
                  <a:lnTo>
                    <a:pt x="2858" y="2695"/>
                  </a:lnTo>
                  <a:lnTo>
                    <a:pt x="2850" y="2682"/>
                  </a:lnTo>
                  <a:lnTo>
                    <a:pt x="2855" y="2662"/>
                  </a:lnTo>
                  <a:lnTo>
                    <a:pt x="2838" y="2671"/>
                  </a:lnTo>
                  <a:lnTo>
                    <a:pt x="2822" y="2668"/>
                  </a:lnTo>
                  <a:lnTo>
                    <a:pt x="2829" y="2660"/>
                  </a:lnTo>
                  <a:lnTo>
                    <a:pt x="2817" y="2652"/>
                  </a:lnTo>
                  <a:lnTo>
                    <a:pt x="2820" y="2630"/>
                  </a:lnTo>
                  <a:lnTo>
                    <a:pt x="2779" y="2603"/>
                  </a:lnTo>
                  <a:lnTo>
                    <a:pt x="2738" y="2575"/>
                  </a:lnTo>
                  <a:lnTo>
                    <a:pt x="2687" y="2543"/>
                  </a:lnTo>
                  <a:lnTo>
                    <a:pt x="2639" y="2513"/>
                  </a:lnTo>
                  <a:lnTo>
                    <a:pt x="2569" y="2536"/>
                  </a:lnTo>
                  <a:lnTo>
                    <a:pt x="2547" y="2537"/>
                  </a:lnTo>
                  <a:lnTo>
                    <a:pt x="2475" y="2515"/>
                  </a:lnTo>
                  <a:lnTo>
                    <a:pt x="2416" y="2526"/>
                  </a:lnTo>
                  <a:lnTo>
                    <a:pt x="2365" y="2500"/>
                  </a:lnTo>
                  <a:lnTo>
                    <a:pt x="2304" y="2487"/>
                  </a:lnTo>
                  <a:lnTo>
                    <a:pt x="2260" y="2482"/>
                  </a:lnTo>
                  <a:lnTo>
                    <a:pt x="2247" y="2468"/>
                  </a:lnTo>
                  <a:lnTo>
                    <a:pt x="2258" y="2422"/>
                  </a:lnTo>
                  <a:lnTo>
                    <a:pt x="2236" y="2423"/>
                  </a:lnTo>
                  <a:lnTo>
                    <a:pt x="2219" y="2455"/>
                  </a:lnTo>
                  <a:lnTo>
                    <a:pt x="2083" y="2455"/>
                  </a:lnTo>
                  <a:lnTo>
                    <a:pt x="1858" y="2455"/>
                  </a:lnTo>
                  <a:lnTo>
                    <a:pt x="1634" y="2455"/>
                  </a:lnTo>
                  <a:lnTo>
                    <a:pt x="1436" y="2455"/>
                  </a:lnTo>
                  <a:lnTo>
                    <a:pt x="1239" y="2455"/>
                  </a:lnTo>
                  <a:lnTo>
                    <a:pt x="1045" y="2455"/>
                  </a:lnTo>
                  <a:lnTo>
                    <a:pt x="844" y="2455"/>
                  </a:lnTo>
                  <a:lnTo>
                    <a:pt x="779" y="2455"/>
                  </a:lnTo>
                  <a:lnTo>
                    <a:pt x="584" y="2455"/>
                  </a:lnTo>
                  <a:lnTo>
                    <a:pt x="397" y="2455"/>
                  </a:lnTo>
                  <a:lnTo>
                    <a:pt x="388" y="2455"/>
                  </a:lnTo>
                  <a:lnTo>
                    <a:pt x="316" y="2373"/>
                  </a:lnTo>
                  <a:lnTo>
                    <a:pt x="294" y="2337"/>
                  </a:lnTo>
                  <a:lnTo>
                    <a:pt x="200" y="2303"/>
                  </a:lnTo>
                  <a:lnTo>
                    <a:pt x="217" y="2230"/>
                  </a:lnTo>
                  <a:lnTo>
                    <a:pt x="264" y="2180"/>
                  </a:lnTo>
                  <a:lnTo>
                    <a:pt x="209" y="2145"/>
                  </a:lnTo>
                  <a:lnTo>
                    <a:pt x="249" y="2079"/>
                  </a:lnTo>
                  <a:lnTo>
                    <a:pt x="220" y="2019"/>
                  </a:lnTo>
                  <a:lnTo>
                    <a:pt x="253" y="1977"/>
                  </a:lnTo>
                  <a:lnTo>
                    <a:pt x="320" y="1938"/>
                  </a:lnTo>
                  <a:lnTo>
                    <a:pt x="362" y="1887"/>
                  </a:lnTo>
                  <a:lnTo>
                    <a:pt x="300" y="1836"/>
                  </a:lnTo>
                  <a:lnTo>
                    <a:pt x="319" y="1744"/>
                  </a:lnTo>
                  <a:lnTo>
                    <a:pt x="333" y="1687"/>
                  </a:lnTo>
                  <a:lnTo>
                    <a:pt x="311" y="1651"/>
                  </a:lnTo>
                  <a:lnTo>
                    <a:pt x="302" y="1618"/>
                  </a:lnTo>
                  <a:lnTo>
                    <a:pt x="309" y="1577"/>
                  </a:lnTo>
                  <a:lnTo>
                    <a:pt x="224" y="1603"/>
                  </a:lnTo>
                  <a:lnTo>
                    <a:pt x="121" y="1647"/>
                  </a:lnTo>
                  <a:lnTo>
                    <a:pt x="119" y="1595"/>
                  </a:lnTo>
                  <a:lnTo>
                    <a:pt x="111" y="1561"/>
                  </a:lnTo>
                  <a:lnTo>
                    <a:pt x="75" y="1539"/>
                  </a:lnTo>
                  <a:lnTo>
                    <a:pt x="18" y="1536"/>
                  </a:lnTo>
                  <a:lnTo>
                    <a:pt x="510" y="1099"/>
                  </a:lnTo>
                  <a:lnTo>
                    <a:pt x="854" y="828"/>
                  </a:lnTo>
                  <a:lnTo>
                    <a:pt x="933" y="845"/>
                  </a:lnTo>
                  <a:lnTo>
                    <a:pt x="974" y="880"/>
                  </a:lnTo>
                  <a:lnTo>
                    <a:pt x="1022" y="886"/>
                  </a:lnTo>
                  <a:lnTo>
                    <a:pt x="1108" y="856"/>
                  </a:lnTo>
                  <a:lnTo>
                    <a:pt x="1202" y="834"/>
                  </a:lnTo>
                  <a:lnTo>
                    <a:pt x="1272" y="843"/>
                  </a:lnTo>
                  <a:lnTo>
                    <a:pt x="1392" y="812"/>
                  </a:lnTo>
                  <a:lnTo>
                    <a:pt x="1502" y="794"/>
                  </a:lnTo>
                  <a:lnTo>
                    <a:pt x="1503" y="823"/>
                  </a:lnTo>
                  <a:lnTo>
                    <a:pt x="1564" y="807"/>
                  </a:lnTo>
                  <a:lnTo>
                    <a:pt x="1617" y="774"/>
                  </a:lnTo>
                  <a:lnTo>
                    <a:pt x="1644" y="781"/>
                  </a:lnTo>
                  <a:lnTo>
                    <a:pt x="1659" y="845"/>
                  </a:lnTo>
                  <a:lnTo>
                    <a:pt x="1788" y="796"/>
                  </a:lnTo>
                  <a:lnTo>
                    <a:pt x="1732" y="850"/>
                  </a:lnTo>
                  <a:lnTo>
                    <a:pt x="1812" y="839"/>
                  </a:lnTo>
                  <a:lnTo>
                    <a:pt x="1857" y="818"/>
                  </a:lnTo>
                  <a:lnTo>
                    <a:pt x="1917" y="822"/>
                  </a:lnTo>
                  <a:lnTo>
                    <a:pt x="1966" y="852"/>
                  </a:lnTo>
                  <a:lnTo>
                    <a:pt x="2065" y="878"/>
                  </a:lnTo>
                  <a:lnTo>
                    <a:pt x="2127" y="890"/>
                  </a:lnTo>
                  <a:lnTo>
                    <a:pt x="2185" y="886"/>
                  </a:lnTo>
                  <a:lnTo>
                    <a:pt x="2220" y="922"/>
                  </a:lnTo>
                  <a:lnTo>
                    <a:pt x="2105" y="958"/>
                  </a:lnTo>
                  <a:lnTo>
                    <a:pt x="2189" y="974"/>
                  </a:lnTo>
                  <a:lnTo>
                    <a:pt x="2347" y="965"/>
                  </a:lnTo>
                  <a:lnTo>
                    <a:pt x="2407" y="953"/>
                  </a:lnTo>
                  <a:lnTo>
                    <a:pt x="2423" y="997"/>
                  </a:lnTo>
                  <a:lnTo>
                    <a:pt x="2520" y="960"/>
                  </a:lnTo>
                  <a:lnTo>
                    <a:pt x="2494" y="929"/>
                  </a:lnTo>
                  <a:lnTo>
                    <a:pt x="2554" y="904"/>
                  </a:lnTo>
                  <a:lnTo>
                    <a:pt x="2624" y="901"/>
                  </a:lnTo>
                  <a:lnTo>
                    <a:pt x="2675" y="893"/>
                  </a:lnTo>
                  <a:lnTo>
                    <a:pt x="2702" y="911"/>
                  </a:lnTo>
                  <a:lnTo>
                    <a:pt x="2720" y="950"/>
                  </a:lnTo>
                  <a:lnTo>
                    <a:pt x="2787" y="944"/>
                  </a:lnTo>
                  <a:lnTo>
                    <a:pt x="2854" y="977"/>
                  </a:lnTo>
                  <a:lnTo>
                    <a:pt x="2951" y="965"/>
                  </a:lnTo>
                  <a:lnTo>
                    <a:pt x="3030" y="967"/>
                  </a:lnTo>
                  <a:lnTo>
                    <a:pt x="3064" y="922"/>
                  </a:lnTo>
                  <a:lnTo>
                    <a:pt x="3124" y="909"/>
                  </a:lnTo>
                  <a:lnTo>
                    <a:pt x="3188" y="934"/>
                  </a:lnTo>
                  <a:lnTo>
                    <a:pt x="3128" y="1003"/>
                  </a:lnTo>
                  <a:lnTo>
                    <a:pt x="3213" y="945"/>
                  </a:lnTo>
                  <a:lnTo>
                    <a:pt x="3256" y="947"/>
                  </a:lnTo>
                  <a:lnTo>
                    <a:pt x="3344" y="874"/>
                  </a:lnTo>
                  <a:lnTo>
                    <a:pt x="3325" y="830"/>
                  </a:lnTo>
                  <a:lnTo>
                    <a:pt x="3288" y="801"/>
                  </a:lnTo>
                  <a:lnTo>
                    <a:pt x="3365" y="724"/>
                  </a:lnTo>
                  <a:lnTo>
                    <a:pt x="3475" y="674"/>
                  </a:lnTo>
                  <a:lnTo>
                    <a:pt x="3534" y="685"/>
                  </a:lnTo>
                  <a:lnTo>
                    <a:pt x="3559" y="715"/>
                  </a:lnTo>
                  <a:lnTo>
                    <a:pt x="3561" y="794"/>
                  </a:lnTo>
                  <a:lnTo>
                    <a:pt x="3483" y="829"/>
                  </a:lnTo>
                  <a:lnTo>
                    <a:pt x="3571" y="843"/>
                  </a:lnTo>
                  <a:moveTo>
                    <a:pt x="3269" y="871"/>
                  </a:moveTo>
                  <a:lnTo>
                    <a:pt x="3213" y="896"/>
                  </a:lnTo>
                  <a:lnTo>
                    <a:pt x="3159" y="875"/>
                  </a:lnTo>
                  <a:lnTo>
                    <a:pt x="3107" y="882"/>
                  </a:lnTo>
                  <a:lnTo>
                    <a:pt x="3062" y="850"/>
                  </a:lnTo>
                  <a:lnTo>
                    <a:pt x="3131" y="828"/>
                  </a:lnTo>
                  <a:lnTo>
                    <a:pt x="3197" y="797"/>
                  </a:lnTo>
                  <a:lnTo>
                    <a:pt x="3236" y="818"/>
                  </a:lnTo>
                  <a:lnTo>
                    <a:pt x="3257" y="830"/>
                  </a:lnTo>
                  <a:lnTo>
                    <a:pt x="3261" y="844"/>
                  </a:lnTo>
                  <a:lnTo>
                    <a:pt x="3269" y="871"/>
                  </a:lnTo>
                  <a:moveTo>
                    <a:pt x="4250" y="1014"/>
                  </a:moveTo>
                  <a:lnTo>
                    <a:pt x="4184" y="1017"/>
                  </a:lnTo>
                  <a:lnTo>
                    <a:pt x="4195" y="981"/>
                  </a:lnTo>
                  <a:lnTo>
                    <a:pt x="4247" y="940"/>
                  </a:lnTo>
                  <a:lnTo>
                    <a:pt x="4305" y="930"/>
                  </a:lnTo>
                  <a:lnTo>
                    <a:pt x="4334" y="951"/>
                  </a:lnTo>
                  <a:lnTo>
                    <a:pt x="4313" y="982"/>
                  </a:lnTo>
                  <a:lnTo>
                    <a:pt x="4300" y="992"/>
                  </a:lnTo>
                  <a:lnTo>
                    <a:pt x="4250" y="1014"/>
                  </a:lnTo>
                  <a:moveTo>
                    <a:pt x="3649" y="1125"/>
                  </a:moveTo>
                  <a:lnTo>
                    <a:pt x="3636" y="1158"/>
                  </a:lnTo>
                  <a:lnTo>
                    <a:pt x="3673" y="1146"/>
                  </a:lnTo>
                  <a:lnTo>
                    <a:pt x="3692" y="1166"/>
                  </a:lnTo>
                  <a:lnTo>
                    <a:pt x="3737" y="1192"/>
                  </a:lnTo>
                  <a:lnTo>
                    <a:pt x="3787" y="1215"/>
                  </a:lnTo>
                  <a:lnTo>
                    <a:pt x="3768" y="1251"/>
                  </a:lnTo>
                  <a:lnTo>
                    <a:pt x="3814" y="1246"/>
                  </a:lnTo>
                  <a:lnTo>
                    <a:pt x="3839" y="1271"/>
                  </a:lnTo>
                  <a:lnTo>
                    <a:pt x="3772" y="1295"/>
                  </a:lnTo>
                  <a:lnTo>
                    <a:pt x="3693" y="1277"/>
                  </a:lnTo>
                  <a:lnTo>
                    <a:pt x="3684" y="1242"/>
                  </a:lnTo>
                  <a:lnTo>
                    <a:pt x="3599" y="1283"/>
                  </a:lnTo>
                  <a:lnTo>
                    <a:pt x="3489" y="1323"/>
                  </a:lnTo>
                  <a:lnTo>
                    <a:pt x="3500" y="1278"/>
                  </a:lnTo>
                  <a:lnTo>
                    <a:pt x="3416" y="1285"/>
                  </a:lnTo>
                  <a:lnTo>
                    <a:pt x="3493" y="1247"/>
                  </a:lnTo>
                  <a:lnTo>
                    <a:pt x="3543" y="1187"/>
                  </a:lnTo>
                  <a:lnTo>
                    <a:pt x="3612" y="1118"/>
                  </a:lnTo>
                  <a:lnTo>
                    <a:pt x="3649" y="1125"/>
                  </a:lnTo>
                  <a:moveTo>
                    <a:pt x="3684" y="1349"/>
                  </a:moveTo>
                  <a:lnTo>
                    <a:pt x="3588" y="1392"/>
                  </a:lnTo>
                  <a:lnTo>
                    <a:pt x="3547" y="1390"/>
                  </a:lnTo>
                  <a:lnTo>
                    <a:pt x="3548" y="1369"/>
                  </a:lnTo>
                  <a:lnTo>
                    <a:pt x="3615" y="1333"/>
                  </a:lnTo>
                  <a:lnTo>
                    <a:pt x="3695" y="1334"/>
                  </a:lnTo>
                  <a:lnTo>
                    <a:pt x="3684" y="1349"/>
                  </a:lnTo>
                  <a:moveTo>
                    <a:pt x="3812" y="1392"/>
                  </a:moveTo>
                  <a:lnTo>
                    <a:pt x="3764" y="1432"/>
                  </a:lnTo>
                  <a:lnTo>
                    <a:pt x="3741" y="1426"/>
                  </a:lnTo>
                  <a:lnTo>
                    <a:pt x="3740" y="1403"/>
                  </a:lnTo>
                  <a:lnTo>
                    <a:pt x="3746" y="1397"/>
                  </a:lnTo>
                  <a:lnTo>
                    <a:pt x="3783" y="1374"/>
                  </a:lnTo>
                  <a:lnTo>
                    <a:pt x="3807" y="1376"/>
                  </a:lnTo>
                  <a:lnTo>
                    <a:pt x="3812" y="1392"/>
                  </a:lnTo>
                  <a:moveTo>
                    <a:pt x="43" y="2029"/>
                  </a:moveTo>
                  <a:lnTo>
                    <a:pt x="64" y="2040"/>
                  </a:lnTo>
                  <a:lnTo>
                    <a:pt x="130" y="2033"/>
                  </a:lnTo>
                  <a:lnTo>
                    <a:pt x="37" y="2126"/>
                  </a:lnTo>
                  <a:lnTo>
                    <a:pt x="41" y="2192"/>
                  </a:lnTo>
                  <a:lnTo>
                    <a:pt x="15" y="2192"/>
                  </a:lnTo>
                  <a:lnTo>
                    <a:pt x="6" y="2154"/>
                  </a:lnTo>
                  <a:lnTo>
                    <a:pt x="12" y="2116"/>
                  </a:lnTo>
                  <a:lnTo>
                    <a:pt x="0" y="2091"/>
                  </a:lnTo>
                  <a:lnTo>
                    <a:pt x="18" y="2055"/>
                  </a:lnTo>
                  <a:lnTo>
                    <a:pt x="43" y="2029"/>
                  </a:lnTo>
                  <a:moveTo>
                    <a:pt x="4831" y="2315"/>
                  </a:moveTo>
                  <a:lnTo>
                    <a:pt x="4766" y="2387"/>
                  </a:lnTo>
                  <a:lnTo>
                    <a:pt x="4817" y="2359"/>
                  </a:lnTo>
                  <a:lnTo>
                    <a:pt x="4855" y="2377"/>
                  </a:lnTo>
                  <a:lnTo>
                    <a:pt x="4824" y="2406"/>
                  </a:lnTo>
                  <a:lnTo>
                    <a:pt x="4875" y="2429"/>
                  </a:lnTo>
                  <a:lnTo>
                    <a:pt x="4911" y="2409"/>
                  </a:lnTo>
                  <a:lnTo>
                    <a:pt x="4969" y="2434"/>
                  </a:lnTo>
                  <a:lnTo>
                    <a:pt x="4932" y="2495"/>
                  </a:lnTo>
                  <a:lnTo>
                    <a:pt x="4982" y="2481"/>
                  </a:lnTo>
                  <a:lnTo>
                    <a:pt x="4978" y="2525"/>
                  </a:lnTo>
                  <a:lnTo>
                    <a:pt x="4985" y="2577"/>
                  </a:lnTo>
                  <a:lnTo>
                    <a:pt x="4937" y="2650"/>
                  </a:lnTo>
                  <a:lnTo>
                    <a:pt x="4906" y="2653"/>
                  </a:lnTo>
                  <a:lnTo>
                    <a:pt x="4866" y="2637"/>
                  </a:lnTo>
                  <a:lnTo>
                    <a:pt x="4899" y="2569"/>
                  </a:lnTo>
                  <a:lnTo>
                    <a:pt x="4884" y="2559"/>
                  </a:lnTo>
                  <a:lnTo>
                    <a:pt x="4786" y="2631"/>
                  </a:lnTo>
                  <a:lnTo>
                    <a:pt x="4747" y="2628"/>
                  </a:lnTo>
                  <a:lnTo>
                    <a:pt x="4805" y="2589"/>
                  </a:lnTo>
                  <a:lnTo>
                    <a:pt x="4747" y="2569"/>
                  </a:lnTo>
                  <a:lnTo>
                    <a:pt x="4675" y="2574"/>
                  </a:lnTo>
                  <a:lnTo>
                    <a:pt x="4546" y="2571"/>
                  </a:lnTo>
                  <a:lnTo>
                    <a:pt x="4544" y="2546"/>
                  </a:lnTo>
                  <a:lnTo>
                    <a:pt x="4594" y="2517"/>
                  </a:lnTo>
                  <a:lnTo>
                    <a:pt x="4572" y="2494"/>
                  </a:lnTo>
                  <a:lnTo>
                    <a:pt x="4643" y="2444"/>
                  </a:lnTo>
                  <a:lnTo>
                    <a:pt x="4753" y="2312"/>
                  </a:lnTo>
                  <a:lnTo>
                    <a:pt x="4808" y="2265"/>
                  </a:lnTo>
                  <a:lnTo>
                    <a:pt x="4873" y="2237"/>
                  </a:lnTo>
                  <a:lnTo>
                    <a:pt x="4902" y="2241"/>
                  </a:lnTo>
                  <a:lnTo>
                    <a:pt x="4883" y="2263"/>
                  </a:lnTo>
                  <a:lnTo>
                    <a:pt x="4831" y="2315"/>
                  </a:lnTo>
                  <a:moveTo>
                    <a:pt x="326" y="2496"/>
                  </a:moveTo>
                  <a:lnTo>
                    <a:pt x="285" y="2507"/>
                  </a:lnTo>
                  <a:lnTo>
                    <a:pt x="202" y="2469"/>
                  </a:lnTo>
                  <a:lnTo>
                    <a:pt x="202" y="2440"/>
                  </a:lnTo>
                  <a:lnTo>
                    <a:pt x="163" y="2411"/>
                  </a:lnTo>
                  <a:lnTo>
                    <a:pt x="167" y="2387"/>
                  </a:lnTo>
                  <a:lnTo>
                    <a:pt x="110" y="2372"/>
                  </a:lnTo>
                  <a:lnTo>
                    <a:pt x="117" y="2327"/>
                  </a:lnTo>
                  <a:lnTo>
                    <a:pt x="137" y="2308"/>
                  </a:lnTo>
                  <a:lnTo>
                    <a:pt x="192" y="2326"/>
                  </a:lnTo>
                  <a:lnTo>
                    <a:pt x="223" y="2339"/>
                  </a:lnTo>
                  <a:lnTo>
                    <a:pt x="278" y="2347"/>
                  </a:lnTo>
                  <a:lnTo>
                    <a:pt x="281" y="2376"/>
                  </a:lnTo>
                  <a:lnTo>
                    <a:pt x="286" y="2415"/>
                  </a:lnTo>
                  <a:lnTo>
                    <a:pt x="329" y="2450"/>
                  </a:lnTo>
                  <a:lnTo>
                    <a:pt x="326" y="2496"/>
                  </a:lnTo>
                  <a:moveTo>
                    <a:pt x="4418" y="2446"/>
                  </a:moveTo>
                  <a:lnTo>
                    <a:pt x="4385" y="2448"/>
                  </a:lnTo>
                  <a:lnTo>
                    <a:pt x="4309" y="2422"/>
                  </a:lnTo>
                  <a:lnTo>
                    <a:pt x="4262" y="2382"/>
                  </a:lnTo>
                  <a:lnTo>
                    <a:pt x="4287" y="2375"/>
                  </a:lnTo>
                  <a:lnTo>
                    <a:pt x="4366" y="2396"/>
                  </a:lnTo>
                  <a:lnTo>
                    <a:pt x="4421" y="2431"/>
                  </a:lnTo>
                  <a:lnTo>
                    <a:pt x="4418" y="2446"/>
                  </a:lnTo>
                </a:path>
              </a:pathLst>
            </a:custGeom>
            <a:grpFill/>
            <a:ln w="1" cap="flat">
              <a:noFill/>
              <a:prstDash val="solid"/>
              <a:miter lim="800000"/>
              <a:headEnd/>
              <a:tailEnd/>
            </a:ln>
          </p:spPr>
          <p:txBody>
            <a:bodyPr vert="horz" wrap="non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1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grpSp>
      <p:grpSp>
        <p:nvGrpSpPr>
          <p:cNvPr id="297" name="Groupe 296">
            <a:extLst>
              <a:ext uri="{FF2B5EF4-FFF2-40B4-BE49-F238E27FC236}">
                <a16:creationId xmlns:a16="http://schemas.microsoft.com/office/drawing/2014/main" id="{BBC204F4-F453-EC41-833A-ED408F84F229}"/>
              </a:ext>
            </a:extLst>
          </p:cNvPr>
          <p:cNvGrpSpPr/>
          <p:nvPr/>
        </p:nvGrpSpPr>
        <p:grpSpPr>
          <a:xfrm>
            <a:off x="3923124" y="2964087"/>
            <a:ext cx="5168164" cy="2891117"/>
            <a:chOff x="1759307" y="2423583"/>
            <a:chExt cx="6843842" cy="3828506"/>
          </a:xfrm>
          <a:noFill/>
        </p:grpSpPr>
        <p:sp>
          <p:nvSpPr>
            <p:cNvPr id="298" name="ZoneTexte 297">
              <a:extLst>
                <a:ext uri="{FF2B5EF4-FFF2-40B4-BE49-F238E27FC236}">
                  <a16:creationId xmlns:a16="http://schemas.microsoft.com/office/drawing/2014/main" id="{0BC398EE-9108-8A45-AD0E-1133BD3594F8}"/>
                </a:ext>
              </a:extLst>
            </p:cNvPr>
            <p:cNvSpPr txBox="1"/>
            <p:nvPr/>
          </p:nvSpPr>
          <p:spPr>
            <a:xfrm>
              <a:off x="5702119" y="4254393"/>
              <a:ext cx="418605"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CZ</a:t>
              </a:r>
            </a:p>
          </p:txBody>
        </p:sp>
        <p:sp>
          <p:nvSpPr>
            <p:cNvPr id="299" name="ZoneTexte 298">
              <a:extLst>
                <a:ext uri="{FF2B5EF4-FFF2-40B4-BE49-F238E27FC236}">
                  <a16:creationId xmlns:a16="http://schemas.microsoft.com/office/drawing/2014/main" id="{548A3BC3-4BDB-E84F-B018-6F09FC7612F0}"/>
                </a:ext>
              </a:extLst>
            </p:cNvPr>
            <p:cNvSpPr txBox="1"/>
            <p:nvPr/>
          </p:nvSpPr>
          <p:spPr>
            <a:xfrm>
              <a:off x="4878424" y="4169515"/>
              <a:ext cx="393132"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BE</a:t>
              </a:r>
            </a:p>
          </p:txBody>
        </p:sp>
        <p:sp>
          <p:nvSpPr>
            <p:cNvPr id="300" name="ZoneTexte 299">
              <a:extLst>
                <a:ext uri="{FF2B5EF4-FFF2-40B4-BE49-F238E27FC236}">
                  <a16:creationId xmlns:a16="http://schemas.microsoft.com/office/drawing/2014/main" id="{5984A589-1086-9F4F-9BC0-6C539E88285A}"/>
                </a:ext>
              </a:extLst>
            </p:cNvPr>
            <p:cNvSpPr txBox="1"/>
            <p:nvPr/>
          </p:nvSpPr>
          <p:spPr>
            <a:xfrm>
              <a:off x="5678347" y="4451184"/>
              <a:ext cx="401623"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AT</a:t>
              </a:r>
            </a:p>
          </p:txBody>
        </p:sp>
        <p:sp>
          <p:nvSpPr>
            <p:cNvPr id="301" name="ZoneTexte 300">
              <a:extLst>
                <a:ext uri="{FF2B5EF4-FFF2-40B4-BE49-F238E27FC236}">
                  <a16:creationId xmlns:a16="http://schemas.microsoft.com/office/drawing/2014/main" id="{DF35303B-224F-814E-828E-5572E1013E78}"/>
                </a:ext>
              </a:extLst>
            </p:cNvPr>
            <p:cNvSpPr txBox="1"/>
            <p:nvPr/>
          </p:nvSpPr>
          <p:spPr>
            <a:xfrm>
              <a:off x="6491399" y="4940263"/>
              <a:ext cx="437711"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BG</a:t>
              </a:r>
            </a:p>
          </p:txBody>
        </p:sp>
        <p:sp>
          <p:nvSpPr>
            <p:cNvPr id="302" name="ZoneTexte 301">
              <a:extLst>
                <a:ext uri="{FF2B5EF4-FFF2-40B4-BE49-F238E27FC236}">
                  <a16:creationId xmlns:a16="http://schemas.microsoft.com/office/drawing/2014/main" id="{CC6729C7-EBF4-FD48-A2DA-33E96A0399E8}"/>
                </a:ext>
              </a:extLst>
            </p:cNvPr>
            <p:cNvSpPr txBox="1"/>
            <p:nvPr/>
          </p:nvSpPr>
          <p:spPr>
            <a:xfrm>
              <a:off x="5305051" y="4087306"/>
              <a:ext cx="410114"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DE</a:t>
              </a:r>
            </a:p>
          </p:txBody>
        </p:sp>
        <p:sp>
          <p:nvSpPr>
            <p:cNvPr id="303" name="ZoneTexte 302">
              <a:extLst>
                <a:ext uri="{FF2B5EF4-FFF2-40B4-BE49-F238E27FC236}">
                  <a16:creationId xmlns:a16="http://schemas.microsoft.com/office/drawing/2014/main" id="{6A7A4640-B73D-764A-8DEF-A6BA18916749}"/>
                </a:ext>
              </a:extLst>
            </p:cNvPr>
            <p:cNvSpPr txBox="1"/>
            <p:nvPr/>
          </p:nvSpPr>
          <p:spPr>
            <a:xfrm>
              <a:off x="5187740" y="3646889"/>
              <a:ext cx="424975"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DK</a:t>
              </a:r>
            </a:p>
          </p:txBody>
        </p:sp>
        <p:sp>
          <p:nvSpPr>
            <p:cNvPr id="304" name="ZoneTexte 303">
              <a:extLst>
                <a:ext uri="{FF2B5EF4-FFF2-40B4-BE49-F238E27FC236}">
                  <a16:creationId xmlns:a16="http://schemas.microsoft.com/office/drawing/2014/main" id="{83FEEC5C-01D0-0044-A361-CF89F235A680}"/>
                </a:ext>
              </a:extLst>
            </p:cNvPr>
            <p:cNvSpPr txBox="1"/>
            <p:nvPr/>
          </p:nvSpPr>
          <p:spPr>
            <a:xfrm>
              <a:off x="4278727" y="5141629"/>
              <a:ext cx="384641"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ES</a:t>
              </a:r>
            </a:p>
          </p:txBody>
        </p:sp>
        <p:sp>
          <p:nvSpPr>
            <p:cNvPr id="305" name="ZoneTexte 304">
              <a:extLst>
                <a:ext uri="{FF2B5EF4-FFF2-40B4-BE49-F238E27FC236}">
                  <a16:creationId xmlns:a16="http://schemas.microsoft.com/office/drawing/2014/main" id="{849540E0-28A5-1F46-8C76-097298D6FF53}"/>
                </a:ext>
              </a:extLst>
            </p:cNvPr>
            <p:cNvSpPr txBox="1"/>
            <p:nvPr/>
          </p:nvSpPr>
          <p:spPr>
            <a:xfrm>
              <a:off x="6375346" y="3404569"/>
              <a:ext cx="384641"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EE</a:t>
              </a:r>
            </a:p>
          </p:txBody>
        </p:sp>
        <p:sp>
          <p:nvSpPr>
            <p:cNvPr id="306" name="ZoneTexte 305">
              <a:extLst>
                <a:ext uri="{FF2B5EF4-FFF2-40B4-BE49-F238E27FC236}">
                  <a16:creationId xmlns:a16="http://schemas.microsoft.com/office/drawing/2014/main" id="{C9EB6DBB-5575-EA48-8D4B-17A7F75D443A}"/>
                </a:ext>
              </a:extLst>
            </p:cNvPr>
            <p:cNvSpPr txBox="1"/>
            <p:nvPr/>
          </p:nvSpPr>
          <p:spPr>
            <a:xfrm>
              <a:off x="6364312" y="2982913"/>
              <a:ext cx="348556"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FI</a:t>
              </a:r>
            </a:p>
          </p:txBody>
        </p:sp>
        <p:sp>
          <p:nvSpPr>
            <p:cNvPr id="307" name="ZoneTexte 306">
              <a:extLst>
                <a:ext uri="{FF2B5EF4-FFF2-40B4-BE49-F238E27FC236}">
                  <a16:creationId xmlns:a16="http://schemas.microsoft.com/office/drawing/2014/main" id="{34D39C0A-9D31-6E48-BFB3-8BF2FE3C3484}"/>
                </a:ext>
              </a:extLst>
            </p:cNvPr>
            <p:cNvSpPr txBox="1"/>
            <p:nvPr/>
          </p:nvSpPr>
          <p:spPr>
            <a:xfrm>
              <a:off x="4733401" y="4534416"/>
              <a:ext cx="388887"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FR</a:t>
              </a:r>
            </a:p>
          </p:txBody>
        </p:sp>
        <p:sp>
          <p:nvSpPr>
            <p:cNvPr id="308" name="ZoneTexte 307">
              <a:extLst>
                <a:ext uri="{FF2B5EF4-FFF2-40B4-BE49-F238E27FC236}">
                  <a16:creationId xmlns:a16="http://schemas.microsoft.com/office/drawing/2014/main" id="{7578B341-83F2-2844-94D7-FC66A753A1AD}"/>
                </a:ext>
              </a:extLst>
            </p:cNvPr>
            <p:cNvSpPr txBox="1"/>
            <p:nvPr/>
          </p:nvSpPr>
          <p:spPr>
            <a:xfrm>
              <a:off x="6283192" y="5265571"/>
              <a:ext cx="437711"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GR</a:t>
              </a:r>
            </a:p>
          </p:txBody>
        </p:sp>
        <p:sp>
          <p:nvSpPr>
            <p:cNvPr id="309" name="ZoneTexte 308">
              <a:extLst>
                <a:ext uri="{FF2B5EF4-FFF2-40B4-BE49-F238E27FC236}">
                  <a16:creationId xmlns:a16="http://schemas.microsoft.com/office/drawing/2014/main" id="{849E807D-A6F1-544A-A80A-59DE03958B84}"/>
                </a:ext>
              </a:extLst>
            </p:cNvPr>
            <p:cNvSpPr txBox="1"/>
            <p:nvPr/>
          </p:nvSpPr>
          <p:spPr>
            <a:xfrm>
              <a:off x="6001174" y="4518169"/>
              <a:ext cx="424975"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HU</a:t>
              </a:r>
            </a:p>
          </p:txBody>
        </p:sp>
        <p:sp>
          <p:nvSpPr>
            <p:cNvPr id="310" name="ZoneTexte 309">
              <a:extLst>
                <a:ext uri="{FF2B5EF4-FFF2-40B4-BE49-F238E27FC236}">
                  <a16:creationId xmlns:a16="http://schemas.microsoft.com/office/drawing/2014/main" id="{B09F801C-884F-D441-AA03-72E3DD92586F}"/>
                </a:ext>
              </a:extLst>
            </p:cNvPr>
            <p:cNvSpPr txBox="1"/>
            <p:nvPr/>
          </p:nvSpPr>
          <p:spPr>
            <a:xfrm>
              <a:off x="5834485" y="4643500"/>
              <a:ext cx="416484"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HR</a:t>
              </a:r>
            </a:p>
          </p:txBody>
        </p:sp>
        <p:sp>
          <p:nvSpPr>
            <p:cNvPr id="311" name="ZoneTexte 310">
              <a:extLst>
                <a:ext uri="{FF2B5EF4-FFF2-40B4-BE49-F238E27FC236}">
                  <a16:creationId xmlns:a16="http://schemas.microsoft.com/office/drawing/2014/main" id="{4F67FA16-2A9B-FA43-8332-415EEB0372F0}"/>
                </a:ext>
              </a:extLst>
            </p:cNvPr>
            <p:cNvSpPr txBox="1"/>
            <p:nvPr/>
          </p:nvSpPr>
          <p:spPr>
            <a:xfrm>
              <a:off x="3952982" y="3922318"/>
              <a:ext cx="352802"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IE</a:t>
              </a:r>
            </a:p>
          </p:txBody>
        </p:sp>
        <p:sp>
          <p:nvSpPr>
            <p:cNvPr id="312" name="ZoneTexte 311">
              <a:extLst>
                <a:ext uri="{FF2B5EF4-FFF2-40B4-BE49-F238E27FC236}">
                  <a16:creationId xmlns:a16="http://schemas.microsoft.com/office/drawing/2014/main" id="{5936C0CE-7759-684B-AEBF-4A2DC303F9AF}"/>
                </a:ext>
              </a:extLst>
            </p:cNvPr>
            <p:cNvSpPr txBox="1"/>
            <p:nvPr/>
          </p:nvSpPr>
          <p:spPr>
            <a:xfrm>
              <a:off x="5525875" y="4926183"/>
              <a:ext cx="340065"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IT</a:t>
              </a:r>
            </a:p>
          </p:txBody>
        </p:sp>
        <p:sp>
          <p:nvSpPr>
            <p:cNvPr id="313" name="ZoneTexte 312">
              <a:extLst>
                <a:ext uri="{FF2B5EF4-FFF2-40B4-BE49-F238E27FC236}">
                  <a16:creationId xmlns:a16="http://schemas.microsoft.com/office/drawing/2014/main" id="{FC7A7BBA-CA1E-A14A-9060-F49F49A9E319}"/>
                </a:ext>
              </a:extLst>
            </p:cNvPr>
            <p:cNvSpPr txBox="1"/>
            <p:nvPr/>
          </p:nvSpPr>
          <p:spPr>
            <a:xfrm>
              <a:off x="4938449" y="4007590"/>
              <a:ext cx="403747"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NL</a:t>
              </a:r>
            </a:p>
          </p:txBody>
        </p:sp>
        <p:sp>
          <p:nvSpPr>
            <p:cNvPr id="314" name="ZoneTexte 313">
              <a:extLst>
                <a:ext uri="{FF2B5EF4-FFF2-40B4-BE49-F238E27FC236}">
                  <a16:creationId xmlns:a16="http://schemas.microsoft.com/office/drawing/2014/main" id="{317B3653-D741-6542-BDAA-843A4BA14CB1}"/>
                </a:ext>
              </a:extLst>
            </p:cNvPr>
            <p:cNvSpPr txBox="1"/>
            <p:nvPr/>
          </p:nvSpPr>
          <p:spPr>
            <a:xfrm>
              <a:off x="6302241" y="3735562"/>
              <a:ext cx="361293"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LT</a:t>
              </a:r>
            </a:p>
          </p:txBody>
        </p:sp>
        <p:sp>
          <p:nvSpPr>
            <p:cNvPr id="315" name="ZoneTexte 314">
              <a:extLst>
                <a:ext uri="{FF2B5EF4-FFF2-40B4-BE49-F238E27FC236}">
                  <a16:creationId xmlns:a16="http://schemas.microsoft.com/office/drawing/2014/main" id="{010DDE75-3398-174F-ABFB-DD765FC68F7B}"/>
                </a:ext>
              </a:extLst>
            </p:cNvPr>
            <p:cNvSpPr txBox="1"/>
            <p:nvPr/>
          </p:nvSpPr>
          <p:spPr>
            <a:xfrm>
              <a:off x="6444877" y="3594358"/>
              <a:ext cx="399502"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LV</a:t>
              </a:r>
            </a:p>
          </p:txBody>
        </p:sp>
        <p:sp>
          <p:nvSpPr>
            <p:cNvPr id="316" name="ZoneTexte 315">
              <a:extLst>
                <a:ext uri="{FF2B5EF4-FFF2-40B4-BE49-F238E27FC236}">
                  <a16:creationId xmlns:a16="http://schemas.microsoft.com/office/drawing/2014/main" id="{7F2C5FF5-24F9-234A-9003-6CC98F80A0A5}"/>
                </a:ext>
              </a:extLst>
            </p:cNvPr>
            <p:cNvSpPr txBox="1"/>
            <p:nvPr/>
          </p:nvSpPr>
          <p:spPr>
            <a:xfrm>
              <a:off x="4975639" y="4261936"/>
              <a:ext cx="391011"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LU</a:t>
              </a:r>
            </a:p>
          </p:txBody>
        </p:sp>
        <p:sp>
          <p:nvSpPr>
            <p:cNvPr id="317" name="ZoneTexte 316">
              <a:extLst>
                <a:ext uri="{FF2B5EF4-FFF2-40B4-BE49-F238E27FC236}">
                  <a16:creationId xmlns:a16="http://schemas.microsoft.com/office/drawing/2014/main" id="{72B9693A-82B0-ED4A-9F4C-C6EEDBE4D2BA}"/>
                </a:ext>
              </a:extLst>
            </p:cNvPr>
            <p:cNvSpPr txBox="1"/>
            <p:nvPr/>
          </p:nvSpPr>
          <p:spPr>
            <a:xfrm>
              <a:off x="5561118" y="5529706"/>
              <a:ext cx="424975"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MT</a:t>
              </a:r>
            </a:p>
          </p:txBody>
        </p:sp>
        <p:sp>
          <p:nvSpPr>
            <p:cNvPr id="318" name="ZoneTexte 317">
              <a:extLst>
                <a:ext uri="{FF2B5EF4-FFF2-40B4-BE49-F238E27FC236}">
                  <a16:creationId xmlns:a16="http://schemas.microsoft.com/office/drawing/2014/main" id="{FEC2344F-38F2-354C-BCBB-F7C17F331ACA}"/>
                </a:ext>
              </a:extLst>
            </p:cNvPr>
            <p:cNvSpPr txBox="1"/>
            <p:nvPr/>
          </p:nvSpPr>
          <p:spPr>
            <a:xfrm>
              <a:off x="6001174" y="4025578"/>
              <a:ext cx="380396"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PL</a:t>
              </a:r>
            </a:p>
          </p:txBody>
        </p:sp>
        <p:sp>
          <p:nvSpPr>
            <p:cNvPr id="319" name="ZoneTexte 318">
              <a:extLst>
                <a:ext uri="{FF2B5EF4-FFF2-40B4-BE49-F238E27FC236}">
                  <a16:creationId xmlns:a16="http://schemas.microsoft.com/office/drawing/2014/main" id="{A1DD1A3E-E40C-FF49-AD8B-E9FDD181B36E}"/>
                </a:ext>
              </a:extLst>
            </p:cNvPr>
            <p:cNvSpPr txBox="1"/>
            <p:nvPr/>
          </p:nvSpPr>
          <p:spPr>
            <a:xfrm>
              <a:off x="3860428" y="5285186"/>
              <a:ext cx="378275"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PT</a:t>
              </a:r>
            </a:p>
          </p:txBody>
        </p:sp>
        <p:sp>
          <p:nvSpPr>
            <p:cNvPr id="320" name="ZoneTexte 319">
              <a:extLst>
                <a:ext uri="{FF2B5EF4-FFF2-40B4-BE49-F238E27FC236}">
                  <a16:creationId xmlns:a16="http://schemas.microsoft.com/office/drawing/2014/main" id="{B98DAEFF-64A3-B04E-BFDA-AF3AA378E7B7}"/>
                </a:ext>
              </a:extLst>
            </p:cNvPr>
            <p:cNvSpPr txBox="1"/>
            <p:nvPr/>
          </p:nvSpPr>
          <p:spPr>
            <a:xfrm>
              <a:off x="6489808" y="4630516"/>
              <a:ext cx="437711"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RO</a:t>
              </a:r>
            </a:p>
          </p:txBody>
        </p:sp>
        <p:sp>
          <p:nvSpPr>
            <p:cNvPr id="321" name="ZoneTexte 320">
              <a:extLst>
                <a:ext uri="{FF2B5EF4-FFF2-40B4-BE49-F238E27FC236}">
                  <a16:creationId xmlns:a16="http://schemas.microsoft.com/office/drawing/2014/main" id="{04C38432-DB16-7540-B3FD-7DC4A29F2A94}"/>
                </a:ext>
              </a:extLst>
            </p:cNvPr>
            <p:cNvSpPr txBox="1"/>
            <p:nvPr/>
          </p:nvSpPr>
          <p:spPr>
            <a:xfrm>
              <a:off x="5584770" y="3287883"/>
              <a:ext cx="384641"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SE</a:t>
              </a:r>
            </a:p>
          </p:txBody>
        </p:sp>
        <p:sp>
          <p:nvSpPr>
            <p:cNvPr id="322" name="ZoneTexte 321">
              <a:extLst>
                <a:ext uri="{FF2B5EF4-FFF2-40B4-BE49-F238E27FC236}">
                  <a16:creationId xmlns:a16="http://schemas.microsoft.com/office/drawing/2014/main" id="{1ABB8DA9-A317-8A4A-9FBE-3C8F31633BC6}"/>
                </a:ext>
              </a:extLst>
            </p:cNvPr>
            <p:cNvSpPr txBox="1"/>
            <p:nvPr/>
          </p:nvSpPr>
          <p:spPr>
            <a:xfrm>
              <a:off x="5987200" y="4347799"/>
              <a:ext cx="399502"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SK</a:t>
              </a:r>
            </a:p>
          </p:txBody>
        </p:sp>
        <p:sp>
          <p:nvSpPr>
            <p:cNvPr id="323" name="ZoneTexte 322">
              <a:extLst>
                <a:ext uri="{FF2B5EF4-FFF2-40B4-BE49-F238E27FC236}">
                  <a16:creationId xmlns:a16="http://schemas.microsoft.com/office/drawing/2014/main" id="{B5278BF8-5F50-274A-9802-FB60E682383F}"/>
                </a:ext>
              </a:extLst>
            </p:cNvPr>
            <p:cNvSpPr txBox="1"/>
            <p:nvPr/>
          </p:nvSpPr>
          <p:spPr>
            <a:xfrm>
              <a:off x="5705188" y="4610614"/>
              <a:ext cx="352802"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SI</a:t>
              </a:r>
            </a:p>
          </p:txBody>
        </p:sp>
        <p:sp>
          <p:nvSpPr>
            <p:cNvPr id="324" name="ZoneTexte 323">
              <a:extLst>
                <a:ext uri="{FF2B5EF4-FFF2-40B4-BE49-F238E27FC236}">
                  <a16:creationId xmlns:a16="http://schemas.microsoft.com/office/drawing/2014/main" id="{4590FB78-0F8B-3147-9D07-AE676C674553}"/>
                </a:ext>
              </a:extLst>
            </p:cNvPr>
            <p:cNvSpPr txBox="1"/>
            <p:nvPr/>
          </p:nvSpPr>
          <p:spPr>
            <a:xfrm>
              <a:off x="4415551" y="4006792"/>
              <a:ext cx="416484"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UK</a:t>
              </a:r>
            </a:p>
          </p:txBody>
        </p:sp>
        <p:sp>
          <p:nvSpPr>
            <p:cNvPr id="325" name="ZoneTexte 324">
              <a:extLst>
                <a:ext uri="{FF2B5EF4-FFF2-40B4-BE49-F238E27FC236}">
                  <a16:creationId xmlns:a16="http://schemas.microsoft.com/office/drawing/2014/main" id="{72B27E8B-7363-F24B-83E3-94AD1B122E02}"/>
                </a:ext>
              </a:extLst>
            </p:cNvPr>
            <p:cNvSpPr txBox="1"/>
            <p:nvPr/>
          </p:nvSpPr>
          <p:spPr>
            <a:xfrm>
              <a:off x="8135719" y="5145853"/>
              <a:ext cx="467430"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AM</a:t>
              </a:r>
            </a:p>
          </p:txBody>
        </p:sp>
        <p:sp>
          <p:nvSpPr>
            <p:cNvPr id="326" name="ZoneTexte 325">
              <a:extLst>
                <a:ext uri="{FF2B5EF4-FFF2-40B4-BE49-F238E27FC236}">
                  <a16:creationId xmlns:a16="http://schemas.microsoft.com/office/drawing/2014/main" id="{CFC71F4B-49E2-5642-92DA-50D6EE1768D9}"/>
                </a:ext>
              </a:extLst>
            </p:cNvPr>
            <p:cNvSpPr txBox="1"/>
            <p:nvPr/>
          </p:nvSpPr>
          <p:spPr>
            <a:xfrm>
              <a:off x="5149995" y="4534416"/>
              <a:ext cx="444078"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CH</a:t>
              </a:r>
            </a:p>
          </p:txBody>
        </p:sp>
        <p:sp>
          <p:nvSpPr>
            <p:cNvPr id="327" name="ZoneTexte 326">
              <a:extLst>
                <a:ext uri="{FF2B5EF4-FFF2-40B4-BE49-F238E27FC236}">
                  <a16:creationId xmlns:a16="http://schemas.microsoft.com/office/drawing/2014/main" id="{C119C799-8219-9F49-9166-B1182F316507}"/>
                </a:ext>
              </a:extLst>
            </p:cNvPr>
            <p:cNvSpPr txBox="1"/>
            <p:nvPr/>
          </p:nvSpPr>
          <p:spPr>
            <a:xfrm>
              <a:off x="8030599" y="4994107"/>
              <a:ext cx="429220"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GE</a:t>
              </a:r>
            </a:p>
          </p:txBody>
        </p:sp>
        <p:sp>
          <p:nvSpPr>
            <p:cNvPr id="328" name="ZoneTexte 327">
              <a:extLst>
                <a:ext uri="{FF2B5EF4-FFF2-40B4-BE49-F238E27FC236}">
                  <a16:creationId xmlns:a16="http://schemas.microsoft.com/office/drawing/2014/main" id="{DFF56ACD-18A0-C848-B32D-571998011E06}"/>
                </a:ext>
              </a:extLst>
            </p:cNvPr>
            <p:cNvSpPr txBox="1"/>
            <p:nvPr/>
          </p:nvSpPr>
          <p:spPr>
            <a:xfrm>
              <a:off x="7385377" y="5966791"/>
              <a:ext cx="342187"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IL</a:t>
              </a:r>
            </a:p>
          </p:txBody>
        </p:sp>
        <p:sp>
          <p:nvSpPr>
            <p:cNvPr id="329" name="ZoneTexte 328">
              <a:extLst>
                <a:ext uri="{FF2B5EF4-FFF2-40B4-BE49-F238E27FC236}">
                  <a16:creationId xmlns:a16="http://schemas.microsoft.com/office/drawing/2014/main" id="{111B054F-598A-5148-973C-4181C33E3FEA}"/>
                </a:ext>
              </a:extLst>
            </p:cNvPr>
            <p:cNvSpPr txBox="1"/>
            <p:nvPr/>
          </p:nvSpPr>
          <p:spPr>
            <a:xfrm>
              <a:off x="5106454" y="3178177"/>
              <a:ext cx="458939"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NO</a:t>
              </a:r>
            </a:p>
          </p:txBody>
        </p:sp>
        <p:sp>
          <p:nvSpPr>
            <p:cNvPr id="330" name="ZoneTexte 329">
              <a:extLst>
                <a:ext uri="{FF2B5EF4-FFF2-40B4-BE49-F238E27FC236}">
                  <a16:creationId xmlns:a16="http://schemas.microsoft.com/office/drawing/2014/main" id="{141756CB-86E7-2849-92A9-DB279E3EAFCC}"/>
                </a:ext>
              </a:extLst>
            </p:cNvPr>
            <p:cNvSpPr txBox="1"/>
            <p:nvPr/>
          </p:nvSpPr>
          <p:spPr>
            <a:xfrm>
              <a:off x="6176749" y="4783171"/>
              <a:ext cx="393132"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RS</a:t>
              </a:r>
            </a:p>
          </p:txBody>
        </p:sp>
        <p:sp>
          <p:nvSpPr>
            <p:cNvPr id="331" name="ZoneTexte 330">
              <a:extLst>
                <a:ext uri="{FF2B5EF4-FFF2-40B4-BE49-F238E27FC236}">
                  <a16:creationId xmlns:a16="http://schemas.microsoft.com/office/drawing/2014/main" id="{6173129A-DEFF-CB42-BBDF-C4463BABB7F9}"/>
                </a:ext>
              </a:extLst>
            </p:cNvPr>
            <p:cNvSpPr txBox="1"/>
            <p:nvPr/>
          </p:nvSpPr>
          <p:spPr>
            <a:xfrm>
              <a:off x="7448020" y="5287894"/>
              <a:ext cx="380396"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TR</a:t>
              </a:r>
            </a:p>
          </p:txBody>
        </p:sp>
        <p:sp>
          <p:nvSpPr>
            <p:cNvPr id="332" name="ZoneTexte 331">
              <a:extLst>
                <a:ext uri="{FF2B5EF4-FFF2-40B4-BE49-F238E27FC236}">
                  <a16:creationId xmlns:a16="http://schemas.microsoft.com/office/drawing/2014/main" id="{712AFDF6-5D54-8A47-B281-E35D3815EA57}"/>
                </a:ext>
              </a:extLst>
            </p:cNvPr>
            <p:cNvSpPr txBox="1"/>
            <p:nvPr/>
          </p:nvSpPr>
          <p:spPr>
            <a:xfrm>
              <a:off x="1759307" y="2423583"/>
              <a:ext cx="450448" cy="285298"/>
            </a:xfrm>
            <a:prstGeom prst="rect">
              <a:avLst/>
            </a:prstGeom>
            <a:grp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srgbClr val="000000">
                      <a:alpha val="36000"/>
                    </a:srgbClr>
                  </a:solidFill>
                  <a:effectLst/>
                  <a:uLnTx/>
                  <a:uFillTx/>
                  <a:latin typeface="Century Gothic" panose="020B0502020202020204" pitchFamily="34" charset="0"/>
                  <a:ea typeface="+mn-ea"/>
                  <a:cs typeface="+mn-cs"/>
                </a:rPr>
                <a:t>CA</a:t>
              </a:r>
            </a:p>
          </p:txBody>
        </p:sp>
      </p:grpSp>
      <p:sp>
        <p:nvSpPr>
          <p:cNvPr id="2" name="Rectangle 1">
            <a:extLst>
              <a:ext uri="{FF2B5EF4-FFF2-40B4-BE49-F238E27FC236}">
                <a16:creationId xmlns:a16="http://schemas.microsoft.com/office/drawing/2014/main" id="{878A8C7E-6226-ED4F-843A-AC98D9C914EA}"/>
              </a:ext>
            </a:extLst>
          </p:cNvPr>
          <p:cNvSpPr/>
          <p:nvPr/>
        </p:nvSpPr>
        <p:spPr>
          <a:xfrm>
            <a:off x="3000375" y="3018676"/>
            <a:ext cx="6096000" cy="153888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203864">
                    <a:lumMod val="40000"/>
                    <a:lumOff val="60000"/>
                  </a:srgbClr>
                </a:solidFill>
                <a:effectLst/>
                <a:uLnTx/>
                <a:uFillTx/>
                <a:latin typeface="Century Gothic" panose="020B0502020202020204" pitchFamily="34" charset="0"/>
                <a:ea typeface="+mn-ea"/>
                <a:cs typeface="+mn-cs"/>
              </a:rPr>
              <a:t>85% </a:t>
            </a:r>
            <a:r>
              <a:rPr kumimoji="0" lang="fr-FR" sz="18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European</a:t>
            </a:r>
            <a:r>
              <a:rPr kumimoji="0" lang="fr-FR" sz="18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RD  </a:t>
            </a:r>
            <a:r>
              <a:rPr kumimoji="0" lang="fr-FR" sz="1800" b="1"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research</a:t>
            </a:r>
            <a:r>
              <a:rPr kumimoji="0" lang="fr-FR" sz="18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a:t>
            </a:r>
            <a:r>
              <a:rPr kumimoji="0" lang="fr-FR" sz="1800" b="1"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community</a:t>
            </a:r>
            <a:r>
              <a:rPr kumimoji="0" lang="fr-FR" sz="18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a:t>
            </a:r>
            <a:r>
              <a:rPr kumimoji="0" lang="fr-FR" sz="1800" b="1"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directly</a:t>
            </a:r>
            <a:r>
              <a:rPr kumimoji="0" lang="fr-FR" sz="18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or </a:t>
            </a:r>
            <a:r>
              <a:rPr kumimoji="0" lang="fr-FR" sz="1800" b="1"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indirectly</a:t>
            </a:r>
            <a:r>
              <a:rPr kumimoji="0" lang="fr-FR" sz="18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srgbClr val="203864"/>
                </a:solidFill>
                <a:effectLst/>
                <a:uLnTx/>
                <a:uFillTx/>
                <a:latin typeface="Century Gothic" panose="020B0502020202020204" pitchFamily="34" charset="0"/>
                <a:ea typeface="+mn-ea"/>
                <a:cs typeface="+mn-cs"/>
              </a:rPr>
              <a:t>involved</a:t>
            </a:r>
            <a:r>
              <a:rPr kumimoji="0" lang="fr-FR" sz="1800" b="1" i="0" u="none" strike="noStrike" kern="1200" cap="none" spc="0" normalizeH="0" baseline="0" noProof="0" dirty="0">
                <a:ln>
                  <a:noFill/>
                </a:ln>
                <a:solidFill>
                  <a:srgbClr val="203864"/>
                </a:solidFill>
                <a:effectLst/>
                <a:uLnTx/>
                <a:uFillTx/>
                <a:latin typeface="Century Gothic" panose="020B0502020202020204" pitchFamily="34" charset="0"/>
                <a:ea typeface="+mn-ea"/>
                <a:cs typeface="+mn-cs"/>
              </a:rPr>
              <a:t> in EJP RD</a:t>
            </a:r>
          </a:p>
        </p:txBody>
      </p:sp>
      <p:pic>
        <p:nvPicPr>
          <p:cNvPr id="96" name="Image 35">
            <a:extLst>
              <a:ext uri="{FF2B5EF4-FFF2-40B4-BE49-F238E27FC236}">
                <a16:creationId xmlns:a16="http://schemas.microsoft.com/office/drawing/2014/main" id="{D46D5E88-A559-DC46-B193-BD002C5907F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992205" y="150592"/>
            <a:ext cx="1199795" cy="794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 name="ZoneTexte 96">
            <a:extLst>
              <a:ext uri="{FF2B5EF4-FFF2-40B4-BE49-F238E27FC236}">
                <a16:creationId xmlns:a16="http://schemas.microsoft.com/office/drawing/2014/main" id="{A0241899-F495-534F-881B-C76965539DED}"/>
              </a:ext>
            </a:extLst>
          </p:cNvPr>
          <p:cNvSpPr txBox="1"/>
          <p:nvPr/>
        </p:nvSpPr>
        <p:spPr>
          <a:xfrm>
            <a:off x="10857799" y="70565"/>
            <a:ext cx="1364476"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3F3F3">
                    <a:lumMod val="10000"/>
                  </a:srgbClr>
                </a:solidFill>
                <a:effectLst/>
                <a:uLnTx/>
                <a:uFillTx/>
                <a:latin typeface="Century Gothic"/>
                <a:ea typeface="+mn-ea"/>
                <a:cs typeface="Century Gothic"/>
              </a:rPr>
              <a:t>Coordinated by</a:t>
            </a:r>
          </a:p>
        </p:txBody>
      </p:sp>
      <p:sp>
        <p:nvSpPr>
          <p:cNvPr id="98" name="ZoneTexte 97">
            <a:extLst>
              <a:ext uri="{FF2B5EF4-FFF2-40B4-BE49-F238E27FC236}">
                <a16:creationId xmlns:a16="http://schemas.microsoft.com/office/drawing/2014/main" id="{610D2F1C-E082-2345-83F2-28EAEA4AF902}"/>
              </a:ext>
            </a:extLst>
          </p:cNvPr>
          <p:cNvSpPr txBox="1"/>
          <p:nvPr/>
        </p:nvSpPr>
        <p:spPr>
          <a:xfrm>
            <a:off x="488921" y="3538129"/>
            <a:ext cx="2421785"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3"/>
                </a:solidFill>
                <a:effectLst/>
                <a:uLnTx/>
                <a:uFillTx/>
                <a:latin typeface="Century Gothic"/>
                <a:ea typeface="+mn-ea"/>
                <a:cs typeface="+mn-cs"/>
              </a:rPr>
              <a:t>ALL 24 </a:t>
            </a:r>
            <a:r>
              <a:rPr kumimoji="0" lang="en-US" sz="2800" b="1" i="0" u="none" strike="noStrike" kern="1200" cap="none" spc="0" normalizeH="0" baseline="0" noProof="0" dirty="0">
                <a:ln>
                  <a:noFill/>
                </a:ln>
                <a:solidFill>
                  <a:srgbClr val="002060"/>
                </a:solidFill>
                <a:effectLst/>
                <a:uLnTx/>
                <a:uFillTx/>
                <a:latin typeface="Century Gothic"/>
                <a:ea typeface="+mn-ea"/>
                <a:cs typeface="+mn-cs"/>
              </a:rPr>
              <a:t>ERNs</a:t>
            </a:r>
            <a:endPar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09842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5">
            <a:extLst>
              <a:ext uri="{FF2B5EF4-FFF2-40B4-BE49-F238E27FC236}">
                <a16:creationId xmlns:a16="http://schemas.microsoft.com/office/drawing/2014/main" id="{606EA7D4-5CE2-134B-820A-DEE81BE00634}"/>
              </a:ext>
            </a:extLst>
          </p:cNvPr>
          <p:cNvSpPr txBox="1">
            <a:spLocks/>
          </p:cNvSpPr>
          <p:nvPr/>
        </p:nvSpPr>
        <p:spPr>
          <a:xfrm>
            <a:off x="1473956" y="57040"/>
            <a:ext cx="9144000" cy="584200"/>
          </a:xfrm>
          <a:prstGeom prst="rect">
            <a:avLst/>
          </a:prstGeom>
        </p:spPr>
        <p:txBody>
          <a:bodyPr anchor="ctr"/>
          <a:lstStyle>
            <a:lvl1pPr algn="r" defTabSz="914400" rtl="0" eaLnBrk="1" latinLnBrk="0" hangingPunct="1">
              <a:spcBef>
                <a:spcPct val="0"/>
              </a:spcBef>
              <a:buNone/>
              <a:defRPr lang="en-US" sz="2800" b="1" kern="1200" cap="small" normalizeH="0" baseline="0">
                <a:solidFill>
                  <a:srgbClr val="2F3A46"/>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small" spc="0" normalizeH="0" baseline="0" noProof="0" dirty="0">
                <a:ln>
                  <a:noFill/>
                </a:ln>
                <a:solidFill>
                  <a:srgbClr val="000000"/>
                </a:solidFill>
                <a:effectLst/>
                <a:uLnTx/>
                <a:uFillTx/>
                <a:latin typeface="Century Gothic"/>
                <a:cs typeface="Century Gothic"/>
              </a:rPr>
              <a:t>EJP RD STRUCTURE</a:t>
            </a:r>
          </a:p>
        </p:txBody>
      </p:sp>
      <p:pic>
        <p:nvPicPr>
          <p:cNvPr id="29" name="Image 35">
            <a:extLst>
              <a:ext uri="{FF2B5EF4-FFF2-40B4-BE49-F238E27FC236}">
                <a16:creationId xmlns:a16="http://schemas.microsoft.com/office/drawing/2014/main" id="{EA97A599-AD2F-9647-8561-D55DDE3420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25125" y="237786"/>
            <a:ext cx="1596323" cy="1056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ZoneTexte 29">
            <a:extLst>
              <a:ext uri="{FF2B5EF4-FFF2-40B4-BE49-F238E27FC236}">
                <a16:creationId xmlns:a16="http://schemas.microsoft.com/office/drawing/2014/main" id="{25A6BC4F-A6FD-A846-95B4-BD0330495506}"/>
              </a:ext>
            </a:extLst>
          </p:cNvPr>
          <p:cNvSpPr txBox="1"/>
          <p:nvPr/>
        </p:nvSpPr>
        <p:spPr>
          <a:xfrm>
            <a:off x="10857799" y="70565"/>
            <a:ext cx="1364476"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3F3F3">
                    <a:lumMod val="10000"/>
                  </a:srgbClr>
                </a:solidFill>
                <a:effectLst/>
                <a:uLnTx/>
                <a:uFillTx/>
                <a:latin typeface="Century Gothic"/>
                <a:ea typeface="+mn-ea"/>
                <a:cs typeface="Century Gothic"/>
              </a:rPr>
              <a:t>Coordinated by</a:t>
            </a:r>
          </a:p>
        </p:txBody>
      </p:sp>
      <p:pic>
        <p:nvPicPr>
          <p:cNvPr id="40" name="Image 39">
            <a:extLst>
              <a:ext uri="{FF2B5EF4-FFF2-40B4-BE49-F238E27FC236}">
                <a16:creationId xmlns:a16="http://schemas.microsoft.com/office/drawing/2014/main" id="{8360920B-48E1-B345-B280-36E68EFFAE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97" y="8987"/>
            <a:ext cx="767171" cy="968064"/>
          </a:xfrm>
          <a:prstGeom prst="rect">
            <a:avLst/>
          </a:prstGeom>
        </p:spPr>
      </p:pic>
      <p:sp>
        <p:nvSpPr>
          <p:cNvPr id="41" name="Shape">
            <a:extLst>
              <a:ext uri="{FF2B5EF4-FFF2-40B4-BE49-F238E27FC236}">
                <a16:creationId xmlns:a16="http://schemas.microsoft.com/office/drawing/2014/main" id="{818E77FC-130F-3B4A-ADC1-F6DBA93902A2}"/>
              </a:ext>
            </a:extLst>
          </p:cNvPr>
          <p:cNvSpPr/>
          <p:nvPr/>
        </p:nvSpPr>
        <p:spPr>
          <a:xfrm>
            <a:off x="4232059" y="2696159"/>
            <a:ext cx="3673674" cy="3563707"/>
          </a:xfrm>
          <a:custGeom>
            <a:avLst/>
            <a:gdLst/>
            <a:ahLst/>
            <a:cxnLst>
              <a:cxn ang="0">
                <a:pos x="wd2" y="hd2"/>
              </a:cxn>
              <a:cxn ang="5400000">
                <a:pos x="wd2" y="hd2"/>
              </a:cxn>
              <a:cxn ang="10800000">
                <a:pos x="wd2" y="hd2"/>
              </a:cxn>
              <a:cxn ang="16200000">
                <a:pos x="wd2" y="hd2"/>
              </a:cxn>
            </a:cxnLst>
            <a:rect l="0" t="0" r="r" b="b"/>
            <a:pathLst>
              <a:path w="20907" h="21327" extrusionOk="0">
                <a:moveTo>
                  <a:pt x="8052" y="820"/>
                </a:moveTo>
                <a:lnTo>
                  <a:pt x="1683" y="5686"/>
                </a:lnTo>
                <a:cubicBezTo>
                  <a:pt x="252" y="6780"/>
                  <a:pt x="-347" y="8718"/>
                  <a:pt x="200" y="10487"/>
                </a:cubicBezTo>
                <a:lnTo>
                  <a:pt x="2633" y="18360"/>
                </a:lnTo>
                <a:cubicBezTo>
                  <a:pt x="3180" y="20130"/>
                  <a:pt x="4748" y="21327"/>
                  <a:pt x="6517" y="21327"/>
                </a:cubicBezTo>
                <a:lnTo>
                  <a:pt x="14389" y="21327"/>
                </a:lnTo>
                <a:cubicBezTo>
                  <a:pt x="16158" y="21327"/>
                  <a:pt x="17726" y="20129"/>
                  <a:pt x="18273" y="18360"/>
                </a:cubicBezTo>
                <a:lnTo>
                  <a:pt x="20706" y="10487"/>
                </a:lnTo>
                <a:cubicBezTo>
                  <a:pt x="21253" y="8718"/>
                  <a:pt x="20654" y="6780"/>
                  <a:pt x="19223" y="5686"/>
                </a:cubicBezTo>
                <a:lnTo>
                  <a:pt x="12854" y="820"/>
                </a:lnTo>
                <a:cubicBezTo>
                  <a:pt x="11421" y="-273"/>
                  <a:pt x="9483" y="-273"/>
                  <a:pt x="8052" y="820"/>
                </a:cubicBezTo>
                <a:close/>
              </a:path>
            </a:pathLst>
          </a:custGeom>
          <a:solidFill>
            <a:srgbClr val="EBECED"/>
          </a:solidFill>
          <a:ln w="12700">
            <a:miter lim="400000"/>
          </a:ln>
        </p:spPr>
        <p:txBody>
          <a:bodyPr lIns="38100" tIns="38100" rIns="38100" bIns="38100" anchor="ctr"/>
          <a:lstStyle/>
          <a:p>
            <a:pPr marL="0" marR="0" lvl="0" indent="0" algn="l" defTabSz="914354"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42" name="Shape">
            <a:extLst>
              <a:ext uri="{FF2B5EF4-FFF2-40B4-BE49-F238E27FC236}">
                <a16:creationId xmlns:a16="http://schemas.microsoft.com/office/drawing/2014/main" id="{FE504FEF-66E5-1A46-8EBF-8C0B966F827C}"/>
              </a:ext>
            </a:extLst>
          </p:cNvPr>
          <p:cNvSpPr/>
          <p:nvPr/>
        </p:nvSpPr>
        <p:spPr>
          <a:xfrm>
            <a:off x="6140762" y="3878209"/>
            <a:ext cx="1818835" cy="2665887"/>
          </a:xfrm>
          <a:custGeom>
            <a:avLst/>
            <a:gdLst>
              <a:gd name="connsiteX0" fmla="*/ 12259 w 21600"/>
              <a:gd name="connsiteY0" fmla="*/ 0 h 21592"/>
              <a:gd name="connsiteX1" fmla="*/ 6551 w 21600"/>
              <a:gd name="connsiteY1" fmla="*/ 13409 h 21592"/>
              <a:gd name="connsiteX2" fmla="*/ 4636 w 21600"/>
              <a:gd name="connsiteY2" fmla="*/ 17908 h 21592"/>
              <a:gd name="connsiteX3" fmla="*/ 123 w 21600"/>
              <a:gd name="connsiteY3" fmla="*/ 21534 h 21592"/>
              <a:gd name="connsiteX4" fmla="*/ 0 w 21600"/>
              <a:gd name="connsiteY4" fmla="*/ 21571 h 21592"/>
              <a:gd name="connsiteX5" fmla="*/ 8570 w 21600"/>
              <a:gd name="connsiteY5" fmla="*/ 21592 h 21592"/>
              <a:gd name="connsiteX6" fmla="*/ 15749 w 21600"/>
              <a:gd name="connsiteY6" fmla="*/ 17593 h 21592"/>
              <a:gd name="connsiteX7" fmla="*/ 19088 w 21600"/>
              <a:gd name="connsiteY7" fmla="*/ 9840 h 21592"/>
              <a:gd name="connsiteX8" fmla="*/ 21600 w 21600"/>
              <a:gd name="connsiteY8" fmla="*/ 3838 h 21592"/>
              <a:gd name="connsiteX9" fmla="*/ 12259 w 21600"/>
              <a:gd name="connsiteY9" fmla="*/ 0 h 21592"/>
              <a:gd name="connsiteX0" fmla="*/ 12259 w 19088"/>
              <a:gd name="connsiteY0" fmla="*/ 0 h 21592"/>
              <a:gd name="connsiteX1" fmla="*/ 6551 w 19088"/>
              <a:gd name="connsiteY1" fmla="*/ 13409 h 21592"/>
              <a:gd name="connsiteX2" fmla="*/ 4636 w 19088"/>
              <a:gd name="connsiteY2" fmla="*/ 17908 h 21592"/>
              <a:gd name="connsiteX3" fmla="*/ 123 w 19088"/>
              <a:gd name="connsiteY3" fmla="*/ 21534 h 21592"/>
              <a:gd name="connsiteX4" fmla="*/ 0 w 19088"/>
              <a:gd name="connsiteY4" fmla="*/ 21571 h 21592"/>
              <a:gd name="connsiteX5" fmla="*/ 8570 w 19088"/>
              <a:gd name="connsiteY5" fmla="*/ 21592 h 21592"/>
              <a:gd name="connsiteX6" fmla="*/ 15749 w 19088"/>
              <a:gd name="connsiteY6" fmla="*/ 17593 h 21592"/>
              <a:gd name="connsiteX7" fmla="*/ 19088 w 19088"/>
              <a:gd name="connsiteY7" fmla="*/ 9840 h 21592"/>
              <a:gd name="connsiteX8" fmla="*/ 12259 w 19088"/>
              <a:gd name="connsiteY8" fmla="*/ 0 h 21592"/>
              <a:gd name="connsiteX0" fmla="*/ 12259 w 19088"/>
              <a:gd name="connsiteY0" fmla="*/ 0 h 21592"/>
              <a:gd name="connsiteX1" fmla="*/ 6551 w 19088"/>
              <a:gd name="connsiteY1" fmla="*/ 13409 h 21592"/>
              <a:gd name="connsiteX2" fmla="*/ 4636 w 19088"/>
              <a:gd name="connsiteY2" fmla="*/ 17908 h 21592"/>
              <a:gd name="connsiteX3" fmla="*/ 123 w 19088"/>
              <a:gd name="connsiteY3" fmla="*/ 21534 h 21592"/>
              <a:gd name="connsiteX4" fmla="*/ 0 w 19088"/>
              <a:gd name="connsiteY4" fmla="*/ 21571 h 21592"/>
              <a:gd name="connsiteX5" fmla="*/ 8570 w 19088"/>
              <a:gd name="connsiteY5" fmla="*/ 21592 h 21592"/>
              <a:gd name="connsiteX6" fmla="*/ 15749 w 19088"/>
              <a:gd name="connsiteY6" fmla="*/ 17593 h 21592"/>
              <a:gd name="connsiteX7" fmla="*/ 19088 w 19088"/>
              <a:gd name="connsiteY7" fmla="*/ 9840 h 21592"/>
              <a:gd name="connsiteX8" fmla="*/ 15949 w 19088"/>
              <a:gd name="connsiteY8" fmla="*/ 5298 h 21592"/>
              <a:gd name="connsiteX9" fmla="*/ 12259 w 19088"/>
              <a:gd name="connsiteY9" fmla="*/ 0 h 21592"/>
              <a:gd name="connsiteX0" fmla="*/ 12259 w 19088"/>
              <a:gd name="connsiteY0" fmla="*/ 0 h 21592"/>
              <a:gd name="connsiteX1" fmla="*/ 6551 w 19088"/>
              <a:gd name="connsiteY1" fmla="*/ 13409 h 21592"/>
              <a:gd name="connsiteX2" fmla="*/ 4636 w 19088"/>
              <a:gd name="connsiteY2" fmla="*/ 17908 h 21592"/>
              <a:gd name="connsiteX3" fmla="*/ 123 w 19088"/>
              <a:gd name="connsiteY3" fmla="*/ 21534 h 21592"/>
              <a:gd name="connsiteX4" fmla="*/ 0 w 19088"/>
              <a:gd name="connsiteY4" fmla="*/ 21571 h 21592"/>
              <a:gd name="connsiteX5" fmla="*/ 8570 w 19088"/>
              <a:gd name="connsiteY5" fmla="*/ 21592 h 21592"/>
              <a:gd name="connsiteX6" fmla="*/ 15749 w 19088"/>
              <a:gd name="connsiteY6" fmla="*/ 17593 h 21592"/>
              <a:gd name="connsiteX7" fmla="*/ 19088 w 19088"/>
              <a:gd name="connsiteY7" fmla="*/ 9840 h 21592"/>
              <a:gd name="connsiteX8" fmla="*/ 18247 w 19088"/>
              <a:gd name="connsiteY8" fmla="*/ 4779 h 21592"/>
              <a:gd name="connsiteX9" fmla="*/ 12259 w 19088"/>
              <a:gd name="connsiteY9" fmla="*/ 0 h 2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88" h="21592" extrusionOk="0">
                <a:moveTo>
                  <a:pt x="12259" y="0"/>
                </a:moveTo>
                <a:lnTo>
                  <a:pt x="6551" y="13409"/>
                </a:lnTo>
                <a:lnTo>
                  <a:pt x="4636" y="17908"/>
                </a:lnTo>
                <a:cubicBezTo>
                  <a:pt x="3908" y="19618"/>
                  <a:pt x="2218" y="20928"/>
                  <a:pt x="123" y="21534"/>
                </a:cubicBezTo>
                <a:cubicBezTo>
                  <a:pt x="82" y="21546"/>
                  <a:pt x="42" y="21560"/>
                  <a:pt x="0" y="21571"/>
                </a:cubicBezTo>
                <a:lnTo>
                  <a:pt x="8570" y="21592"/>
                </a:lnTo>
                <a:cubicBezTo>
                  <a:pt x="11833" y="21600"/>
                  <a:pt x="14731" y="19985"/>
                  <a:pt x="15749" y="17593"/>
                </a:cubicBezTo>
                <a:lnTo>
                  <a:pt x="19088" y="9840"/>
                </a:lnTo>
                <a:lnTo>
                  <a:pt x="18247" y="4779"/>
                </a:lnTo>
                <a:lnTo>
                  <a:pt x="12259" y="0"/>
                </a:lnTo>
                <a:close/>
              </a:path>
            </a:pathLst>
          </a:custGeom>
          <a:solidFill>
            <a:srgbClr val="FFCF00"/>
          </a:solidFill>
          <a:ln w="12700">
            <a:miter lim="400000"/>
          </a:ln>
        </p:spPr>
        <p:txBody>
          <a:bodyPr lIns="38100" tIns="38100" rIns="38100" bIns="38100" anchor="ctr"/>
          <a:lstStyle/>
          <a:p>
            <a:pPr marL="0" marR="0" lvl="0" indent="0" algn="l" defTabSz="914354"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43" name="Shape">
            <a:extLst>
              <a:ext uri="{FF2B5EF4-FFF2-40B4-BE49-F238E27FC236}">
                <a16:creationId xmlns:a16="http://schemas.microsoft.com/office/drawing/2014/main" id="{73B388BE-0507-5E4C-9BEC-F14A9B5743F1}"/>
              </a:ext>
            </a:extLst>
          </p:cNvPr>
          <p:cNvSpPr/>
          <p:nvPr/>
        </p:nvSpPr>
        <p:spPr>
          <a:xfrm>
            <a:off x="5855597" y="2637885"/>
            <a:ext cx="2370729" cy="2502255"/>
          </a:xfrm>
          <a:custGeom>
            <a:avLst/>
            <a:gdLst>
              <a:gd name="connsiteX0" fmla="*/ 20761 w 21062"/>
              <a:gd name="connsiteY0" fmla="*/ 15189 h 21600"/>
              <a:gd name="connsiteX1" fmla="*/ 18405 w 21062"/>
              <a:gd name="connsiteY1" fmla="*/ 8590 h 21600"/>
              <a:gd name="connsiteX2" fmla="*/ 11462 w 21062"/>
              <a:gd name="connsiteY2" fmla="*/ 3914 h 21600"/>
              <a:gd name="connsiteX3" fmla="*/ 5505 w 21062"/>
              <a:gd name="connsiteY3" fmla="*/ 0 h 21600"/>
              <a:gd name="connsiteX4" fmla="*/ 0 w 21062"/>
              <a:gd name="connsiteY4" fmla="*/ 6503 h 21600"/>
              <a:gd name="connsiteX5" fmla="*/ 15906 w 21062"/>
              <a:gd name="connsiteY5" fmla="*/ 17008 h 21600"/>
              <a:gd name="connsiteX6" fmla="*/ 18558 w 21062"/>
              <a:gd name="connsiteY6" fmla="*/ 21600 h 21600"/>
              <a:gd name="connsiteX7" fmla="*/ 20761 w 21062"/>
              <a:gd name="connsiteY7" fmla="*/ 15189 h 21600"/>
              <a:gd name="connsiteX0" fmla="*/ 20761 w 21062"/>
              <a:gd name="connsiteY0" fmla="*/ 14208 h 20619"/>
              <a:gd name="connsiteX1" fmla="*/ 18405 w 21062"/>
              <a:gd name="connsiteY1" fmla="*/ 7609 h 20619"/>
              <a:gd name="connsiteX2" fmla="*/ 11462 w 21062"/>
              <a:gd name="connsiteY2" fmla="*/ 2933 h 20619"/>
              <a:gd name="connsiteX3" fmla="*/ 4997 w 21062"/>
              <a:gd name="connsiteY3" fmla="*/ 0 h 20619"/>
              <a:gd name="connsiteX4" fmla="*/ 0 w 21062"/>
              <a:gd name="connsiteY4" fmla="*/ 5522 h 20619"/>
              <a:gd name="connsiteX5" fmla="*/ 15906 w 21062"/>
              <a:gd name="connsiteY5" fmla="*/ 16027 h 20619"/>
              <a:gd name="connsiteX6" fmla="*/ 18558 w 21062"/>
              <a:gd name="connsiteY6" fmla="*/ 20619 h 20619"/>
              <a:gd name="connsiteX7" fmla="*/ 20761 w 21062"/>
              <a:gd name="connsiteY7" fmla="*/ 14208 h 20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62" h="20619" extrusionOk="0">
                <a:moveTo>
                  <a:pt x="20761" y="14208"/>
                </a:moveTo>
                <a:cubicBezTo>
                  <a:pt x="21600" y="11767"/>
                  <a:pt x="20649" y="9103"/>
                  <a:pt x="18405" y="7609"/>
                </a:cubicBezTo>
                <a:lnTo>
                  <a:pt x="11462" y="2933"/>
                </a:lnTo>
                <a:lnTo>
                  <a:pt x="4997" y="0"/>
                </a:lnTo>
                <a:lnTo>
                  <a:pt x="0" y="5522"/>
                </a:lnTo>
                <a:lnTo>
                  <a:pt x="15906" y="16027"/>
                </a:lnTo>
                <a:cubicBezTo>
                  <a:pt x="17541" y="17116"/>
                  <a:pt x="18489" y="18826"/>
                  <a:pt x="18558" y="20619"/>
                </a:cubicBezTo>
                <a:lnTo>
                  <a:pt x="20761" y="14208"/>
                </a:lnTo>
                <a:close/>
              </a:path>
            </a:pathLst>
          </a:custGeom>
          <a:solidFill>
            <a:srgbClr val="3AB393"/>
          </a:solidFill>
          <a:ln w="12700">
            <a:miter lim="400000"/>
          </a:ln>
        </p:spPr>
        <p:txBody>
          <a:bodyPr lIns="38100" tIns="38100" rIns="38100" bIns="38100" anchor="ctr"/>
          <a:lstStyle/>
          <a:p>
            <a:pPr marL="0" marR="0" lvl="0" indent="0" algn="l" defTabSz="914354"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44" name="Shape">
            <a:extLst>
              <a:ext uri="{FF2B5EF4-FFF2-40B4-BE49-F238E27FC236}">
                <a16:creationId xmlns:a16="http://schemas.microsoft.com/office/drawing/2014/main" id="{90F332A1-D279-414D-AE00-15DBE2B9418C}"/>
              </a:ext>
            </a:extLst>
          </p:cNvPr>
          <p:cNvSpPr/>
          <p:nvPr/>
        </p:nvSpPr>
        <p:spPr>
          <a:xfrm>
            <a:off x="4227444" y="2375891"/>
            <a:ext cx="2912319" cy="2092979"/>
          </a:xfrm>
          <a:custGeom>
            <a:avLst/>
            <a:gdLst>
              <a:gd name="connsiteX0" fmla="*/ 16762 w 21600"/>
              <a:gd name="connsiteY0" fmla="*/ 1384 h 21139"/>
              <a:gd name="connsiteX1" fmla="*/ 10587 w 21600"/>
              <a:gd name="connsiteY1" fmla="*/ 1384 h 21139"/>
              <a:gd name="connsiteX2" fmla="*/ 4873 w 21600"/>
              <a:gd name="connsiteY2" fmla="*/ 7059 h 21139"/>
              <a:gd name="connsiteX3" fmla="*/ 0 w 21600"/>
              <a:gd name="connsiteY3" fmla="*/ 11997 h 21139"/>
              <a:gd name="connsiteX4" fmla="*/ 3255 w 21600"/>
              <a:gd name="connsiteY4" fmla="*/ 21139 h 21139"/>
              <a:gd name="connsiteX5" fmla="*/ 17040 w 21600"/>
              <a:gd name="connsiteY5" fmla="*/ 7326 h 21139"/>
              <a:gd name="connsiteX6" fmla="*/ 21600 w 21600"/>
              <a:gd name="connsiteY6" fmla="*/ 6233 h 21139"/>
              <a:gd name="connsiteX7" fmla="*/ 16762 w 21600"/>
              <a:gd name="connsiteY7" fmla="*/ 1384 h 21139"/>
              <a:gd name="connsiteX0" fmla="*/ 16483 w 21321"/>
              <a:gd name="connsiteY0" fmla="*/ 1384 h 21139"/>
              <a:gd name="connsiteX1" fmla="*/ 10308 w 21321"/>
              <a:gd name="connsiteY1" fmla="*/ 1384 h 21139"/>
              <a:gd name="connsiteX2" fmla="*/ 4594 w 21321"/>
              <a:gd name="connsiteY2" fmla="*/ 7059 h 21139"/>
              <a:gd name="connsiteX3" fmla="*/ 0 w 21321"/>
              <a:gd name="connsiteY3" fmla="*/ 12430 h 21139"/>
              <a:gd name="connsiteX4" fmla="*/ 2976 w 21321"/>
              <a:gd name="connsiteY4" fmla="*/ 21139 h 21139"/>
              <a:gd name="connsiteX5" fmla="*/ 16761 w 21321"/>
              <a:gd name="connsiteY5" fmla="*/ 7326 h 21139"/>
              <a:gd name="connsiteX6" fmla="*/ 21321 w 21321"/>
              <a:gd name="connsiteY6" fmla="*/ 6233 h 21139"/>
              <a:gd name="connsiteX7" fmla="*/ 16483 w 21321"/>
              <a:gd name="connsiteY7" fmla="*/ 1384 h 2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21" h="21139" extrusionOk="0">
                <a:moveTo>
                  <a:pt x="16483" y="1384"/>
                </a:moveTo>
                <a:cubicBezTo>
                  <a:pt x="14642" y="-461"/>
                  <a:pt x="12149" y="-461"/>
                  <a:pt x="10308" y="1384"/>
                </a:cubicBezTo>
                <a:lnTo>
                  <a:pt x="4594" y="7059"/>
                </a:lnTo>
                <a:lnTo>
                  <a:pt x="0" y="12430"/>
                </a:lnTo>
                <a:lnTo>
                  <a:pt x="2976" y="21139"/>
                </a:lnTo>
                <a:lnTo>
                  <a:pt x="16761" y="7326"/>
                </a:lnTo>
                <a:cubicBezTo>
                  <a:pt x="18102" y="5981"/>
                  <a:pt x="19790" y="5618"/>
                  <a:pt x="21321" y="6233"/>
                </a:cubicBezTo>
                <a:lnTo>
                  <a:pt x="16483" y="1384"/>
                </a:lnTo>
                <a:close/>
              </a:path>
            </a:pathLst>
          </a:custGeom>
          <a:solidFill>
            <a:schemeClr val="accent6"/>
          </a:solidFill>
          <a:ln w="12700">
            <a:miter lim="400000"/>
          </a:ln>
        </p:spPr>
        <p:txBody>
          <a:bodyPr lIns="38100" tIns="38100" rIns="38100" bIns="38100" anchor="ctr"/>
          <a:lstStyle/>
          <a:p>
            <a:pPr marL="0" marR="0" lvl="0" indent="0" algn="l" defTabSz="914354"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45" name="Shape">
            <a:extLst>
              <a:ext uri="{FF2B5EF4-FFF2-40B4-BE49-F238E27FC236}">
                <a16:creationId xmlns:a16="http://schemas.microsoft.com/office/drawing/2014/main" id="{24D03C0E-3D7F-404A-9AD5-3C8F17138F92}"/>
              </a:ext>
            </a:extLst>
          </p:cNvPr>
          <p:cNvSpPr/>
          <p:nvPr/>
        </p:nvSpPr>
        <p:spPr>
          <a:xfrm>
            <a:off x="3902888" y="3080682"/>
            <a:ext cx="1590222" cy="2954596"/>
          </a:xfrm>
          <a:custGeom>
            <a:avLst/>
            <a:gdLst>
              <a:gd name="connsiteX0" fmla="*/ 3851 w 20801"/>
              <a:gd name="connsiteY0" fmla="*/ 3487 h 21600"/>
              <a:gd name="connsiteX1" fmla="*/ 468 w 20801"/>
              <a:gd name="connsiteY1" fmla="*/ 9301 h 21600"/>
              <a:gd name="connsiteX2" fmla="*/ 4293 w 20801"/>
              <a:gd name="connsiteY2" fmla="*/ 15854 h 21600"/>
              <a:gd name="connsiteX3" fmla="*/ 7748 w 20801"/>
              <a:gd name="connsiteY3" fmla="*/ 21600 h 21600"/>
              <a:gd name="connsiteX4" fmla="*/ 20801 w 20801"/>
              <a:gd name="connsiteY4" fmla="*/ 20546 h 21600"/>
              <a:gd name="connsiteX5" fmla="*/ 11325 w 20801"/>
              <a:gd name="connsiteY5" fmla="*/ 4533 h 21600"/>
              <a:gd name="connsiteX6" fmla="*/ 12476 w 20801"/>
              <a:gd name="connsiteY6" fmla="*/ 0 h 21600"/>
              <a:gd name="connsiteX7" fmla="*/ 3851 w 20801"/>
              <a:gd name="connsiteY7" fmla="*/ 3487 h 21600"/>
              <a:gd name="connsiteX0" fmla="*/ 3851 w 20801"/>
              <a:gd name="connsiteY0" fmla="*/ 3487 h 21393"/>
              <a:gd name="connsiteX1" fmla="*/ 468 w 20801"/>
              <a:gd name="connsiteY1" fmla="*/ 9301 h 21393"/>
              <a:gd name="connsiteX2" fmla="*/ 4293 w 20801"/>
              <a:gd name="connsiteY2" fmla="*/ 15854 h 21393"/>
              <a:gd name="connsiteX3" fmla="*/ 8433 w 20801"/>
              <a:gd name="connsiteY3" fmla="*/ 21393 h 21393"/>
              <a:gd name="connsiteX4" fmla="*/ 20801 w 20801"/>
              <a:gd name="connsiteY4" fmla="*/ 20546 h 21393"/>
              <a:gd name="connsiteX5" fmla="*/ 11325 w 20801"/>
              <a:gd name="connsiteY5" fmla="*/ 4533 h 21393"/>
              <a:gd name="connsiteX6" fmla="*/ 12476 w 20801"/>
              <a:gd name="connsiteY6" fmla="*/ 0 h 21393"/>
              <a:gd name="connsiteX7" fmla="*/ 3851 w 20801"/>
              <a:gd name="connsiteY7" fmla="*/ 3487 h 2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01" h="21393" extrusionOk="0">
                <a:moveTo>
                  <a:pt x="3851" y="3487"/>
                </a:moveTo>
                <a:cubicBezTo>
                  <a:pt x="566" y="4815"/>
                  <a:pt x="-799" y="7161"/>
                  <a:pt x="468" y="9301"/>
                </a:cubicBezTo>
                <a:lnTo>
                  <a:pt x="4293" y="15854"/>
                </a:lnTo>
                <a:lnTo>
                  <a:pt x="8433" y="21393"/>
                </a:lnTo>
                <a:lnTo>
                  <a:pt x="20801" y="20546"/>
                </a:lnTo>
                <a:lnTo>
                  <a:pt x="11325" y="4533"/>
                </a:lnTo>
                <a:cubicBezTo>
                  <a:pt x="10402" y="2974"/>
                  <a:pt x="10877" y="1305"/>
                  <a:pt x="12476" y="0"/>
                </a:cubicBezTo>
                <a:lnTo>
                  <a:pt x="3851" y="3487"/>
                </a:lnTo>
                <a:close/>
              </a:path>
            </a:pathLst>
          </a:custGeom>
          <a:solidFill>
            <a:srgbClr val="44A0FC"/>
          </a:solidFill>
          <a:ln w="12700">
            <a:miter lim="400000"/>
          </a:ln>
        </p:spPr>
        <p:txBody>
          <a:bodyPr lIns="38100" tIns="38100" rIns="38100" bIns="38100" anchor="ctr"/>
          <a:lstStyle/>
          <a:p>
            <a:pPr marL="0" marR="0" lvl="0" indent="0" algn="l" defTabSz="914354"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46" name="Shape">
            <a:extLst>
              <a:ext uri="{FF2B5EF4-FFF2-40B4-BE49-F238E27FC236}">
                <a16:creationId xmlns:a16="http://schemas.microsoft.com/office/drawing/2014/main" id="{2FCF515F-26DD-CF4E-A85D-7538C4CCF905}"/>
              </a:ext>
            </a:extLst>
          </p:cNvPr>
          <p:cNvSpPr/>
          <p:nvPr/>
        </p:nvSpPr>
        <p:spPr>
          <a:xfrm>
            <a:off x="4236145" y="5273885"/>
            <a:ext cx="2528308" cy="1270067"/>
          </a:xfrm>
          <a:custGeom>
            <a:avLst/>
            <a:gdLst/>
            <a:ahLst/>
            <a:cxnLst>
              <a:cxn ang="0">
                <a:pos x="wd2" y="hd2"/>
              </a:cxn>
              <a:cxn ang="5400000">
                <a:pos x="wd2" y="hd2"/>
              </a:cxn>
              <a:cxn ang="10800000">
                <a:pos x="wd2" y="hd2"/>
              </a:cxn>
              <a:cxn ang="16200000">
                <a:pos x="wd2" y="hd2"/>
              </a:cxn>
            </a:cxnLst>
            <a:rect l="0" t="0" r="r" b="b"/>
            <a:pathLst>
              <a:path w="21600" h="21586" extrusionOk="0">
                <a:moveTo>
                  <a:pt x="20041" y="13934"/>
                </a:moveTo>
                <a:lnTo>
                  <a:pt x="21600" y="4495"/>
                </a:lnTo>
                <a:lnTo>
                  <a:pt x="4855" y="4710"/>
                </a:lnTo>
                <a:cubicBezTo>
                  <a:pt x="2919" y="4720"/>
                  <a:pt x="1142" y="2921"/>
                  <a:pt x="0" y="0"/>
                </a:cubicBezTo>
                <a:lnTo>
                  <a:pt x="2173" y="13189"/>
                </a:lnTo>
                <a:cubicBezTo>
                  <a:pt x="3000" y="18209"/>
                  <a:pt x="5358" y="21600"/>
                  <a:pt x="8014" y="21585"/>
                </a:cubicBezTo>
                <a:lnTo>
                  <a:pt x="16367" y="21542"/>
                </a:lnTo>
                <a:cubicBezTo>
                  <a:pt x="18073" y="20271"/>
                  <a:pt x="19449" y="17522"/>
                  <a:pt x="20041" y="13934"/>
                </a:cubicBezTo>
                <a:close/>
              </a:path>
            </a:pathLst>
          </a:custGeom>
          <a:solidFill>
            <a:srgbClr val="E31A46"/>
          </a:solidFill>
          <a:ln w="12700">
            <a:miter lim="400000"/>
          </a:ln>
        </p:spPr>
        <p:txBody>
          <a:bodyPr lIns="38100" tIns="38100" rIns="38100" bIns="38100" anchor="ctr"/>
          <a:lstStyle/>
          <a:p>
            <a:pPr marL="0" marR="0" lvl="0" indent="0" algn="l" defTabSz="914354"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48" name="TextBox 44">
            <a:extLst>
              <a:ext uri="{FF2B5EF4-FFF2-40B4-BE49-F238E27FC236}">
                <a16:creationId xmlns:a16="http://schemas.microsoft.com/office/drawing/2014/main" id="{57FF21B8-68F2-AD46-8695-AB2ABAD8F5B3}"/>
              </a:ext>
            </a:extLst>
          </p:cNvPr>
          <p:cNvSpPr txBox="1"/>
          <p:nvPr/>
        </p:nvSpPr>
        <p:spPr>
          <a:xfrm>
            <a:off x="281442" y="2530255"/>
            <a:ext cx="3621446" cy="1015663"/>
          </a:xfrm>
          <a:prstGeom prst="rect">
            <a:avLst/>
          </a:prstGeom>
          <a:noFill/>
        </p:spPr>
        <p:txBody>
          <a:bodyPr wrap="square" lIns="0" rtlCol="0" anchor="b">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1">
                <a:ln>
                  <a:noFill/>
                </a:ln>
                <a:solidFill>
                  <a:srgbClr val="44A0FC"/>
                </a:solidFill>
                <a:effectLst/>
                <a:uLnTx/>
                <a:uFillTx/>
                <a:latin typeface="Century Gothic" panose="020B0502020202020204" pitchFamily="34" charset="0"/>
                <a:ea typeface="+mn-ea"/>
                <a:cs typeface="+mn-cs"/>
              </a:rPr>
              <a:t>Accelerating of research translation &amp; clinical studies</a:t>
            </a:r>
          </a:p>
        </p:txBody>
      </p:sp>
      <p:sp>
        <p:nvSpPr>
          <p:cNvPr id="51" name="TextBox 64">
            <a:extLst>
              <a:ext uri="{FF2B5EF4-FFF2-40B4-BE49-F238E27FC236}">
                <a16:creationId xmlns:a16="http://schemas.microsoft.com/office/drawing/2014/main" id="{D25FBB35-0D75-9C46-BA73-680226521AD2}"/>
              </a:ext>
            </a:extLst>
          </p:cNvPr>
          <p:cNvSpPr txBox="1"/>
          <p:nvPr/>
        </p:nvSpPr>
        <p:spPr>
          <a:xfrm>
            <a:off x="8226326" y="3022270"/>
            <a:ext cx="2854037" cy="400110"/>
          </a:xfrm>
          <a:prstGeom prst="rect">
            <a:avLst/>
          </a:prstGeom>
          <a:noFill/>
        </p:spPr>
        <p:txBody>
          <a:bodyPr wrap="square" lIns="0" rtlCol="0" anchor="b">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1">
                <a:ln>
                  <a:noFill/>
                </a:ln>
                <a:solidFill>
                  <a:srgbClr val="3AB393"/>
                </a:solidFill>
                <a:effectLst/>
                <a:uLnTx/>
                <a:uFillTx/>
                <a:latin typeface="Century Gothic" panose="020B0502020202020204" pitchFamily="34" charset="0"/>
                <a:ea typeface="+mn-ea"/>
                <a:cs typeface="+mn-cs"/>
              </a:rPr>
              <a:t>RD research funding</a:t>
            </a:r>
          </a:p>
        </p:txBody>
      </p:sp>
      <p:sp>
        <p:nvSpPr>
          <p:cNvPr id="54" name="TextBox 67">
            <a:extLst>
              <a:ext uri="{FF2B5EF4-FFF2-40B4-BE49-F238E27FC236}">
                <a16:creationId xmlns:a16="http://schemas.microsoft.com/office/drawing/2014/main" id="{3A20F97C-86C4-8D4A-BED8-E0F073B0B5FB}"/>
              </a:ext>
            </a:extLst>
          </p:cNvPr>
          <p:cNvSpPr txBox="1"/>
          <p:nvPr/>
        </p:nvSpPr>
        <p:spPr>
          <a:xfrm>
            <a:off x="-264784" y="5346060"/>
            <a:ext cx="4230114" cy="707886"/>
          </a:xfrm>
          <a:prstGeom prst="rect">
            <a:avLst/>
          </a:prstGeom>
          <a:noFill/>
        </p:spPr>
        <p:txBody>
          <a:bodyPr wrap="square" lIns="0" rtlCol="0" anchor="b">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1">
                <a:ln>
                  <a:noFill/>
                </a:ln>
                <a:solidFill>
                  <a:srgbClr val="E31A46"/>
                </a:solidFill>
                <a:effectLst/>
                <a:uLnTx/>
                <a:uFillTx/>
                <a:latin typeface="Century Gothic" panose="020B0502020202020204" pitchFamily="34" charset="0"/>
                <a:ea typeface="+mn-ea"/>
                <a:cs typeface="+mn-cs"/>
              </a:rPr>
              <a:t>Capacity building &amp; empowerment</a:t>
            </a:r>
          </a:p>
        </p:txBody>
      </p:sp>
      <p:sp>
        <p:nvSpPr>
          <p:cNvPr id="57" name="TextBox 70">
            <a:extLst>
              <a:ext uri="{FF2B5EF4-FFF2-40B4-BE49-F238E27FC236}">
                <a16:creationId xmlns:a16="http://schemas.microsoft.com/office/drawing/2014/main" id="{9162CC65-B028-A141-A380-0CB550F8FD7E}"/>
              </a:ext>
            </a:extLst>
          </p:cNvPr>
          <p:cNvSpPr txBox="1"/>
          <p:nvPr/>
        </p:nvSpPr>
        <p:spPr>
          <a:xfrm>
            <a:off x="8226326" y="5346060"/>
            <a:ext cx="3254472" cy="707886"/>
          </a:xfrm>
          <a:prstGeom prst="rect">
            <a:avLst/>
          </a:prstGeom>
          <a:noFill/>
        </p:spPr>
        <p:txBody>
          <a:bodyPr wrap="square" lIns="0" rtlCol="0" anchor="b">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1">
                <a:ln>
                  <a:noFill/>
                </a:ln>
                <a:solidFill>
                  <a:srgbClr val="FFC000"/>
                </a:solidFill>
                <a:effectLst/>
                <a:uLnTx/>
                <a:uFillTx/>
                <a:latin typeface="Century Gothic" panose="020B0502020202020204" pitchFamily="34" charset="0"/>
                <a:ea typeface="+mn-ea"/>
                <a:cs typeface="+mn-cs"/>
              </a:rPr>
              <a:t>Access to data, tools &amp; services – Virtual Platform</a:t>
            </a:r>
          </a:p>
        </p:txBody>
      </p:sp>
      <p:grpSp>
        <p:nvGrpSpPr>
          <p:cNvPr id="59" name="Group 72">
            <a:extLst>
              <a:ext uri="{FF2B5EF4-FFF2-40B4-BE49-F238E27FC236}">
                <a16:creationId xmlns:a16="http://schemas.microsoft.com/office/drawing/2014/main" id="{D0C0CE2A-392A-8A4C-A0F1-434E53436C78}"/>
              </a:ext>
            </a:extLst>
          </p:cNvPr>
          <p:cNvGrpSpPr/>
          <p:nvPr/>
        </p:nvGrpSpPr>
        <p:grpSpPr>
          <a:xfrm>
            <a:off x="3902888" y="1553887"/>
            <a:ext cx="4498975" cy="1048310"/>
            <a:chOff x="104873" y="4381524"/>
            <a:chExt cx="2590355" cy="1048310"/>
          </a:xfrm>
        </p:grpSpPr>
        <p:sp>
          <p:nvSpPr>
            <p:cNvPr id="60" name="TextBox 73">
              <a:extLst>
                <a:ext uri="{FF2B5EF4-FFF2-40B4-BE49-F238E27FC236}">
                  <a16:creationId xmlns:a16="http://schemas.microsoft.com/office/drawing/2014/main" id="{F76C3F33-B032-A54B-A82A-4ECE901E001A}"/>
                </a:ext>
              </a:extLst>
            </p:cNvPr>
            <p:cNvSpPr txBox="1"/>
            <p:nvPr/>
          </p:nvSpPr>
          <p:spPr>
            <a:xfrm>
              <a:off x="104873" y="4381524"/>
              <a:ext cx="2590355" cy="400110"/>
            </a:xfrm>
            <a:prstGeom prst="rect">
              <a:avLst/>
            </a:prstGeom>
            <a:noFill/>
          </p:spPr>
          <p:txBody>
            <a:bodyPr wrap="square" lIns="0" rtlCol="0" anchor="b">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1">
                  <a:ln>
                    <a:noFill/>
                  </a:ln>
                  <a:solidFill>
                    <a:srgbClr val="7030A0"/>
                  </a:solidFill>
                  <a:effectLst/>
                  <a:uLnTx/>
                  <a:uFillTx/>
                  <a:latin typeface="Century Gothic" panose="020B0502020202020204" pitchFamily="34" charset="0"/>
                  <a:ea typeface="+mn-ea"/>
                  <a:cs typeface="+mn-cs"/>
                </a:rPr>
                <a:t>Coordination &amp; transversal activities</a:t>
              </a:r>
            </a:p>
          </p:txBody>
        </p:sp>
        <p:sp>
          <p:nvSpPr>
            <p:cNvPr id="61" name="Rectangle 60">
              <a:extLst>
                <a:ext uri="{FF2B5EF4-FFF2-40B4-BE49-F238E27FC236}">
                  <a16:creationId xmlns:a16="http://schemas.microsoft.com/office/drawing/2014/main" id="{C193BF5A-7225-024A-8E48-DC62647A569A}"/>
                </a:ext>
              </a:extLst>
            </p:cNvPr>
            <p:cNvSpPr/>
            <p:nvPr/>
          </p:nvSpPr>
          <p:spPr>
            <a:xfrm>
              <a:off x="109485" y="4752726"/>
              <a:ext cx="2556262" cy="677108"/>
            </a:xfrm>
            <a:prstGeom prst="rect">
              <a:avLst/>
            </a:prstGeom>
          </p:spPr>
          <p:txBody>
            <a:bodyPr wrap="square" lIns="0" tIns="45720" rIns="91440" bIns="45720" anchor="t">
              <a:spAutoFit/>
            </a:bodyPr>
            <a:lstStyle/>
            <a:p>
              <a:pPr marL="0" marR="0" lvl="0" indent="0" algn="ctr" defTabSz="914354" rtl="0" eaLnBrk="1" fontAlgn="auto" latinLnBrk="0" hangingPunct="1">
                <a:lnSpc>
                  <a:spcPct val="100000"/>
                </a:lnSpc>
                <a:spcBef>
                  <a:spcPts val="1200"/>
                </a:spcBef>
                <a:spcAft>
                  <a:spcPts val="0"/>
                </a:spcAft>
                <a:buClrTx/>
                <a:buSzTx/>
                <a:buFontTx/>
                <a:buNone/>
                <a:tabLst/>
                <a:defRPr/>
              </a:pPr>
              <a:r>
                <a:rPr kumimoji="0" lang="en-US" sz="1400" b="1" i="0" u="none" strike="noStrike" kern="0" cap="none" spc="0" normalizeH="0" baseline="0" noProof="1">
                  <a:ln>
                    <a:noFill/>
                  </a:ln>
                  <a:solidFill>
                    <a:srgbClr val="000000"/>
                  </a:solidFill>
                  <a:effectLst/>
                  <a:uLnTx/>
                  <a:uFillTx/>
                  <a:latin typeface="Century Gothic"/>
                  <a:ea typeface="+mn-ea"/>
                  <a:cs typeface="+mn-cs"/>
                </a:rPr>
                <a:t>(strategy, sustainability, ethics, communication)</a:t>
              </a:r>
              <a:endParaRPr kumimoji="0" lang="en-US" sz="1400" b="1" i="0" u="none" strike="noStrike" kern="0" cap="none" spc="0" normalizeH="0" baseline="0" noProof="1">
                <a:ln>
                  <a:noFill/>
                </a:ln>
                <a:solidFill>
                  <a:srgbClr val="000000"/>
                </a:solidFill>
                <a:effectLst/>
                <a:uLnTx/>
                <a:uFillTx/>
                <a:latin typeface="Century Gothic" panose="020B0502020202020204" pitchFamily="34" charset="0"/>
                <a:ea typeface="+mn-ea"/>
                <a:cs typeface="+mn-cs"/>
              </a:endParaRPr>
            </a:p>
            <a:p>
              <a:pPr marL="0" marR="0" lvl="0" indent="0" algn="ctr" defTabSz="914354" rtl="0" eaLnBrk="1" fontAlgn="auto" latinLnBrk="0" hangingPunct="1">
                <a:lnSpc>
                  <a:spcPct val="100000"/>
                </a:lnSpc>
                <a:spcBef>
                  <a:spcPts val="1200"/>
                </a:spcBef>
                <a:spcAft>
                  <a:spcPts val="0"/>
                </a:spcAft>
                <a:buClrTx/>
                <a:buSzTx/>
                <a:buFontTx/>
                <a:buNone/>
                <a:tabLst/>
                <a:defRPr/>
              </a:pPr>
              <a:endParaRPr kumimoji="0" lang="en-US" sz="1400" b="0" i="0" u="none" strike="noStrike" kern="0" cap="none" spc="0" normalizeH="0" baseline="0" noProof="1">
                <a:ln>
                  <a:noFill/>
                </a:ln>
                <a:solidFill>
                  <a:srgbClr val="95A5A6"/>
                </a:solidFill>
                <a:effectLst/>
                <a:uLnTx/>
                <a:uFillTx/>
                <a:latin typeface="Century Gothic" panose="020B0502020202020204" pitchFamily="34" charset="0"/>
                <a:ea typeface="+mn-ea"/>
                <a:cs typeface="+mn-cs"/>
              </a:endParaRPr>
            </a:p>
          </p:txBody>
        </p:sp>
      </p:grpSp>
      <p:pic>
        <p:nvPicPr>
          <p:cNvPr id="62" name="Image 61">
            <a:extLst>
              <a:ext uri="{FF2B5EF4-FFF2-40B4-BE49-F238E27FC236}">
                <a16:creationId xmlns:a16="http://schemas.microsoft.com/office/drawing/2014/main" id="{FC3F42F5-60CC-7545-9BB0-9B8AA3C3A2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0337" y="3959296"/>
            <a:ext cx="1031239" cy="1301281"/>
          </a:xfrm>
          <a:prstGeom prst="rect">
            <a:avLst/>
          </a:prstGeom>
        </p:spPr>
      </p:pic>
    </p:spTree>
    <p:extLst>
      <p:ext uri="{BB962C8B-B14F-4D97-AF65-F5344CB8AC3E}">
        <p14:creationId xmlns:p14="http://schemas.microsoft.com/office/powerpoint/2010/main" val="3650264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0548502-4949-6842-A057-D48B3B5F8195}"/>
              </a:ext>
            </a:extLst>
          </p:cNvPr>
          <p:cNvSpPr txBox="1"/>
          <p:nvPr/>
        </p:nvSpPr>
        <p:spPr>
          <a:xfrm>
            <a:off x="321734" y="406399"/>
            <a:ext cx="104803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EJP RD – single entry point &amp; solutions for all</a:t>
            </a:r>
          </a:p>
        </p:txBody>
      </p:sp>
      <p:sp>
        <p:nvSpPr>
          <p:cNvPr id="18" name="Rectangle 17">
            <a:extLst>
              <a:ext uri="{FF2B5EF4-FFF2-40B4-BE49-F238E27FC236}">
                <a16:creationId xmlns:a16="http://schemas.microsoft.com/office/drawing/2014/main" id="{210C250E-CECB-7E4D-9658-DA93374E0360}"/>
              </a:ext>
            </a:extLst>
          </p:cNvPr>
          <p:cNvSpPr/>
          <p:nvPr/>
        </p:nvSpPr>
        <p:spPr>
          <a:xfrm>
            <a:off x="376152" y="1247281"/>
            <a:ext cx="1728019" cy="10247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RESEARCHERS</a:t>
            </a:r>
          </a:p>
        </p:txBody>
      </p:sp>
      <p:sp>
        <p:nvSpPr>
          <p:cNvPr id="19" name="Rectangle 18">
            <a:extLst>
              <a:ext uri="{FF2B5EF4-FFF2-40B4-BE49-F238E27FC236}">
                <a16:creationId xmlns:a16="http://schemas.microsoft.com/office/drawing/2014/main" id="{B0247EEB-AC50-C24F-9B7A-309C5E610929}"/>
              </a:ext>
            </a:extLst>
          </p:cNvPr>
          <p:cNvSpPr/>
          <p:nvPr/>
        </p:nvSpPr>
        <p:spPr>
          <a:xfrm>
            <a:off x="2663356" y="1247281"/>
            <a:ext cx="1728019" cy="10247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CLINICIANS</a:t>
            </a:r>
          </a:p>
        </p:txBody>
      </p:sp>
      <p:sp>
        <p:nvSpPr>
          <p:cNvPr id="22" name="Rectangle 21">
            <a:extLst>
              <a:ext uri="{FF2B5EF4-FFF2-40B4-BE49-F238E27FC236}">
                <a16:creationId xmlns:a16="http://schemas.microsoft.com/office/drawing/2014/main" id="{193AC447-C886-0F4A-A79D-B21314C6802A}"/>
              </a:ext>
            </a:extLst>
          </p:cNvPr>
          <p:cNvSpPr/>
          <p:nvPr/>
        </p:nvSpPr>
        <p:spPr>
          <a:xfrm>
            <a:off x="5102960" y="1263176"/>
            <a:ext cx="1728019" cy="10247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PATIENTS</a:t>
            </a:r>
          </a:p>
        </p:txBody>
      </p:sp>
      <p:sp>
        <p:nvSpPr>
          <p:cNvPr id="25" name="Rectangle 24">
            <a:extLst>
              <a:ext uri="{FF2B5EF4-FFF2-40B4-BE49-F238E27FC236}">
                <a16:creationId xmlns:a16="http://schemas.microsoft.com/office/drawing/2014/main" id="{C12CE934-EB93-BE44-996A-828BBA378E5C}"/>
              </a:ext>
            </a:extLst>
          </p:cNvPr>
          <p:cNvSpPr/>
          <p:nvPr/>
        </p:nvSpPr>
        <p:spPr>
          <a:xfrm>
            <a:off x="7461284" y="1257441"/>
            <a:ext cx="1728019" cy="10247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POLICY MAKERS &amp; FUNDERS</a:t>
            </a:r>
            <a:endParaRPr kumimoji="0" lang="fr-FR"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92DA0451-FE71-7E4D-9184-A4A499228818}"/>
              </a:ext>
            </a:extLst>
          </p:cNvPr>
          <p:cNvSpPr/>
          <p:nvPr/>
        </p:nvSpPr>
        <p:spPr>
          <a:xfrm>
            <a:off x="9809448" y="1247280"/>
            <a:ext cx="1728019" cy="10247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INTERNATIONAL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PARTNERS</a:t>
            </a:r>
            <a:endParaRPr kumimoji="0" lang="fr-FR" sz="1600" b="0" i="0" u="none" strike="noStrike" kern="1200" cap="none" spc="0" normalizeH="0" baseline="0" noProof="0">
              <a:ln>
                <a:noFill/>
              </a:ln>
              <a:solidFill>
                <a:srgbClr val="FFFFFF"/>
              </a:solidFill>
              <a:effectLst/>
              <a:uLnTx/>
              <a:uFillTx/>
              <a:latin typeface="Calibri"/>
              <a:ea typeface="+mn-ea"/>
              <a:cs typeface="+mn-cs"/>
            </a:endParaRPr>
          </a:p>
        </p:txBody>
      </p:sp>
      <p:pic>
        <p:nvPicPr>
          <p:cNvPr id="35" name="Image 1">
            <a:extLst>
              <a:ext uri="{FF2B5EF4-FFF2-40B4-BE49-F238E27FC236}">
                <a16:creationId xmlns:a16="http://schemas.microsoft.com/office/drawing/2014/main" id="{996B13FA-6399-7B4C-8E12-FE3FEDB943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984" y="2381539"/>
            <a:ext cx="768354" cy="768354"/>
          </a:xfrm>
          <a:prstGeom prst="rect">
            <a:avLst/>
          </a:prstGeom>
        </p:spPr>
      </p:pic>
      <p:pic>
        <p:nvPicPr>
          <p:cNvPr id="37" name="Image 4">
            <a:extLst>
              <a:ext uri="{FF2B5EF4-FFF2-40B4-BE49-F238E27FC236}">
                <a16:creationId xmlns:a16="http://schemas.microsoft.com/office/drawing/2014/main" id="{C54861CD-2228-5B43-BEA5-FB1F8244C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0574" y="2367482"/>
            <a:ext cx="768354" cy="768354"/>
          </a:xfrm>
          <a:prstGeom prst="rect">
            <a:avLst/>
          </a:prstGeom>
        </p:spPr>
      </p:pic>
      <p:pic>
        <p:nvPicPr>
          <p:cNvPr id="39" name="Image 5">
            <a:extLst>
              <a:ext uri="{FF2B5EF4-FFF2-40B4-BE49-F238E27FC236}">
                <a16:creationId xmlns:a16="http://schemas.microsoft.com/office/drawing/2014/main" id="{C31135EC-9E98-2B4D-AE4D-EF516C378E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2791" y="2377642"/>
            <a:ext cx="768354" cy="768354"/>
          </a:xfrm>
          <a:prstGeom prst="rect">
            <a:avLst/>
          </a:prstGeom>
        </p:spPr>
      </p:pic>
      <p:pic>
        <p:nvPicPr>
          <p:cNvPr id="41" name="Image 6">
            <a:extLst>
              <a:ext uri="{FF2B5EF4-FFF2-40B4-BE49-F238E27FC236}">
                <a16:creationId xmlns:a16="http://schemas.microsoft.com/office/drawing/2014/main" id="{8C55B742-E745-D74F-8698-3E2A3B84B6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56993" y="2391699"/>
            <a:ext cx="736600" cy="736600"/>
          </a:xfrm>
          <a:prstGeom prst="rect">
            <a:avLst/>
          </a:prstGeom>
        </p:spPr>
      </p:pic>
      <p:pic>
        <p:nvPicPr>
          <p:cNvPr id="43" name="Image 7">
            <a:extLst>
              <a:ext uri="{FF2B5EF4-FFF2-40B4-BE49-F238E27FC236}">
                <a16:creationId xmlns:a16="http://schemas.microsoft.com/office/drawing/2014/main" id="{81D804E8-31DF-834B-B796-94315C54FE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65482" y="2457741"/>
            <a:ext cx="615950" cy="615950"/>
          </a:xfrm>
          <a:prstGeom prst="rect">
            <a:avLst/>
          </a:prstGeom>
        </p:spPr>
      </p:pic>
      <p:sp>
        <p:nvSpPr>
          <p:cNvPr id="20" name="TextBox 12">
            <a:extLst>
              <a:ext uri="{FF2B5EF4-FFF2-40B4-BE49-F238E27FC236}">
                <a16:creationId xmlns:a16="http://schemas.microsoft.com/office/drawing/2014/main" id="{41CEFB02-5E82-9444-B2DD-4958A3344043}"/>
              </a:ext>
            </a:extLst>
          </p:cNvPr>
          <p:cNvSpPr txBox="1"/>
          <p:nvPr/>
        </p:nvSpPr>
        <p:spPr>
          <a:xfrm>
            <a:off x="28487" y="3259392"/>
            <a:ext cx="2423347" cy="24776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16AA8F"/>
                </a:solidFill>
                <a:effectLst/>
                <a:uLnTx/>
                <a:uFillTx/>
                <a:latin typeface="Century Gothic" panose="020B0502020202020204" pitchFamily="34" charset="0"/>
                <a:ea typeface="+mn-ea"/>
                <a:cs typeface="+mn-cs"/>
              </a:rPr>
              <a:t>Funding</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Research support services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Training at every stage</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Access to resources &amp; tools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Access to extensive network &amp; expertise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0000"/>
              </a:solidFill>
              <a:effectLst/>
              <a:uLnTx/>
              <a:uFillTx/>
              <a:latin typeface="Calibri"/>
              <a:ea typeface="+mn-ea"/>
              <a:cs typeface="+mn-cs"/>
            </a:endParaRPr>
          </a:p>
        </p:txBody>
      </p:sp>
      <p:sp>
        <p:nvSpPr>
          <p:cNvPr id="21" name="TextBox 12">
            <a:extLst>
              <a:ext uri="{FF2B5EF4-FFF2-40B4-BE49-F238E27FC236}">
                <a16:creationId xmlns:a16="http://schemas.microsoft.com/office/drawing/2014/main" id="{11E9F758-6CC8-4541-868A-DBCF11DA1C8B}"/>
              </a:ext>
            </a:extLst>
          </p:cNvPr>
          <p:cNvSpPr txBox="1"/>
          <p:nvPr/>
        </p:nvSpPr>
        <p:spPr>
          <a:xfrm>
            <a:off x="2315691" y="3274632"/>
            <a:ext cx="2423347"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Clinical studies support services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Support for registries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FFD600"/>
                </a:solidFill>
                <a:effectLst/>
                <a:uLnTx/>
                <a:uFillTx/>
                <a:latin typeface="Century Gothic" panose="020B0502020202020204" pitchFamily="34" charset="0"/>
                <a:ea typeface="+mn-ea"/>
                <a:cs typeface="+mn-cs"/>
              </a:rPr>
              <a:t>Access to resources &amp; tools to accelerate diagnosis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Access to extensive network &amp; expertise</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0000"/>
              </a:solidFill>
              <a:effectLst/>
              <a:uLnTx/>
              <a:uFillTx/>
              <a:latin typeface="Calibri"/>
              <a:ea typeface="+mn-ea"/>
              <a:cs typeface="+mn-cs"/>
            </a:endParaRPr>
          </a:p>
        </p:txBody>
      </p:sp>
      <p:sp>
        <p:nvSpPr>
          <p:cNvPr id="23" name="TextBox 12">
            <a:extLst>
              <a:ext uri="{FF2B5EF4-FFF2-40B4-BE49-F238E27FC236}">
                <a16:creationId xmlns:a16="http://schemas.microsoft.com/office/drawing/2014/main" id="{4B1BF458-32BE-F140-AD34-E683EE72032B}"/>
              </a:ext>
            </a:extLst>
          </p:cNvPr>
          <p:cNvSpPr txBox="1"/>
          <p:nvPr/>
        </p:nvSpPr>
        <p:spPr>
          <a:xfrm>
            <a:off x="4702657" y="3284792"/>
            <a:ext cx="2423347" cy="27853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E64415"/>
                </a:solidFill>
                <a:effectLst/>
                <a:uLnTx/>
                <a:uFillTx/>
                <a:latin typeface="Century Gothic" panose="020B0502020202020204" pitchFamily="34" charset="0"/>
                <a:ea typeface="+mn-ea"/>
                <a:cs typeface="+mn-cs"/>
              </a:rPr>
              <a:t>Access to RD specific expertise</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Networking</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Training at every stage</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Access to resources &amp; tools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Access to extensive network &amp; expertise</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000000"/>
              </a:solidFill>
              <a:effectLst/>
              <a:uLnTx/>
              <a:uFillTx/>
              <a:latin typeface="Calibri"/>
              <a:ea typeface="+mn-ea"/>
              <a:cs typeface="+mn-cs"/>
            </a:endParaRPr>
          </a:p>
        </p:txBody>
      </p:sp>
      <p:sp>
        <p:nvSpPr>
          <p:cNvPr id="24" name="TextBox 12">
            <a:extLst>
              <a:ext uri="{FF2B5EF4-FFF2-40B4-BE49-F238E27FC236}">
                <a16:creationId xmlns:a16="http://schemas.microsoft.com/office/drawing/2014/main" id="{A0479143-00DC-1C4A-93AC-11B1ECA694E3}"/>
              </a:ext>
            </a:extLst>
          </p:cNvPr>
          <p:cNvSpPr txBox="1"/>
          <p:nvPr/>
        </p:nvSpPr>
        <p:spPr>
          <a:xfrm>
            <a:off x="7113619" y="3284792"/>
            <a:ext cx="2423347" cy="24776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7030A0"/>
                </a:solidFill>
                <a:effectLst/>
                <a:uLnTx/>
                <a:uFillTx/>
                <a:latin typeface="Century Gothic" panose="020B0502020202020204" pitchFamily="34" charset="0"/>
                <a:ea typeface="+mn-ea"/>
                <a:cs typeface="+mn-cs"/>
              </a:rPr>
              <a:t>Joint funding &amp; strategy</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Optimisation of investment in research</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Access to support for national RD community</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Access to extensive network &amp; expertise</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Holistic impact evaluation</a:t>
            </a:r>
          </a:p>
        </p:txBody>
      </p:sp>
      <p:sp>
        <p:nvSpPr>
          <p:cNvPr id="27" name="TextBox 12">
            <a:extLst>
              <a:ext uri="{FF2B5EF4-FFF2-40B4-BE49-F238E27FC236}">
                <a16:creationId xmlns:a16="http://schemas.microsoft.com/office/drawing/2014/main" id="{9C93DA8C-BEEB-374F-BF0D-B3186E5BE36D}"/>
              </a:ext>
            </a:extLst>
          </p:cNvPr>
          <p:cNvSpPr txBox="1"/>
          <p:nvPr/>
        </p:nvSpPr>
        <p:spPr>
          <a:xfrm>
            <a:off x="9536966" y="3308689"/>
            <a:ext cx="242334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16AA8F"/>
                </a:solidFill>
                <a:effectLst/>
                <a:uLnTx/>
                <a:uFillTx/>
                <a:latin typeface="Century Gothic" panose="020B0502020202020204" pitchFamily="34" charset="0"/>
                <a:ea typeface="+mn-ea"/>
                <a:cs typeface="+mn-cs"/>
              </a:rPr>
              <a:t>Access to extensive RD network &amp; expertise</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Multiple collaboration opportunities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0070C0"/>
                </a:solidFill>
                <a:effectLst/>
                <a:uLnTx/>
                <a:uFillTx/>
                <a:latin typeface="Century Gothic" panose="020B0502020202020204" pitchFamily="34" charset="0"/>
                <a:ea typeface="+mn-ea"/>
                <a:cs typeface="+mn-cs"/>
              </a:rPr>
              <a:t>Possibility of alignment</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5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Access to resources &amp; tools</a:t>
            </a:r>
          </a:p>
        </p:txBody>
      </p:sp>
    </p:spTree>
    <p:extLst>
      <p:ext uri="{BB962C8B-B14F-4D97-AF65-F5344CB8AC3E}">
        <p14:creationId xmlns:p14="http://schemas.microsoft.com/office/powerpoint/2010/main" val="3207561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515937" y="541248"/>
            <a:ext cx="11160125" cy="1015663"/>
          </a:xfrm>
        </p:spPr>
        <p:txBody>
          <a:bodyPr anchor="ctr">
            <a:spAutoFit/>
          </a:bodyPr>
          <a:lstStyle/>
          <a:p>
            <a:r>
              <a:rPr lang="fr-FR" dirty="0">
                <a:effectLst>
                  <a:outerShdw blurRad="1270000" dist="38100" dir="2700000" algn="tl" rotWithShape="0">
                    <a:prstClr val="black"/>
                  </a:outerShdw>
                </a:effectLst>
              </a:rPr>
              <a:t>THANK YOU</a:t>
            </a:r>
          </a:p>
        </p:txBody>
      </p:sp>
      <p:sp>
        <p:nvSpPr>
          <p:cNvPr id="4" name="Sous-titre 2">
            <a:extLst>
              <a:ext uri="{FF2B5EF4-FFF2-40B4-BE49-F238E27FC236}">
                <a16:creationId xmlns:a16="http://schemas.microsoft.com/office/drawing/2014/main" id="{A21D22BC-B32D-FD40-879C-46AF9DB60235}"/>
              </a:ext>
            </a:extLst>
          </p:cNvPr>
          <p:cNvSpPr>
            <a:spLocks noGrp="1"/>
          </p:cNvSpPr>
          <p:nvPr>
            <p:ph type="subTitle" idx="1"/>
          </p:nvPr>
        </p:nvSpPr>
        <p:spPr>
          <a:xfrm>
            <a:off x="3212464" y="1632830"/>
            <a:ext cx="5677536" cy="1641475"/>
          </a:xfrm>
        </p:spPr>
        <p:txBody>
          <a:bodyPr wrap="square">
            <a:spAutoFit/>
          </a:bodyPr>
          <a:lstStyle/>
          <a:p>
            <a:r>
              <a:rPr lang="fr-FR" sz="3200" b="1" dirty="0" err="1">
                <a:effectLst>
                  <a:outerShdw blurRad="1270000" dist="38100" dir="2700000" algn="tl" rotWithShape="0">
                    <a:prstClr val="black"/>
                  </a:outerShdw>
                </a:effectLst>
              </a:rPr>
              <a:t>www.ejprarediseases.org</a:t>
            </a:r>
            <a:endParaRPr lang="fr-FR" dirty="0">
              <a:effectLst>
                <a:outerShdw blurRad="1270000" dist="38100" dir="2700000" algn="tl" rotWithShape="0">
                  <a:prstClr val="black"/>
                </a:outerShdw>
              </a:effectLst>
            </a:endParaRPr>
          </a:p>
          <a:p>
            <a:r>
              <a:rPr lang="fr-FR" dirty="0" err="1">
                <a:effectLst>
                  <a:outerShdw blurRad="1270000" dist="38100" dir="2700000" algn="tl" rotWithShape="0">
                    <a:prstClr val="black"/>
                  </a:outerShdw>
                </a:effectLst>
              </a:rPr>
              <a:t>coordination@ejprarediseases.org</a:t>
            </a:r>
            <a:endParaRPr lang="fr-FR" dirty="0">
              <a:effectLst>
                <a:outerShdw blurRad="1270000" dist="38100" dir="2700000" algn="tl" rotWithShape="0">
                  <a:prstClr val="black"/>
                </a:outerShdw>
              </a:effectLst>
            </a:endParaRPr>
          </a:p>
          <a:p>
            <a:r>
              <a:rPr lang="fr-FR" sz="2800" b="1" dirty="0" err="1">
                <a:effectLst>
                  <a:outerShdw blurRad="1270000" dist="38100" dir="2700000" algn="tl" rotWithShape="0">
                    <a:prstClr val="black"/>
                  </a:outerShdw>
                </a:effectLst>
              </a:rPr>
              <a:t>helpdesk@ejprarediseases.org</a:t>
            </a:r>
            <a:endParaRPr lang="fr-FR" sz="2800" b="1" dirty="0">
              <a:effectLst>
                <a:outerShdw blurRad="1270000" dist="38100" dir="2700000" algn="tl" rotWithShape="0">
                  <a:prstClr val="black"/>
                </a:outerShdw>
              </a:effectLst>
            </a:endParaRPr>
          </a:p>
        </p:txBody>
      </p:sp>
      <p:sp>
        <p:nvSpPr>
          <p:cNvPr id="6" name="Sous-titre 2">
            <a:extLst>
              <a:ext uri="{FF2B5EF4-FFF2-40B4-BE49-F238E27FC236}">
                <a16:creationId xmlns:a16="http://schemas.microsoft.com/office/drawing/2014/main" id="{CDF8CAEB-B662-0740-BE3D-27BBA2AC824B}"/>
              </a:ext>
            </a:extLst>
          </p:cNvPr>
          <p:cNvSpPr txBox="1">
            <a:spLocks/>
          </p:cNvSpPr>
          <p:nvPr/>
        </p:nvSpPr>
        <p:spPr>
          <a:xfrm>
            <a:off x="3476624" y="3672840"/>
            <a:ext cx="5462587" cy="1518364"/>
          </a:xfrm>
          <a:prstGeom prst="rect">
            <a:avLst/>
          </a:prstGeom>
        </p:spPr>
        <p:txBody>
          <a:bodyPr vert="horz" wrap="square" lIns="91440" tIns="45720" rIns="91440" bIns="45720" rtlCol="0">
            <a:spAutoFit/>
          </a:bodyPr>
          <a:lstStyle>
            <a:lvl1pPr marL="0" indent="0" algn="ctr" defTabSz="914354" rtl="0" eaLnBrk="1" latinLnBrk="0" hangingPunct="1">
              <a:lnSpc>
                <a:spcPct val="100000"/>
              </a:lnSpc>
              <a:spcBef>
                <a:spcPts val="1000"/>
              </a:spcBef>
              <a:buClr>
                <a:schemeClr val="accent6"/>
              </a:buClr>
              <a:buSzPct val="85000"/>
              <a:buFontTx/>
              <a:buNone/>
              <a:defRPr sz="2400" kern="1200">
                <a:solidFill>
                  <a:schemeClr val="bg1"/>
                </a:solidFill>
                <a:latin typeface="Century Gothic" panose="020B0502020202020204" pitchFamily="34" charset="0"/>
                <a:ea typeface="+mn-ea"/>
                <a:cs typeface="+mn-cs"/>
              </a:defRPr>
            </a:lvl1pPr>
            <a:lvl2pPr marL="457178" indent="0" algn="ctr" defTabSz="914354" rtl="0" eaLnBrk="1" latinLnBrk="0" hangingPunct="1">
              <a:lnSpc>
                <a:spcPct val="100000"/>
              </a:lnSpc>
              <a:spcBef>
                <a:spcPts val="500"/>
              </a:spcBef>
              <a:buSzPct val="85000"/>
              <a:buFontTx/>
              <a:buNone/>
              <a:defRPr sz="2000" kern="1200">
                <a:solidFill>
                  <a:schemeClr val="tx1"/>
                </a:solidFill>
                <a:latin typeface="Century Gothic" panose="020B0502020202020204" pitchFamily="34" charset="0"/>
                <a:ea typeface="+mn-ea"/>
                <a:cs typeface="+mn-cs"/>
              </a:defRPr>
            </a:lvl2pPr>
            <a:lvl3pPr marL="914354" indent="0" algn="ctr" defTabSz="914354" rtl="0" eaLnBrk="1" latinLnBrk="0" hangingPunct="1">
              <a:lnSpc>
                <a:spcPct val="100000"/>
              </a:lnSpc>
              <a:spcBef>
                <a:spcPts val="500"/>
              </a:spcBef>
              <a:buSzPct val="85000"/>
              <a:buFontTx/>
              <a:buNone/>
              <a:defRPr sz="1800" kern="1200">
                <a:solidFill>
                  <a:schemeClr val="tx1"/>
                </a:solidFill>
                <a:latin typeface="Century Gothic" panose="020B0502020202020204" pitchFamily="34" charset="0"/>
                <a:ea typeface="+mn-ea"/>
                <a:cs typeface="+mn-cs"/>
              </a:defRPr>
            </a:lvl3pPr>
            <a:lvl4pPr marL="1371532" indent="0" algn="ctr" defTabSz="914354" rtl="0" eaLnBrk="1" latinLnBrk="0" hangingPunct="1">
              <a:lnSpc>
                <a:spcPct val="100000"/>
              </a:lnSpc>
              <a:spcBef>
                <a:spcPts val="500"/>
              </a:spcBef>
              <a:buSzPct val="85000"/>
              <a:buFontTx/>
              <a:buNone/>
              <a:defRPr sz="1600" kern="1200">
                <a:solidFill>
                  <a:schemeClr val="tx1"/>
                </a:solidFill>
                <a:latin typeface="Century Gothic" panose="020B0502020202020204" pitchFamily="34" charset="0"/>
                <a:ea typeface="+mn-ea"/>
                <a:cs typeface="+mn-cs"/>
              </a:defRPr>
            </a:lvl4pPr>
            <a:lvl5pPr marL="1828709" indent="0" algn="ctr" defTabSz="914354" rtl="0" eaLnBrk="1" latinLnBrk="0" hangingPunct="1">
              <a:lnSpc>
                <a:spcPct val="100000"/>
              </a:lnSpc>
              <a:spcBef>
                <a:spcPts val="500"/>
              </a:spcBef>
              <a:buSzPct val="85000"/>
              <a:buFontTx/>
              <a:buNone/>
              <a:defRPr sz="1600" kern="1200">
                <a:solidFill>
                  <a:schemeClr val="tx1"/>
                </a:solidFill>
                <a:latin typeface="Century Gothic" panose="020B0502020202020204" pitchFamily="34" charset="0"/>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1000"/>
              </a:spcBef>
              <a:spcAft>
                <a:spcPts val="0"/>
              </a:spcAft>
              <a:buClr>
                <a:srgbClr val="7030A0"/>
              </a:buClr>
              <a:buSzPct val="85000"/>
              <a:buFontTx/>
              <a:buNone/>
              <a:tabLst/>
              <a:defRPr/>
            </a:pPr>
            <a:r>
              <a:rPr kumimoji="0" lang="fr-FR" sz="2800" b="1" i="0" u="none" strike="noStrike" kern="1200" cap="none" spc="0" normalizeH="0" baseline="0" noProof="0" dirty="0" err="1">
                <a:ln>
                  <a:noFill/>
                </a:ln>
                <a:solidFill>
                  <a:srgbClr val="FFFFFF"/>
                </a:solidFill>
                <a:effectLst>
                  <a:outerShdw blurRad="1270000" dist="38100" dir="2700000" algn="tl" rotWithShape="0">
                    <a:prstClr val="black"/>
                  </a:outerShdw>
                </a:effectLst>
                <a:uLnTx/>
                <a:uFillTx/>
                <a:latin typeface="Century Gothic" panose="020B0502020202020204" pitchFamily="34" charset="0"/>
                <a:ea typeface="+mn-ea"/>
                <a:cs typeface="+mn-cs"/>
              </a:rPr>
              <a:t>Follow</a:t>
            </a:r>
            <a:r>
              <a:rPr kumimoji="0" lang="fr-FR" sz="2800" b="1" i="0" u="none" strike="noStrike" kern="1200" cap="none" spc="0" normalizeH="0" baseline="0" noProof="0" dirty="0">
                <a:ln>
                  <a:noFill/>
                </a:ln>
                <a:solidFill>
                  <a:srgbClr val="FFFFFF"/>
                </a:solidFill>
                <a:effectLst>
                  <a:outerShdw blurRad="1270000" dist="38100" dir="2700000" algn="tl" rotWithShape="0">
                    <a:prstClr val="black"/>
                  </a:outerShdw>
                </a:effectLst>
                <a:uLnTx/>
                <a:uFillTx/>
                <a:latin typeface="Century Gothic" panose="020B0502020202020204" pitchFamily="34" charset="0"/>
                <a:ea typeface="+mn-ea"/>
                <a:cs typeface="+mn-cs"/>
              </a:rPr>
              <a:t> us on social media</a:t>
            </a:r>
          </a:p>
          <a:p>
            <a:pPr marL="0" marR="0" lvl="0" indent="0" algn="ctr" defTabSz="914354" rtl="0" eaLnBrk="1" fontAlgn="auto" latinLnBrk="0" hangingPunct="1">
              <a:lnSpc>
                <a:spcPct val="100000"/>
              </a:lnSpc>
              <a:spcBef>
                <a:spcPts val="1000"/>
              </a:spcBef>
              <a:spcAft>
                <a:spcPts val="0"/>
              </a:spcAft>
              <a:buClr>
                <a:srgbClr val="7030A0"/>
              </a:buClr>
              <a:buSzPct val="85000"/>
              <a:buFontTx/>
              <a:buNone/>
              <a:tabLst/>
              <a:defRPr/>
            </a:pPr>
            <a:r>
              <a:rPr kumimoji="0" lang="fr-FR" sz="2400" b="1" i="0" u="none" strike="noStrike" kern="1200" cap="none" spc="0" normalizeH="0" baseline="0" noProof="0" dirty="0">
                <a:ln>
                  <a:noFill/>
                </a:ln>
                <a:solidFill>
                  <a:srgbClr val="FFFFFF"/>
                </a:solidFill>
                <a:effectLst>
                  <a:outerShdw blurRad="1270000" dist="38100" dir="2700000" algn="tl" rotWithShape="0">
                    <a:prstClr val="black"/>
                  </a:outerShdw>
                </a:effectLst>
                <a:uLnTx/>
                <a:uFillTx/>
                <a:latin typeface="Century Gothic" panose="020B0502020202020204" pitchFamily="34" charset="0"/>
                <a:ea typeface="+mn-ea"/>
                <a:cs typeface="+mn-cs"/>
              </a:rPr>
              <a:t>@</a:t>
            </a:r>
            <a:r>
              <a:rPr kumimoji="0" lang="fr-FR" sz="2400" b="1" i="0" u="none" strike="noStrike" kern="1200" cap="none" spc="0" normalizeH="0" baseline="0" noProof="0" dirty="0" err="1">
                <a:ln>
                  <a:noFill/>
                </a:ln>
                <a:solidFill>
                  <a:srgbClr val="FFFFFF"/>
                </a:solidFill>
                <a:effectLst>
                  <a:outerShdw blurRad="1270000" dist="38100" dir="2700000" algn="tl" rotWithShape="0">
                    <a:prstClr val="black"/>
                  </a:outerShdw>
                </a:effectLst>
                <a:uLnTx/>
                <a:uFillTx/>
                <a:latin typeface="Century Gothic" panose="020B0502020202020204" pitchFamily="34" charset="0"/>
                <a:ea typeface="+mn-ea"/>
                <a:cs typeface="+mn-cs"/>
              </a:rPr>
              <a:t>EJPRarediseases</a:t>
            </a:r>
            <a:endParaRPr kumimoji="0" lang="fr-FR" sz="2400" b="0" i="0" u="none" strike="noStrike" kern="1200" cap="none" spc="0" normalizeH="0" baseline="0" noProof="0" dirty="0">
              <a:ln>
                <a:noFill/>
              </a:ln>
              <a:solidFill>
                <a:srgbClr val="FFFFFF"/>
              </a:solidFill>
              <a:effectLst>
                <a:outerShdw blurRad="1270000" dist="38100" dir="2700000" algn="tl" rotWithShape="0">
                  <a:prstClr val="black"/>
                </a:outerShdw>
              </a:effectLst>
              <a:uLnTx/>
              <a:uFillTx/>
              <a:latin typeface="Century Gothic" panose="020B0502020202020204" pitchFamily="34" charset="0"/>
              <a:ea typeface="+mn-ea"/>
              <a:cs typeface="+mn-cs"/>
            </a:endParaRPr>
          </a:p>
          <a:p>
            <a:pPr marL="0" marR="0" lvl="0" indent="0" algn="ctr" defTabSz="914354" rtl="0" eaLnBrk="1" fontAlgn="auto" latinLnBrk="0" hangingPunct="1">
              <a:lnSpc>
                <a:spcPct val="100000"/>
              </a:lnSpc>
              <a:spcBef>
                <a:spcPts val="1000"/>
              </a:spcBef>
              <a:spcAft>
                <a:spcPts val="0"/>
              </a:spcAft>
              <a:buClr>
                <a:srgbClr val="7030A0"/>
              </a:buClr>
              <a:buSzPct val="85000"/>
              <a:buFontTx/>
              <a:buNone/>
              <a:tabLst/>
              <a:defRPr/>
            </a:pPr>
            <a:endParaRPr kumimoji="0" lang="fr-FR" sz="2400" b="0" i="0" u="none" strike="noStrike" kern="1200" cap="none" spc="0" normalizeH="0" baseline="0" noProof="0" dirty="0">
              <a:ln>
                <a:noFill/>
              </a:ln>
              <a:solidFill>
                <a:srgbClr val="FFFFFF"/>
              </a:solidFill>
              <a:effectLst>
                <a:outerShdw blurRad="1270000" dist="38100" dir="2700000" algn="tl" rotWithShape="0">
                  <a:prstClr val="black"/>
                </a:outerShdw>
              </a:effectLst>
              <a:uLnTx/>
              <a:uFillTx/>
              <a:latin typeface="Century Gothic" panose="020B0502020202020204" pitchFamily="34" charset="0"/>
              <a:ea typeface="+mn-ea"/>
              <a:cs typeface="+mn-cs"/>
            </a:endParaRPr>
          </a:p>
        </p:txBody>
      </p:sp>
      <p:pic>
        <p:nvPicPr>
          <p:cNvPr id="7" name="Graphique 6">
            <a:extLst>
              <a:ext uri="{FF2B5EF4-FFF2-40B4-BE49-F238E27FC236}">
                <a16:creationId xmlns:a16="http://schemas.microsoft.com/office/drawing/2014/main" id="{2F4FF63A-379F-A24B-B278-5E725150F8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45542" y="4213053"/>
            <a:ext cx="459418" cy="373660"/>
          </a:xfrm>
          <a:prstGeom prst="rect">
            <a:avLst/>
          </a:prstGeom>
        </p:spPr>
      </p:pic>
      <p:pic>
        <p:nvPicPr>
          <p:cNvPr id="10" name="Image 9">
            <a:extLst>
              <a:ext uri="{FF2B5EF4-FFF2-40B4-BE49-F238E27FC236}">
                <a16:creationId xmlns:a16="http://schemas.microsoft.com/office/drawing/2014/main" id="{1D1BE122-EE1B-E845-BC21-44DD8F46CC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0062" y="4954546"/>
            <a:ext cx="811872" cy="541248"/>
          </a:xfrm>
          <a:prstGeom prst="rect">
            <a:avLst/>
          </a:prstGeom>
        </p:spPr>
      </p:pic>
      <p:sp>
        <p:nvSpPr>
          <p:cNvPr id="11" name="Rectangle 10">
            <a:extLst>
              <a:ext uri="{FF2B5EF4-FFF2-40B4-BE49-F238E27FC236}">
                <a16:creationId xmlns:a16="http://schemas.microsoft.com/office/drawing/2014/main" id="{535B3DE7-093F-3B4A-92CA-A39342724CC3}"/>
              </a:ext>
            </a:extLst>
          </p:cNvPr>
          <p:cNvSpPr/>
          <p:nvPr/>
        </p:nvSpPr>
        <p:spPr>
          <a:xfrm>
            <a:off x="3159917" y="5573194"/>
            <a:ext cx="6096000"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The EJP RD initiative has </a:t>
            </a:r>
            <a:r>
              <a:rPr kumimoji="0" lang="fr-FR" sz="1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received</a:t>
            </a:r>
            <a:r>
              <a:rPr kumimoji="0" lang="fr-FR" sz="1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1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funding</a:t>
            </a:r>
            <a:r>
              <a:rPr kumimoji="0" lang="fr-FR" sz="1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1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from</a:t>
            </a:r>
            <a:r>
              <a:rPr kumimoji="0" lang="fr-FR" sz="1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the </a:t>
            </a:r>
            <a:r>
              <a:rPr kumimoji="0" lang="fr-FR" sz="1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European</a:t>
            </a:r>
            <a:r>
              <a:rPr kumimoji="0" lang="fr-FR" sz="1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1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Union's</a:t>
            </a:r>
            <a:r>
              <a:rPr kumimoji="0" lang="fr-FR" sz="1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Horizon 2020 </a:t>
            </a:r>
            <a:r>
              <a:rPr kumimoji="0" lang="fr-FR" sz="1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research</a:t>
            </a:r>
            <a:r>
              <a:rPr kumimoji="0" lang="fr-FR" sz="1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and innovation programme </a:t>
            </a:r>
            <a:r>
              <a:rPr kumimoji="0" lang="fr-FR" sz="1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under</a:t>
            </a:r>
            <a:r>
              <a:rPr kumimoji="0" lang="fr-FR" sz="1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1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grant</a:t>
            </a:r>
            <a:r>
              <a:rPr kumimoji="0" lang="fr-FR" sz="1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agreement N°825575</a:t>
            </a:r>
          </a:p>
        </p:txBody>
      </p:sp>
    </p:spTree>
    <p:extLst>
      <p:ext uri="{BB962C8B-B14F-4D97-AF65-F5344CB8AC3E}">
        <p14:creationId xmlns:p14="http://schemas.microsoft.com/office/powerpoint/2010/main" val="3379267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ZoneTexte 30">
            <a:extLst>
              <a:ext uri="{FF2B5EF4-FFF2-40B4-BE49-F238E27FC236}">
                <a16:creationId xmlns:a16="http://schemas.microsoft.com/office/drawing/2014/main" id="{070EECDF-5EBE-2F4B-886C-147DF183AB52}"/>
              </a:ext>
            </a:extLst>
          </p:cNvPr>
          <p:cNvSpPr txBox="1"/>
          <p:nvPr/>
        </p:nvSpPr>
        <p:spPr>
          <a:xfrm>
            <a:off x="3066896" y="145504"/>
            <a:ext cx="60582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7.9 billion people in the world</a:t>
            </a:r>
          </a:p>
        </p:txBody>
      </p:sp>
      <p:grpSp>
        <p:nvGrpSpPr>
          <p:cNvPr id="34" name="Group 8">
            <a:extLst>
              <a:ext uri="{FF2B5EF4-FFF2-40B4-BE49-F238E27FC236}">
                <a16:creationId xmlns:a16="http://schemas.microsoft.com/office/drawing/2014/main" id="{30E52E17-E11F-AA47-8C1C-72831ECBE5BA}"/>
              </a:ext>
            </a:extLst>
          </p:cNvPr>
          <p:cNvGrpSpPr/>
          <p:nvPr/>
        </p:nvGrpSpPr>
        <p:grpSpPr>
          <a:xfrm>
            <a:off x="2636997" y="1433258"/>
            <a:ext cx="6918006" cy="5424742"/>
            <a:chOff x="4173538" y="1158239"/>
            <a:chExt cx="4046537" cy="4770121"/>
          </a:xfrm>
        </p:grpSpPr>
        <p:sp>
          <p:nvSpPr>
            <p:cNvPr id="35" name="Freeform 53">
              <a:extLst>
                <a:ext uri="{FF2B5EF4-FFF2-40B4-BE49-F238E27FC236}">
                  <a16:creationId xmlns:a16="http://schemas.microsoft.com/office/drawing/2014/main" id="{69CC7FD9-43C7-554C-8648-E0A4BC41C14D}"/>
                </a:ext>
              </a:extLst>
            </p:cNvPr>
            <p:cNvSpPr>
              <a:spLocks/>
            </p:cNvSpPr>
            <p:nvPr/>
          </p:nvSpPr>
          <p:spPr bwMode="auto">
            <a:xfrm>
              <a:off x="4173538" y="5212080"/>
              <a:ext cx="4046537" cy="716280"/>
            </a:xfrm>
            <a:prstGeom prst="rect">
              <a:avLst/>
            </a:pr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4400">
                <a:solidFill>
                  <a:schemeClr val="bg1"/>
                </a:solidFill>
              </a:endParaRPr>
            </a:p>
          </p:txBody>
        </p:sp>
        <p:sp>
          <p:nvSpPr>
            <p:cNvPr id="36" name="Freeform 53">
              <a:extLst>
                <a:ext uri="{FF2B5EF4-FFF2-40B4-BE49-F238E27FC236}">
                  <a16:creationId xmlns:a16="http://schemas.microsoft.com/office/drawing/2014/main" id="{3AFD71DD-912E-9946-8ADB-78295D5D283E}"/>
                </a:ext>
              </a:extLst>
            </p:cNvPr>
            <p:cNvSpPr>
              <a:spLocks/>
            </p:cNvSpPr>
            <p:nvPr/>
          </p:nvSpPr>
          <p:spPr bwMode="auto">
            <a:xfrm>
              <a:off x="4424998" y="4099560"/>
              <a:ext cx="3543617" cy="579120"/>
            </a:xfrm>
            <a:prstGeom prst="rect">
              <a:avLst/>
            </a:pr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4000">
                <a:solidFill>
                  <a:schemeClr val="bg1"/>
                </a:solidFill>
              </a:endParaRPr>
            </a:p>
          </p:txBody>
        </p:sp>
        <p:sp>
          <p:nvSpPr>
            <p:cNvPr id="37" name="Freeform 53">
              <a:extLst>
                <a:ext uri="{FF2B5EF4-FFF2-40B4-BE49-F238E27FC236}">
                  <a16:creationId xmlns:a16="http://schemas.microsoft.com/office/drawing/2014/main" id="{B5074961-F006-E648-AFA7-5E171C410A82}"/>
                </a:ext>
              </a:extLst>
            </p:cNvPr>
            <p:cNvSpPr>
              <a:spLocks/>
            </p:cNvSpPr>
            <p:nvPr/>
          </p:nvSpPr>
          <p:spPr bwMode="auto">
            <a:xfrm>
              <a:off x="4610259" y="3139440"/>
              <a:ext cx="3173095" cy="579120"/>
            </a:xfrm>
            <a:prstGeom prst="rect">
              <a:avLst/>
            </a:pr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3600">
                <a:solidFill>
                  <a:schemeClr val="bg1"/>
                </a:solidFill>
              </a:endParaRPr>
            </a:p>
          </p:txBody>
        </p:sp>
        <p:sp>
          <p:nvSpPr>
            <p:cNvPr id="38" name="Freeform 53">
              <a:extLst>
                <a:ext uri="{FF2B5EF4-FFF2-40B4-BE49-F238E27FC236}">
                  <a16:creationId xmlns:a16="http://schemas.microsoft.com/office/drawing/2014/main" id="{28736B19-F48B-2D4D-AC29-2702060BA6AD}"/>
                </a:ext>
              </a:extLst>
            </p:cNvPr>
            <p:cNvSpPr>
              <a:spLocks/>
            </p:cNvSpPr>
            <p:nvPr/>
          </p:nvSpPr>
          <p:spPr bwMode="auto">
            <a:xfrm>
              <a:off x="4783931" y="2426970"/>
              <a:ext cx="2825750" cy="457200"/>
            </a:xfrm>
            <a:prstGeom prst="rect">
              <a:avLst/>
            </a:pr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3200">
                <a:solidFill>
                  <a:schemeClr val="bg1"/>
                </a:solidFill>
              </a:endParaRPr>
            </a:p>
          </p:txBody>
        </p:sp>
        <p:sp>
          <p:nvSpPr>
            <p:cNvPr id="39" name="Freeform 53">
              <a:extLst>
                <a:ext uri="{FF2B5EF4-FFF2-40B4-BE49-F238E27FC236}">
                  <a16:creationId xmlns:a16="http://schemas.microsoft.com/office/drawing/2014/main" id="{712A2360-712C-2F4B-B198-108173C815D5}"/>
                </a:ext>
              </a:extLst>
            </p:cNvPr>
            <p:cNvSpPr>
              <a:spLocks/>
            </p:cNvSpPr>
            <p:nvPr/>
          </p:nvSpPr>
          <p:spPr bwMode="auto">
            <a:xfrm>
              <a:off x="4947761" y="1817370"/>
              <a:ext cx="2498090" cy="457200"/>
            </a:xfrm>
            <a:prstGeom prst="rect">
              <a:avLst/>
            </a:pr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2800">
                <a:solidFill>
                  <a:schemeClr val="bg1"/>
                </a:solidFill>
              </a:endParaRPr>
            </a:p>
          </p:txBody>
        </p:sp>
        <p:sp>
          <p:nvSpPr>
            <p:cNvPr id="40" name="Freeform 53">
              <a:extLst>
                <a:ext uri="{FF2B5EF4-FFF2-40B4-BE49-F238E27FC236}">
                  <a16:creationId xmlns:a16="http://schemas.microsoft.com/office/drawing/2014/main" id="{CFF77B04-4C80-2942-B893-86F06992FE9E}"/>
                </a:ext>
              </a:extLst>
            </p:cNvPr>
            <p:cNvSpPr>
              <a:spLocks/>
            </p:cNvSpPr>
            <p:nvPr/>
          </p:nvSpPr>
          <p:spPr bwMode="auto">
            <a:xfrm>
              <a:off x="5119291" y="1234440"/>
              <a:ext cx="2155031" cy="457200"/>
            </a:xfrm>
            <a:prstGeom prst="rect">
              <a:avLst/>
            </a:pr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2400">
                <a:solidFill>
                  <a:schemeClr val="bg1"/>
                </a:solidFill>
              </a:endParaRPr>
            </a:p>
          </p:txBody>
        </p:sp>
        <p:sp>
          <p:nvSpPr>
            <p:cNvPr id="41" name="Freeform 55">
              <a:extLst>
                <a:ext uri="{FF2B5EF4-FFF2-40B4-BE49-F238E27FC236}">
                  <a16:creationId xmlns:a16="http://schemas.microsoft.com/office/drawing/2014/main" id="{F518C7CF-992C-0C49-BFE2-DE716FA19597}"/>
                </a:ext>
              </a:extLst>
            </p:cNvPr>
            <p:cNvSpPr>
              <a:spLocks/>
            </p:cNvSpPr>
            <p:nvPr/>
          </p:nvSpPr>
          <p:spPr bwMode="auto">
            <a:xfrm>
              <a:off x="4173538" y="4678680"/>
              <a:ext cx="4046537" cy="533400"/>
            </a:xfrm>
            <a:prstGeom prst="trapezoid">
              <a:avLst>
                <a:gd name="adj" fmla="val 70643"/>
              </a:avLst>
            </a:prstGeom>
            <a:solidFill>
              <a:schemeClr val="tx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4400">
                <a:solidFill>
                  <a:schemeClr val="bg1"/>
                </a:solidFill>
              </a:endParaRPr>
            </a:p>
          </p:txBody>
        </p:sp>
        <p:sp>
          <p:nvSpPr>
            <p:cNvPr id="42" name="Freeform 55">
              <a:extLst>
                <a:ext uri="{FF2B5EF4-FFF2-40B4-BE49-F238E27FC236}">
                  <a16:creationId xmlns:a16="http://schemas.microsoft.com/office/drawing/2014/main" id="{14221288-025E-3149-98D3-0D0E7ADB385A}"/>
                </a:ext>
              </a:extLst>
            </p:cNvPr>
            <p:cNvSpPr>
              <a:spLocks/>
            </p:cNvSpPr>
            <p:nvPr/>
          </p:nvSpPr>
          <p:spPr bwMode="auto">
            <a:xfrm>
              <a:off x="4424998" y="3718560"/>
              <a:ext cx="3543617" cy="381000"/>
            </a:xfrm>
            <a:prstGeom prst="trapezoid">
              <a:avLst>
                <a:gd name="adj" fmla="val 72900"/>
              </a:avLst>
            </a:prstGeom>
            <a:solidFill>
              <a:schemeClr val="tx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4400">
                <a:solidFill>
                  <a:schemeClr val="bg1"/>
                </a:solidFill>
              </a:endParaRPr>
            </a:p>
          </p:txBody>
        </p:sp>
        <p:sp>
          <p:nvSpPr>
            <p:cNvPr id="43" name="Freeform 55">
              <a:extLst>
                <a:ext uri="{FF2B5EF4-FFF2-40B4-BE49-F238E27FC236}">
                  <a16:creationId xmlns:a16="http://schemas.microsoft.com/office/drawing/2014/main" id="{118FCFA5-0878-C341-AB65-221BA138A042}"/>
                </a:ext>
              </a:extLst>
            </p:cNvPr>
            <p:cNvSpPr>
              <a:spLocks/>
            </p:cNvSpPr>
            <p:nvPr/>
          </p:nvSpPr>
          <p:spPr bwMode="auto">
            <a:xfrm>
              <a:off x="4610259" y="2884170"/>
              <a:ext cx="3173095" cy="255270"/>
            </a:xfrm>
            <a:prstGeom prst="trapezoid">
              <a:avLst>
                <a:gd name="adj" fmla="val 102348"/>
              </a:avLst>
            </a:prstGeom>
            <a:solidFill>
              <a:schemeClr val="tx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4400">
                <a:solidFill>
                  <a:schemeClr val="bg1"/>
                </a:solidFill>
              </a:endParaRPr>
            </a:p>
          </p:txBody>
        </p:sp>
        <p:sp>
          <p:nvSpPr>
            <p:cNvPr id="44" name="Freeform 55">
              <a:extLst>
                <a:ext uri="{FF2B5EF4-FFF2-40B4-BE49-F238E27FC236}">
                  <a16:creationId xmlns:a16="http://schemas.microsoft.com/office/drawing/2014/main" id="{573CF27B-67EA-4940-B13E-3247188E5835}"/>
                </a:ext>
              </a:extLst>
            </p:cNvPr>
            <p:cNvSpPr>
              <a:spLocks/>
            </p:cNvSpPr>
            <p:nvPr/>
          </p:nvSpPr>
          <p:spPr bwMode="auto">
            <a:xfrm>
              <a:off x="4783931" y="2274570"/>
              <a:ext cx="2825750" cy="152400"/>
            </a:xfrm>
            <a:prstGeom prst="trapezoid">
              <a:avLst>
                <a:gd name="adj" fmla="val 160664"/>
              </a:avLst>
            </a:prstGeom>
            <a:solidFill>
              <a:schemeClr val="tx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4400">
                <a:solidFill>
                  <a:schemeClr val="bg1"/>
                </a:solidFill>
              </a:endParaRPr>
            </a:p>
          </p:txBody>
        </p:sp>
        <p:sp>
          <p:nvSpPr>
            <p:cNvPr id="45" name="Freeform 55">
              <a:extLst>
                <a:ext uri="{FF2B5EF4-FFF2-40B4-BE49-F238E27FC236}">
                  <a16:creationId xmlns:a16="http://schemas.microsoft.com/office/drawing/2014/main" id="{DF680843-7371-F44E-ACFD-0A0495A42B46}"/>
                </a:ext>
              </a:extLst>
            </p:cNvPr>
            <p:cNvSpPr>
              <a:spLocks/>
            </p:cNvSpPr>
            <p:nvPr/>
          </p:nvSpPr>
          <p:spPr bwMode="auto">
            <a:xfrm>
              <a:off x="4947761" y="1691640"/>
              <a:ext cx="2498090" cy="125730"/>
            </a:xfrm>
            <a:prstGeom prst="trapezoid">
              <a:avLst>
                <a:gd name="adj" fmla="val 205183"/>
              </a:avLst>
            </a:prstGeom>
            <a:solidFill>
              <a:schemeClr val="tx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4400">
                <a:solidFill>
                  <a:schemeClr val="bg1"/>
                </a:solidFill>
              </a:endParaRPr>
            </a:p>
          </p:txBody>
        </p:sp>
        <p:sp>
          <p:nvSpPr>
            <p:cNvPr id="46" name="Freeform 55">
              <a:extLst>
                <a:ext uri="{FF2B5EF4-FFF2-40B4-BE49-F238E27FC236}">
                  <a16:creationId xmlns:a16="http://schemas.microsoft.com/office/drawing/2014/main" id="{832A11AB-5E94-604F-8C44-0E71D22B4F82}"/>
                </a:ext>
              </a:extLst>
            </p:cNvPr>
            <p:cNvSpPr>
              <a:spLocks/>
            </p:cNvSpPr>
            <p:nvPr/>
          </p:nvSpPr>
          <p:spPr bwMode="auto">
            <a:xfrm>
              <a:off x="5116388" y="1158239"/>
              <a:ext cx="2155031" cy="76200"/>
            </a:xfrm>
            <a:prstGeom prst="trapezoid">
              <a:avLst>
                <a:gd name="adj" fmla="val 199281"/>
              </a:avLst>
            </a:prstGeom>
            <a:solidFill>
              <a:schemeClr val="tx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4400">
                <a:solidFill>
                  <a:schemeClr val="bg1"/>
                </a:solidFill>
              </a:endParaRPr>
            </a:p>
          </p:txBody>
        </p:sp>
      </p:grpSp>
      <p:sp>
        <p:nvSpPr>
          <p:cNvPr id="47" name="Freeform 53">
            <a:extLst>
              <a:ext uri="{FF2B5EF4-FFF2-40B4-BE49-F238E27FC236}">
                <a16:creationId xmlns:a16="http://schemas.microsoft.com/office/drawing/2014/main" id="{D7C1372C-F533-9B4B-9099-879F652E8261}"/>
              </a:ext>
            </a:extLst>
          </p:cNvPr>
          <p:cNvSpPr>
            <a:spLocks/>
          </p:cNvSpPr>
          <p:nvPr/>
        </p:nvSpPr>
        <p:spPr bwMode="auto">
          <a:xfrm>
            <a:off x="3570757" y="6043422"/>
            <a:ext cx="5040560" cy="814578"/>
          </a:xfrm>
          <a:prstGeom prst="rect">
            <a:avLst/>
          </a:prstGeom>
          <a:solidFill>
            <a:schemeClr val="accent5"/>
          </a:solidFill>
          <a:ln>
            <a:noFill/>
          </a:ln>
        </p:spPr>
        <p:txBody>
          <a:bodyPr vert="horz" wrap="square" lIns="91440" tIns="45720" rIns="91440" bIns="45720" numCol="1" anchor="ctr" anchorCtr="0" compatLnSpc="1">
            <a:prstTxWarp prst="textNoShape">
              <a:avLst/>
            </a:prstTxWarp>
          </a:bodyPr>
          <a:lstStyle/>
          <a:p>
            <a:pPr algn="ctr"/>
            <a:r>
              <a:rPr lang="en-US" sz="4000" b="1" dirty="0">
                <a:solidFill>
                  <a:schemeClr val="bg1"/>
                </a:solidFill>
                <a:effectLst>
                  <a:outerShdw blurRad="38100" dist="38100" dir="2700000" algn="tl">
                    <a:srgbClr val="000000">
                      <a:alpha val="43137"/>
                    </a:srgbClr>
                  </a:outerShdw>
                </a:effectLst>
              </a:rPr>
              <a:t>Impact on health</a:t>
            </a:r>
          </a:p>
        </p:txBody>
      </p:sp>
      <p:sp>
        <p:nvSpPr>
          <p:cNvPr id="48" name="Freeform 53">
            <a:extLst>
              <a:ext uri="{FF2B5EF4-FFF2-40B4-BE49-F238E27FC236}">
                <a16:creationId xmlns:a16="http://schemas.microsoft.com/office/drawing/2014/main" id="{BECFF32E-3D40-FD49-96CB-E1D134B63ED6}"/>
              </a:ext>
            </a:extLst>
          </p:cNvPr>
          <p:cNvSpPr>
            <a:spLocks/>
          </p:cNvSpPr>
          <p:nvPr/>
        </p:nvSpPr>
        <p:spPr bwMode="auto">
          <a:xfrm>
            <a:off x="3883988" y="4778227"/>
            <a:ext cx="4414099" cy="658595"/>
          </a:xfrm>
          <a:prstGeom prst="rect">
            <a:avLst/>
          </a:prstGeom>
          <a:solidFill>
            <a:schemeClr val="tx2"/>
          </a:solidFill>
          <a:ln>
            <a:noFill/>
          </a:ln>
        </p:spPr>
        <p:txBody>
          <a:bodyPr vert="horz" wrap="square" lIns="91440" tIns="45720" rIns="91440" bIns="45720" numCol="1" anchor="ctr" anchorCtr="0" compatLnSpc="1">
            <a:prstTxWarp prst="textNoShape">
              <a:avLst/>
            </a:prstTxWarp>
          </a:bodyPr>
          <a:lstStyle/>
          <a:p>
            <a:pPr algn="ctr"/>
            <a:r>
              <a:rPr lang="en-US" sz="4000" b="1" dirty="0">
                <a:solidFill>
                  <a:schemeClr val="bg1"/>
                </a:solidFill>
                <a:effectLst>
                  <a:outerShdw blurRad="38100" dist="38100" dir="2700000" algn="tl">
                    <a:srgbClr val="000000">
                      <a:alpha val="43137"/>
                    </a:srgbClr>
                  </a:outerShdw>
                </a:effectLst>
              </a:rPr>
              <a:t>Treatment</a:t>
            </a:r>
          </a:p>
        </p:txBody>
      </p:sp>
      <p:sp>
        <p:nvSpPr>
          <p:cNvPr id="49" name="Freeform 53">
            <a:extLst>
              <a:ext uri="{FF2B5EF4-FFF2-40B4-BE49-F238E27FC236}">
                <a16:creationId xmlns:a16="http://schemas.microsoft.com/office/drawing/2014/main" id="{B252AF70-F059-AF4B-B856-7CF3C4F27B8E}"/>
              </a:ext>
            </a:extLst>
          </p:cNvPr>
          <p:cNvSpPr>
            <a:spLocks/>
          </p:cNvSpPr>
          <p:nvPr/>
        </p:nvSpPr>
        <p:spPr bwMode="auto">
          <a:xfrm>
            <a:off x="4114758" y="3686346"/>
            <a:ext cx="3952559" cy="658595"/>
          </a:xfrm>
          <a:prstGeom prst="rect">
            <a:avLst/>
          </a:prstGeom>
          <a:solidFill>
            <a:schemeClr val="accent1"/>
          </a:solidFill>
          <a:ln>
            <a:noFill/>
          </a:ln>
        </p:spPr>
        <p:txBody>
          <a:bodyPr vert="horz" wrap="square" lIns="91440" tIns="45720" rIns="91440" bIns="45720" numCol="1" anchor="ctr" anchorCtr="0" compatLnSpc="1">
            <a:prstTxWarp prst="textNoShape">
              <a:avLst/>
            </a:prstTxWarp>
          </a:bodyPr>
          <a:lstStyle/>
          <a:p>
            <a:pPr algn="ctr"/>
            <a:r>
              <a:rPr lang="en-US" sz="4000" b="1" dirty="0">
                <a:solidFill>
                  <a:schemeClr val="bg1"/>
                </a:solidFill>
                <a:effectLst>
                  <a:outerShdw blurRad="38100" dist="38100" dir="2700000" algn="tl">
                    <a:srgbClr val="000000">
                      <a:alpha val="43137"/>
                    </a:srgbClr>
                  </a:outerShdw>
                </a:effectLst>
              </a:rPr>
              <a:t>Access to care</a:t>
            </a:r>
          </a:p>
        </p:txBody>
      </p:sp>
      <p:sp>
        <p:nvSpPr>
          <p:cNvPr id="50" name="Freeform 53">
            <a:extLst>
              <a:ext uri="{FF2B5EF4-FFF2-40B4-BE49-F238E27FC236}">
                <a16:creationId xmlns:a16="http://schemas.microsoft.com/office/drawing/2014/main" id="{33DF55B1-66FF-9B43-A122-38D3C95725D1}"/>
              </a:ext>
            </a:extLst>
          </p:cNvPr>
          <p:cNvSpPr>
            <a:spLocks/>
          </p:cNvSpPr>
          <p:nvPr/>
        </p:nvSpPr>
        <p:spPr bwMode="auto">
          <a:xfrm>
            <a:off x="4331092" y="2876102"/>
            <a:ext cx="3519889" cy="519943"/>
          </a:xfrm>
          <a:prstGeom prst="rect">
            <a:avLst/>
          </a:prstGeom>
          <a:solidFill>
            <a:schemeClr val="accent2"/>
          </a:solidFill>
          <a:ln>
            <a:noFill/>
          </a:ln>
        </p:spPr>
        <p:txBody>
          <a:bodyPr vert="horz" wrap="square" lIns="91440" tIns="45720" rIns="91440" bIns="45720" numCol="1" anchor="ctr" anchorCtr="0" compatLnSpc="1">
            <a:prstTxWarp prst="textNoShape">
              <a:avLst/>
            </a:prstTxWarp>
          </a:bodyPr>
          <a:lstStyle/>
          <a:p>
            <a:pPr algn="ctr"/>
            <a:r>
              <a:rPr lang="en-US" sz="3600" b="1" dirty="0">
                <a:solidFill>
                  <a:schemeClr val="bg1"/>
                </a:solidFill>
                <a:effectLst>
                  <a:outerShdw blurRad="38100" dist="38100" dir="2700000" algn="tl">
                    <a:srgbClr val="000000">
                      <a:alpha val="43137"/>
                    </a:srgbClr>
                  </a:outerShdw>
                </a:effectLst>
              </a:rPr>
              <a:t>Time to diagnosis</a:t>
            </a:r>
          </a:p>
        </p:txBody>
      </p:sp>
      <p:sp>
        <p:nvSpPr>
          <p:cNvPr id="51" name="Freeform 53">
            <a:extLst>
              <a:ext uri="{FF2B5EF4-FFF2-40B4-BE49-F238E27FC236}">
                <a16:creationId xmlns:a16="http://schemas.microsoft.com/office/drawing/2014/main" id="{C8FE2EBA-F2CC-FC45-9A67-C43DCE6C7857}"/>
              </a:ext>
            </a:extLst>
          </p:cNvPr>
          <p:cNvSpPr>
            <a:spLocks/>
          </p:cNvSpPr>
          <p:nvPr/>
        </p:nvSpPr>
        <p:spPr bwMode="auto">
          <a:xfrm>
            <a:off x="4535166" y="2182844"/>
            <a:ext cx="3111740" cy="519943"/>
          </a:xfrm>
          <a:prstGeom prst="rect">
            <a:avLst/>
          </a:prstGeom>
          <a:solidFill>
            <a:schemeClr val="accent3"/>
          </a:solidFill>
          <a:ln>
            <a:noFill/>
          </a:ln>
        </p:spPr>
        <p:txBody>
          <a:bodyPr vert="horz" wrap="square" lIns="91440" tIns="45720" rIns="91440" bIns="45720" numCol="1" anchor="ctr" anchorCtr="0" compatLnSpc="1">
            <a:prstTxWarp prst="textNoShape">
              <a:avLst/>
            </a:prstTxWarp>
          </a:bodyPr>
          <a:lstStyle/>
          <a:p>
            <a:pPr algn="ctr"/>
            <a:r>
              <a:rPr lang="en-US" sz="4000" b="1" dirty="0">
                <a:solidFill>
                  <a:schemeClr val="bg1"/>
                </a:solidFill>
                <a:effectLst>
                  <a:outerShdw blurRad="38100" dist="38100" dir="2700000" algn="tl">
                    <a:srgbClr val="000000">
                      <a:alpha val="43137"/>
                    </a:srgbClr>
                  </a:outerShdw>
                </a:effectLst>
              </a:rPr>
              <a:t>Diseases</a:t>
            </a:r>
          </a:p>
        </p:txBody>
      </p:sp>
      <p:sp>
        <p:nvSpPr>
          <p:cNvPr id="52" name="Freeform 53">
            <a:extLst>
              <a:ext uri="{FF2B5EF4-FFF2-40B4-BE49-F238E27FC236}">
                <a16:creationId xmlns:a16="http://schemas.microsoft.com/office/drawing/2014/main" id="{5833D581-E2CB-6E4B-935F-6FE12C5E1FCF}"/>
              </a:ext>
            </a:extLst>
          </p:cNvPr>
          <p:cNvSpPr>
            <a:spLocks/>
          </p:cNvSpPr>
          <p:nvPr/>
        </p:nvSpPr>
        <p:spPr bwMode="auto">
          <a:xfrm>
            <a:off x="4748832" y="1519916"/>
            <a:ext cx="2684410" cy="519943"/>
          </a:xfrm>
          <a:prstGeom prst="rect">
            <a:avLst/>
          </a:prstGeom>
          <a:solidFill>
            <a:schemeClr val="accent4"/>
          </a:solidFill>
          <a:ln>
            <a:noFill/>
          </a:ln>
        </p:spPr>
        <p:txBody>
          <a:bodyPr vert="horz" wrap="square" lIns="91440" tIns="45720" rIns="91440" bIns="45720" numCol="1" anchor="ctr" anchorCtr="0" compatLnSpc="1">
            <a:prstTxWarp prst="textNoShape">
              <a:avLst/>
            </a:prstTxWarp>
          </a:bodyPr>
          <a:lstStyle/>
          <a:p>
            <a:pPr algn="ctr"/>
            <a:r>
              <a:rPr lang="en-US" sz="4000" b="1" dirty="0">
                <a:solidFill>
                  <a:schemeClr val="bg1"/>
                </a:solidFill>
                <a:effectLst>
                  <a:outerShdw blurRad="38100" dist="38100" dir="2700000" algn="tl">
                    <a:srgbClr val="000000">
                      <a:alpha val="43137"/>
                    </a:srgbClr>
                  </a:outerShdw>
                </a:effectLst>
              </a:rPr>
              <a:t>Patients</a:t>
            </a:r>
          </a:p>
        </p:txBody>
      </p:sp>
      <p:sp>
        <p:nvSpPr>
          <p:cNvPr id="53" name="Freeform 55">
            <a:extLst>
              <a:ext uri="{FF2B5EF4-FFF2-40B4-BE49-F238E27FC236}">
                <a16:creationId xmlns:a16="http://schemas.microsoft.com/office/drawing/2014/main" id="{31F7A7E7-9C97-6141-8CCA-0CE56FC0116A}"/>
              </a:ext>
            </a:extLst>
          </p:cNvPr>
          <p:cNvSpPr>
            <a:spLocks/>
          </p:cNvSpPr>
          <p:nvPr/>
        </p:nvSpPr>
        <p:spPr bwMode="auto">
          <a:xfrm>
            <a:off x="3570757" y="5436822"/>
            <a:ext cx="5040560" cy="606600"/>
          </a:xfrm>
          <a:prstGeom prst="trapezoid">
            <a:avLst>
              <a:gd name="adj" fmla="val 51241"/>
            </a:avLst>
          </a:prstGeom>
          <a:solidFill>
            <a:schemeClr val="accent5">
              <a:alpha val="30000"/>
            </a:schemeClr>
          </a:solidFill>
          <a:ln>
            <a:noFill/>
          </a:ln>
        </p:spPr>
        <p:txBody>
          <a:bodyPr vert="horz" wrap="square" lIns="91440" tIns="45720" rIns="91440" bIns="45720" numCol="1" anchor="t" anchorCtr="0" compatLnSpc="1">
            <a:prstTxWarp prst="textNoShape">
              <a:avLst/>
            </a:prstTxWarp>
          </a:bodyPr>
          <a:lstStyle/>
          <a:p>
            <a:endParaRPr lang="en-US" b="1">
              <a:effectLst>
                <a:outerShdw blurRad="38100" dist="38100" dir="2700000" algn="tl">
                  <a:srgbClr val="000000">
                    <a:alpha val="43137"/>
                  </a:srgbClr>
                </a:outerShdw>
              </a:effectLst>
            </a:endParaRPr>
          </a:p>
        </p:txBody>
      </p:sp>
      <p:sp>
        <p:nvSpPr>
          <p:cNvPr id="54" name="Freeform 55">
            <a:extLst>
              <a:ext uri="{FF2B5EF4-FFF2-40B4-BE49-F238E27FC236}">
                <a16:creationId xmlns:a16="http://schemas.microsoft.com/office/drawing/2014/main" id="{73D5CA97-7CE3-7945-8685-8D82BC56121B}"/>
              </a:ext>
            </a:extLst>
          </p:cNvPr>
          <p:cNvSpPr>
            <a:spLocks/>
          </p:cNvSpPr>
          <p:nvPr/>
        </p:nvSpPr>
        <p:spPr bwMode="auto">
          <a:xfrm>
            <a:off x="3883988" y="4344941"/>
            <a:ext cx="4414099" cy="433286"/>
          </a:xfrm>
          <a:prstGeom prst="trapezoid">
            <a:avLst>
              <a:gd name="adj" fmla="val 53115"/>
            </a:avLst>
          </a:prstGeom>
          <a:solidFill>
            <a:schemeClr val="tx2">
              <a:alpha val="30000"/>
            </a:schemeClr>
          </a:solidFill>
          <a:ln>
            <a:noFill/>
          </a:ln>
        </p:spPr>
        <p:txBody>
          <a:bodyPr vert="horz" wrap="square" lIns="91440" tIns="45720" rIns="91440" bIns="45720" numCol="1" anchor="t" anchorCtr="0" compatLnSpc="1">
            <a:prstTxWarp prst="textNoShape">
              <a:avLst/>
            </a:prstTxWarp>
          </a:bodyPr>
          <a:lstStyle/>
          <a:p>
            <a:endParaRPr lang="en-US" b="1">
              <a:effectLst>
                <a:outerShdw blurRad="38100" dist="38100" dir="2700000" algn="tl">
                  <a:srgbClr val="000000">
                    <a:alpha val="43137"/>
                  </a:srgbClr>
                </a:outerShdw>
              </a:effectLst>
            </a:endParaRPr>
          </a:p>
        </p:txBody>
      </p:sp>
      <p:sp>
        <p:nvSpPr>
          <p:cNvPr id="55" name="Freeform 55">
            <a:extLst>
              <a:ext uri="{FF2B5EF4-FFF2-40B4-BE49-F238E27FC236}">
                <a16:creationId xmlns:a16="http://schemas.microsoft.com/office/drawing/2014/main" id="{9C91E82F-9857-0940-BA8B-A41DA3B36246}"/>
              </a:ext>
            </a:extLst>
          </p:cNvPr>
          <p:cNvSpPr>
            <a:spLocks/>
          </p:cNvSpPr>
          <p:nvPr/>
        </p:nvSpPr>
        <p:spPr bwMode="auto">
          <a:xfrm>
            <a:off x="4114758" y="3396045"/>
            <a:ext cx="3952559" cy="290302"/>
          </a:xfrm>
          <a:prstGeom prst="trapezoid">
            <a:avLst>
              <a:gd name="adj" fmla="val 74459"/>
            </a:avLst>
          </a:prstGeom>
          <a:solidFill>
            <a:schemeClr val="accent1">
              <a:alpha val="30000"/>
            </a:schemeClr>
          </a:solidFill>
          <a:ln>
            <a:noFill/>
          </a:ln>
        </p:spPr>
        <p:txBody>
          <a:bodyPr vert="horz" wrap="square" lIns="91440" tIns="45720" rIns="91440" bIns="45720" numCol="1" anchor="t" anchorCtr="0" compatLnSpc="1">
            <a:prstTxWarp prst="textNoShape">
              <a:avLst/>
            </a:prstTxWarp>
          </a:bodyPr>
          <a:lstStyle/>
          <a:p>
            <a:endParaRPr lang="en-US" b="1">
              <a:effectLst>
                <a:outerShdw blurRad="38100" dist="38100" dir="2700000" algn="tl">
                  <a:srgbClr val="000000">
                    <a:alpha val="43137"/>
                  </a:srgbClr>
                </a:outerShdw>
              </a:effectLst>
            </a:endParaRPr>
          </a:p>
        </p:txBody>
      </p:sp>
      <p:sp>
        <p:nvSpPr>
          <p:cNvPr id="56" name="Freeform 55">
            <a:extLst>
              <a:ext uri="{FF2B5EF4-FFF2-40B4-BE49-F238E27FC236}">
                <a16:creationId xmlns:a16="http://schemas.microsoft.com/office/drawing/2014/main" id="{7464D9E1-33F0-E24C-81EB-F62005C65BB7}"/>
              </a:ext>
            </a:extLst>
          </p:cNvPr>
          <p:cNvSpPr>
            <a:spLocks/>
          </p:cNvSpPr>
          <p:nvPr/>
        </p:nvSpPr>
        <p:spPr bwMode="auto">
          <a:xfrm>
            <a:off x="4331092" y="2702787"/>
            <a:ext cx="3519889" cy="173314"/>
          </a:xfrm>
          <a:prstGeom prst="trapezoid">
            <a:avLst>
              <a:gd name="adj" fmla="val 116697"/>
            </a:avLst>
          </a:prstGeom>
          <a:solidFill>
            <a:schemeClr val="accent2">
              <a:alpha val="30000"/>
            </a:schemeClr>
          </a:solidFill>
          <a:ln>
            <a:noFill/>
          </a:ln>
        </p:spPr>
        <p:txBody>
          <a:bodyPr vert="horz" wrap="square" lIns="91440" tIns="45720" rIns="91440" bIns="45720" numCol="1" anchor="t" anchorCtr="0" compatLnSpc="1">
            <a:prstTxWarp prst="textNoShape">
              <a:avLst/>
            </a:prstTxWarp>
          </a:bodyPr>
          <a:lstStyle/>
          <a:p>
            <a:endParaRPr lang="en-US" b="1">
              <a:effectLst>
                <a:outerShdw blurRad="38100" dist="38100" dir="2700000" algn="tl">
                  <a:srgbClr val="000000">
                    <a:alpha val="43137"/>
                  </a:srgbClr>
                </a:outerShdw>
              </a:effectLst>
            </a:endParaRPr>
          </a:p>
        </p:txBody>
      </p:sp>
      <p:sp>
        <p:nvSpPr>
          <p:cNvPr id="57" name="Freeform 55">
            <a:extLst>
              <a:ext uri="{FF2B5EF4-FFF2-40B4-BE49-F238E27FC236}">
                <a16:creationId xmlns:a16="http://schemas.microsoft.com/office/drawing/2014/main" id="{FEFD8DCC-105C-E247-80C8-F8E9C403D751}"/>
              </a:ext>
            </a:extLst>
          </p:cNvPr>
          <p:cNvSpPr>
            <a:spLocks/>
          </p:cNvSpPr>
          <p:nvPr/>
        </p:nvSpPr>
        <p:spPr bwMode="auto">
          <a:xfrm>
            <a:off x="4535166" y="2039860"/>
            <a:ext cx="3111740" cy="142984"/>
          </a:xfrm>
          <a:prstGeom prst="trapezoid">
            <a:avLst>
              <a:gd name="adj" fmla="val 150225"/>
            </a:avLst>
          </a:pr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endParaRPr lang="en-US" b="1">
              <a:effectLst>
                <a:outerShdw blurRad="38100" dist="38100" dir="2700000" algn="tl">
                  <a:srgbClr val="000000">
                    <a:alpha val="43137"/>
                  </a:srgbClr>
                </a:outerShdw>
              </a:effectLst>
            </a:endParaRPr>
          </a:p>
        </p:txBody>
      </p:sp>
      <p:sp>
        <p:nvSpPr>
          <p:cNvPr id="58" name="Freeform 55">
            <a:extLst>
              <a:ext uri="{FF2B5EF4-FFF2-40B4-BE49-F238E27FC236}">
                <a16:creationId xmlns:a16="http://schemas.microsoft.com/office/drawing/2014/main" id="{21F15906-FB06-5C4D-B7DB-ED6D6A8C888B}"/>
              </a:ext>
            </a:extLst>
          </p:cNvPr>
          <p:cNvSpPr>
            <a:spLocks/>
          </p:cNvSpPr>
          <p:nvPr/>
        </p:nvSpPr>
        <p:spPr bwMode="auto">
          <a:xfrm>
            <a:off x="4745216" y="1433258"/>
            <a:ext cx="2684410" cy="86657"/>
          </a:xfrm>
          <a:prstGeom prst="trapezoid">
            <a:avLst>
              <a:gd name="adj" fmla="val 199281"/>
            </a:avLst>
          </a:prstGeom>
          <a:solidFill>
            <a:schemeClr val="accent4">
              <a:alpha val="30000"/>
            </a:schemeClr>
          </a:solidFill>
          <a:ln>
            <a:noFill/>
          </a:ln>
        </p:spPr>
        <p:txBody>
          <a:bodyPr vert="horz" wrap="square" lIns="91440" tIns="45720" rIns="91440" bIns="45720" numCol="1" anchor="t" anchorCtr="0" compatLnSpc="1">
            <a:prstTxWarp prst="textNoShape">
              <a:avLst/>
            </a:prstTxWarp>
          </a:bodyPr>
          <a:lstStyle/>
          <a:p>
            <a:endParaRPr lang="en-US" b="1">
              <a:effectLst>
                <a:outerShdw blurRad="38100" dist="38100" dir="2700000" algn="tl">
                  <a:srgbClr val="000000">
                    <a:alpha val="43137"/>
                  </a:srgbClr>
                </a:outerShdw>
              </a:effectLst>
            </a:endParaRPr>
          </a:p>
        </p:txBody>
      </p:sp>
      <p:sp>
        <p:nvSpPr>
          <p:cNvPr id="71" name="ZoneTexte 70">
            <a:extLst>
              <a:ext uri="{FF2B5EF4-FFF2-40B4-BE49-F238E27FC236}">
                <a16:creationId xmlns:a16="http://schemas.microsoft.com/office/drawing/2014/main" id="{75C785A2-FD6C-E947-B0E1-A6BF54050EAF}"/>
              </a:ext>
            </a:extLst>
          </p:cNvPr>
          <p:cNvSpPr txBox="1"/>
          <p:nvPr/>
        </p:nvSpPr>
        <p:spPr>
          <a:xfrm>
            <a:off x="1374638" y="1504703"/>
            <a:ext cx="1963999" cy="492443"/>
          </a:xfrm>
          <a:prstGeom prst="rect">
            <a:avLst/>
          </a:prstGeom>
          <a:noFill/>
        </p:spPr>
        <p:txBody>
          <a:bodyPr wrap="none" rtlCol="0">
            <a:spAutoFit/>
          </a:bodyPr>
          <a:lstStyle/>
          <a:p>
            <a:r>
              <a:rPr lang="fr-FR" sz="2600" dirty="0">
                <a:latin typeface="Century Gothic" panose="020B0502020202020204" pitchFamily="34" charset="0"/>
              </a:rPr>
              <a:t>176 millions</a:t>
            </a:r>
          </a:p>
        </p:txBody>
      </p:sp>
      <p:sp>
        <p:nvSpPr>
          <p:cNvPr id="72" name="ZoneTexte 71">
            <a:extLst>
              <a:ext uri="{FF2B5EF4-FFF2-40B4-BE49-F238E27FC236}">
                <a16:creationId xmlns:a16="http://schemas.microsoft.com/office/drawing/2014/main" id="{53DF08FC-F751-4D42-AE61-F23024DE9B78}"/>
              </a:ext>
            </a:extLst>
          </p:cNvPr>
          <p:cNvSpPr txBox="1"/>
          <p:nvPr/>
        </p:nvSpPr>
        <p:spPr>
          <a:xfrm>
            <a:off x="8754129" y="1504703"/>
            <a:ext cx="1963999" cy="492443"/>
          </a:xfrm>
          <a:prstGeom prst="rect">
            <a:avLst/>
          </a:prstGeom>
          <a:noFill/>
        </p:spPr>
        <p:txBody>
          <a:bodyPr wrap="none" rtlCol="0">
            <a:spAutoFit/>
          </a:bodyPr>
          <a:lstStyle/>
          <a:p>
            <a:r>
              <a:rPr lang="fr-FR" sz="2600" dirty="0">
                <a:latin typeface="Century Gothic" panose="020B0502020202020204" pitchFamily="34" charset="0"/>
              </a:rPr>
              <a:t>300 millions</a:t>
            </a:r>
          </a:p>
        </p:txBody>
      </p:sp>
      <p:sp>
        <p:nvSpPr>
          <p:cNvPr id="73" name="ZoneTexte 72">
            <a:extLst>
              <a:ext uri="{FF2B5EF4-FFF2-40B4-BE49-F238E27FC236}">
                <a16:creationId xmlns:a16="http://schemas.microsoft.com/office/drawing/2014/main" id="{7856DFE2-902E-1B48-9D1C-8F8E7047DC27}"/>
              </a:ext>
            </a:extLst>
          </p:cNvPr>
          <p:cNvSpPr txBox="1"/>
          <p:nvPr/>
        </p:nvSpPr>
        <p:spPr>
          <a:xfrm>
            <a:off x="1661603" y="2111352"/>
            <a:ext cx="1677062" cy="492443"/>
          </a:xfrm>
          <a:prstGeom prst="rect">
            <a:avLst/>
          </a:prstGeom>
          <a:noFill/>
        </p:spPr>
        <p:txBody>
          <a:bodyPr wrap="none" rtlCol="0">
            <a:spAutoFit/>
          </a:bodyPr>
          <a:lstStyle/>
          <a:p>
            <a:r>
              <a:rPr lang="fr-FR" sz="2600" dirty="0">
                <a:latin typeface="Century Gothic" panose="020B0502020202020204" pitchFamily="34" charset="0"/>
              </a:rPr>
              <a:t>1 </a:t>
            </a:r>
            <a:r>
              <a:rPr lang="fr-FR" sz="2600" dirty="0" err="1">
                <a:latin typeface="Century Gothic" panose="020B0502020202020204" pitchFamily="34" charset="0"/>
              </a:rPr>
              <a:t>disease</a:t>
            </a:r>
            <a:endParaRPr lang="fr-FR" sz="2600" dirty="0">
              <a:latin typeface="Century Gothic" panose="020B0502020202020204" pitchFamily="34" charset="0"/>
            </a:endParaRPr>
          </a:p>
        </p:txBody>
      </p:sp>
      <p:sp>
        <p:nvSpPr>
          <p:cNvPr id="74" name="ZoneTexte 73">
            <a:extLst>
              <a:ext uri="{FF2B5EF4-FFF2-40B4-BE49-F238E27FC236}">
                <a16:creationId xmlns:a16="http://schemas.microsoft.com/office/drawing/2014/main" id="{315136A0-5CA0-A04F-900E-3F45710DEDDC}"/>
              </a:ext>
            </a:extLst>
          </p:cNvPr>
          <p:cNvSpPr txBox="1"/>
          <p:nvPr/>
        </p:nvSpPr>
        <p:spPr>
          <a:xfrm>
            <a:off x="8592685" y="2106010"/>
            <a:ext cx="2359941" cy="492443"/>
          </a:xfrm>
          <a:prstGeom prst="rect">
            <a:avLst/>
          </a:prstGeom>
          <a:noFill/>
        </p:spPr>
        <p:txBody>
          <a:bodyPr wrap="none" rtlCol="0">
            <a:spAutoFit/>
          </a:bodyPr>
          <a:lstStyle/>
          <a:p>
            <a:r>
              <a:rPr lang="fr-FR" sz="2600" dirty="0">
                <a:latin typeface="Century Gothic" panose="020B0502020202020204" pitchFamily="34" charset="0"/>
              </a:rPr>
              <a:t>7000 </a:t>
            </a:r>
            <a:r>
              <a:rPr lang="fr-FR" sz="2600" dirty="0" err="1">
                <a:latin typeface="Century Gothic" panose="020B0502020202020204" pitchFamily="34" charset="0"/>
              </a:rPr>
              <a:t>diseases</a:t>
            </a:r>
            <a:endParaRPr lang="fr-FR" sz="2600" dirty="0">
              <a:latin typeface="Century Gothic" panose="020B0502020202020204" pitchFamily="34" charset="0"/>
            </a:endParaRPr>
          </a:p>
        </p:txBody>
      </p:sp>
      <p:sp>
        <p:nvSpPr>
          <p:cNvPr id="75" name="ZoneTexte 74">
            <a:extLst>
              <a:ext uri="{FF2B5EF4-FFF2-40B4-BE49-F238E27FC236}">
                <a16:creationId xmlns:a16="http://schemas.microsoft.com/office/drawing/2014/main" id="{17273644-6585-4642-9D95-08D68FD4BD83}"/>
              </a:ext>
            </a:extLst>
          </p:cNvPr>
          <p:cNvSpPr txBox="1"/>
          <p:nvPr/>
        </p:nvSpPr>
        <p:spPr>
          <a:xfrm>
            <a:off x="919497" y="2828400"/>
            <a:ext cx="2154757" cy="492443"/>
          </a:xfrm>
          <a:prstGeom prst="rect">
            <a:avLst/>
          </a:prstGeom>
          <a:noFill/>
        </p:spPr>
        <p:txBody>
          <a:bodyPr wrap="none" rtlCol="0">
            <a:spAutoFit/>
          </a:bodyPr>
          <a:lstStyle/>
          <a:p>
            <a:r>
              <a:rPr lang="fr-FR" sz="2600" dirty="0">
                <a:latin typeface="Century Gothic" panose="020B0502020202020204" pitchFamily="34" charset="0"/>
              </a:rPr>
              <a:t>15 min – 24h</a:t>
            </a:r>
          </a:p>
        </p:txBody>
      </p:sp>
      <p:sp>
        <p:nvSpPr>
          <p:cNvPr id="76" name="ZoneTexte 75">
            <a:extLst>
              <a:ext uri="{FF2B5EF4-FFF2-40B4-BE49-F238E27FC236}">
                <a16:creationId xmlns:a16="http://schemas.microsoft.com/office/drawing/2014/main" id="{C4DA365D-0631-B247-8E3A-2A1A5D307613}"/>
              </a:ext>
            </a:extLst>
          </p:cNvPr>
          <p:cNvSpPr txBox="1"/>
          <p:nvPr/>
        </p:nvSpPr>
        <p:spPr>
          <a:xfrm>
            <a:off x="9414548" y="2833072"/>
            <a:ext cx="1316386" cy="492443"/>
          </a:xfrm>
          <a:prstGeom prst="rect">
            <a:avLst/>
          </a:prstGeom>
          <a:noFill/>
        </p:spPr>
        <p:txBody>
          <a:bodyPr wrap="none" rtlCol="0">
            <a:spAutoFit/>
          </a:bodyPr>
          <a:lstStyle/>
          <a:p>
            <a:r>
              <a:rPr lang="fr-FR" sz="2600" dirty="0">
                <a:latin typeface="Century Gothic" panose="020B0502020202020204" pitchFamily="34" charset="0"/>
              </a:rPr>
              <a:t>5 </a:t>
            </a:r>
            <a:r>
              <a:rPr lang="fr-FR" sz="2600" dirty="0" err="1">
                <a:latin typeface="Century Gothic" panose="020B0502020202020204" pitchFamily="34" charset="0"/>
              </a:rPr>
              <a:t>years</a:t>
            </a:r>
            <a:endParaRPr lang="fr-FR" sz="2600" dirty="0">
              <a:latin typeface="Century Gothic" panose="020B0502020202020204" pitchFamily="34" charset="0"/>
            </a:endParaRPr>
          </a:p>
        </p:txBody>
      </p:sp>
      <p:sp>
        <p:nvSpPr>
          <p:cNvPr id="77" name="ZoneTexte 76">
            <a:extLst>
              <a:ext uri="{FF2B5EF4-FFF2-40B4-BE49-F238E27FC236}">
                <a16:creationId xmlns:a16="http://schemas.microsoft.com/office/drawing/2014/main" id="{30D1A52B-CB92-8849-9FA5-D0D91BC45C91}"/>
              </a:ext>
            </a:extLst>
          </p:cNvPr>
          <p:cNvSpPr txBox="1"/>
          <p:nvPr/>
        </p:nvSpPr>
        <p:spPr>
          <a:xfrm>
            <a:off x="1226207" y="3658362"/>
            <a:ext cx="2558930" cy="892552"/>
          </a:xfrm>
          <a:prstGeom prst="rect">
            <a:avLst/>
          </a:prstGeom>
          <a:noFill/>
        </p:spPr>
        <p:txBody>
          <a:bodyPr wrap="square" rtlCol="0">
            <a:spAutoFit/>
          </a:bodyPr>
          <a:lstStyle/>
          <a:p>
            <a:r>
              <a:rPr lang="fr-FR" sz="2600" dirty="0" err="1">
                <a:latin typeface="Century Gothic" panose="020B0502020202020204" pitchFamily="34" charset="0"/>
              </a:rPr>
              <a:t>Hampered</a:t>
            </a:r>
            <a:r>
              <a:rPr lang="fr-FR" sz="2600" dirty="0">
                <a:latin typeface="Century Gothic" panose="020B0502020202020204" pitchFamily="34" charset="0"/>
              </a:rPr>
              <a:t>/</a:t>
            </a:r>
          </a:p>
          <a:p>
            <a:r>
              <a:rPr lang="fr-FR" sz="2600" dirty="0" err="1">
                <a:latin typeface="Century Gothic" panose="020B0502020202020204" pitchFamily="34" charset="0"/>
              </a:rPr>
              <a:t>scattered</a:t>
            </a:r>
            <a:endParaRPr lang="fr-FR" sz="2600" dirty="0">
              <a:latin typeface="Century Gothic" panose="020B0502020202020204" pitchFamily="34" charset="0"/>
            </a:endParaRPr>
          </a:p>
        </p:txBody>
      </p:sp>
      <p:sp>
        <p:nvSpPr>
          <p:cNvPr id="78" name="ZoneTexte 77">
            <a:extLst>
              <a:ext uri="{FF2B5EF4-FFF2-40B4-BE49-F238E27FC236}">
                <a16:creationId xmlns:a16="http://schemas.microsoft.com/office/drawing/2014/main" id="{A9B8951A-3D94-5D4C-8307-CFCEA7B6C02C}"/>
              </a:ext>
            </a:extLst>
          </p:cNvPr>
          <p:cNvSpPr txBox="1"/>
          <p:nvPr/>
        </p:nvSpPr>
        <p:spPr>
          <a:xfrm>
            <a:off x="9011144" y="3686346"/>
            <a:ext cx="2558930" cy="892552"/>
          </a:xfrm>
          <a:prstGeom prst="rect">
            <a:avLst/>
          </a:prstGeom>
          <a:noFill/>
        </p:spPr>
        <p:txBody>
          <a:bodyPr wrap="square" rtlCol="0">
            <a:spAutoFit/>
          </a:bodyPr>
          <a:lstStyle/>
          <a:p>
            <a:r>
              <a:rPr lang="fr-FR" sz="2600" dirty="0" err="1">
                <a:latin typeface="Century Gothic" panose="020B0502020202020204" pitchFamily="34" charset="0"/>
              </a:rPr>
              <a:t>Hampered</a:t>
            </a:r>
            <a:r>
              <a:rPr lang="fr-FR" sz="2600" dirty="0">
                <a:latin typeface="Century Gothic" panose="020B0502020202020204" pitchFamily="34" charset="0"/>
              </a:rPr>
              <a:t>/</a:t>
            </a:r>
          </a:p>
          <a:p>
            <a:r>
              <a:rPr lang="fr-FR" sz="2600" dirty="0" err="1">
                <a:latin typeface="Century Gothic" panose="020B0502020202020204" pitchFamily="34" charset="0"/>
              </a:rPr>
              <a:t>scattered</a:t>
            </a:r>
            <a:endParaRPr lang="fr-FR" sz="2600" dirty="0">
              <a:latin typeface="Century Gothic" panose="020B0502020202020204" pitchFamily="34" charset="0"/>
            </a:endParaRPr>
          </a:p>
        </p:txBody>
      </p:sp>
      <p:sp>
        <p:nvSpPr>
          <p:cNvPr id="79" name="ZoneTexte 78">
            <a:extLst>
              <a:ext uri="{FF2B5EF4-FFF2-40B4-BE49-F238E27FC236}">
                <a16:creationId xmlns:a16="http://schemas.microsoft.com/office/drawing/2014/main" id="{3315BFFC-4C3C-994A-83BD-45FAE644BBF8}"/>
              </a:ext>
            </a:extLst>
          </p:cNvPr>
          <p:cNvSpPr txBox="1"/>
          <p:nvPr/>
        </p:nvSpPr>
        <p:spPr>
          <a:xfrm>
            <a:off x="698597" y="4743599"/>
            <a:ext cx="2558930" cy="892552"/>
          </a:xfrm>
          <a:prstGeom prst="rect">
            <a:avLst/>
          </a:prstGeom>
          <a:noFill/>
        </p:spPr>
        <p:txBody>
          <a:bodyPr wrap="square" rtlCol="0">
            <a:spAutoFit/>
          </a:bodyPr>
          <a:lstStyle/>
          <a:p>
            <a:r>
              <a:rPr lang="fr-FR" sz="2600" dirty="0" err="1">
                <a:latin typeface="Century Gothic" panose="020B0502020202020204" pitchFamily="34" charset="0"/>
              </a:rPr>
              <a:t>Difficult</a:t>
            </a:r>
            <a:r>
              <a:rPr lang="fr-FR" sz="2600" dirty="0">
                <a:latin typeface="Century Gothic" panose="020B0502020202020204" pitchFamily="34" charset="0"/>
              </a:rPr>
              <a:t>/</a:t>
            </a:r>
          </a:p>
          <a:p>
            <a:r>
              <a:rPr lang="fr-FR" sz="2600" dirty="0">
                <a:latin typeface="Century Gothic" panose="020B0502020202020204" pitchFamily="34" charset="0"/>
              </a:rPr>
              <a:t>progressive</a:t>
            </a:r>
          </a:p>
        </p:txBody>
      </p:sp>
      <p:sp>
        <p:nvSpPr>
          <p:cNvPr id="80" name="ZoneTexte 79">
            <a:extLst>
              <a:ext uri="{FF2B5EF4-FFF2-40B4-BE49-F238E27FC236}">
                <a16:creationId xmlns:a16="http://schemas.microsoft.com/office/drawing/2014/main" id="{7397A5C5-7BE9-674E-93E4-122779844B35}"/>
              </a:ext>
            </a:extLst>
          </p:cNvPr>
          <p:cNvSpPr txBox="1"/>
          <p:nvPr/>
        </p:nvSpPr>
        <p:spPr>
          <a:xfrm>
            <a:off x="9751565" y="4743599"/>
            <a:ext cx="2558930" cy="892552"/>
          </a:xfrm>
          <a:prstGeom prst="rect">
            <a:avLst/>
          </a:prstGeom>
          <a:noFill/>
        </p:spPr>
        <p:txBody>
          <a:bodyPr wrap="square" rtlCol="0">
            <a:spAutoFit/>
          </a:bodyPr>
          <a:lstStyle/>
          <a:p>
            <a:r>
              <a:rPr lang="fr-FR" sz="2600" dirty="0">
                <a:latin typeface="Century Gothic" panose="020B0502020202020204" pitchFamily="34" charset="0"/>
              </a:rPr>
              <a:t>No </a:t>
            </a:r>
            <a:r>
              <a:rPr lang="fr-FR" sz="2600" dirty="0" err="1">
                <a:latin typeface="Century Gothic" panose="020B0502020202020204" pitchFamily="34" charset="0"/>
              </a:rPr>
              <a:t>treatment</a:t>
            </a:r>
            <a:r>
              <a:rPr lang="fr-FR" sz="2600" dirty="0">
                <a:latin typeface="Century Gothic" panose="020B0502020202020204" pitchFamily="34" charset="0"/>
              </a:rPr>
              <a:t> for 95%</a:t>
            </a:r>
          </a:p>
        </p:txBody>
      </p:sp>
      <p:sp>
        <p:nvSpPr>
          <p:cNvPr id="81" name="ZoneTexte 80">
            <a:extLst>
              <a:ext uri="{FF2B5EF4-FFF2-40B4-BE49-F238E27FC236}">
                <a16:creationId xmlns:a16="http://schemas.microsoft.com/office/drawing/2014/main" id="{96DEA484-3435-214B-A91F-FD3C7FEBFCC8}"/>
              </a:ext>
            </a:extLst>
          </p:cNvPr>
          <p:cNvSpPr txBox="1"/>
          <p:nvPr/>
        </p:nvSpPr>
        <p:spPr>
          <a:xfrm>
            <a:off x="1519663" y="6185401"/>
            <a:ext cx="1148364" cy="492443"/>
          </a:xfrm>
          <a:prstGeom prst="rect">
            <a:avLst/>
          </a:prstGeom>
          <a:noFill/>
        </p:spPr>
        <p:txBody>
          <a:bodyPr wrap="square" rtlCol="0">
            <a:spAutoFit/>
          </a:bodyPr>
          <a:lstStyle/>
          <a:p>
            <a:r>
              <a:rPr lang="fr-FR" sz="2600" dirty="0">
                <a:latin typeface="Century Gothic" panose="020B0502020202020204" pitchFamily="34" charset="0"/>
              </a:rPr>
              <a:t>High</a:t>
            </a:r>
          </a:p>
        </p:txBody>
      </p:sp>
      <p:sp>
        <p:nvSpPr>
          <p:cNvPr id="82" name="ZoneTexte 81">
            <a:extLst>
              <a:ext uri="{FF2B5EF4-FFF2-40B4-BE49-F238E27FC236}">
                <a16:creationId xmlns:a16="http://schemas.microsoft.com/office/drawing/2014/main" id="{F6680720-2025-F14A-8CE1-F9797573A1FF}"/>
              </a:ext>
            </a:extLst>
          </p:cNvPr>
          <p:cNvSpPr txBox="1"/>
          <p:nvPr/>
        </p:nvSpPr>
        <p:spPr>
          <a:xfrm>
            <a:off x="9652467" y="6239544"/>
            <a:ext cx="1148364" cy="492443"/>
          </a:xfrm>
          <a:prstGeom prst="rect">
            <a:avLst/>
          </a:prstGeom>
          <a:noFill/>
        </p:spPr>
        <p:txBody>
          <a:bodyPr wrap="square" rtlCol="0">
            <a:spAutoFit/>
          </a:bodyPr>
          <a:lstStyle/>
          <a:p>
            <a:r>
              <a:rPr lang="fr-FR" sz="2600" dirty="0">
                <a:latin typeface="Century Gothic" panose="020B0502020202020204" pitchFamily="34" charset="0"/>
              </a:rPr>
              <a:t>High</a:t>
            </a:r>
          </a:p>
        </p:txBody>
      </p:sp>
      <p:pic>
        <p:nvPicPr>
          <p:cNvPr id="2050" name="Picture 2">
            <a:extLst>
              <a:ext uri="{FF2B5EF4-FFF2-40B4-BE49-F238E27FC236}">
                <a16:creationId xmlns:a16="http://schemas.microsoft.com/office/drawing/2014/main" id="{6614FE08-64F6-984F-967A-E745F4182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13184" y="510401"/>
            <a:ext cx="1011837" cy="10073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FF27560-A4AB-FD4E-9205-AA55A8C40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7362" y="505904"/>
            <a:ext cx="1011837" cy="1011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749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7D5E9A-7B98-AC4F-B41D-1EB8FFDB4960}"/>
              </a:ext>
            </a:extLst>
          </p:cNvPr>
          <p:cNvSpPr>
            <a:spLocks noGrp="1"/>
          </p:cNvSpPr>
          <p:nvPr>
            <p:ph type="title"/>
          </p:nvPr>
        </p:nvSpPr>
        <p:spPr/>
        <p:txBody>
          <a:bodyPr/>
          <a:lstStyle/>
          <a:p>
            <a:r>
              <a:rPr lang="fr-FR" dirty="0" err="1"/>
              <a:t>What</a:t>
            </a:r>
            <a:r>
              <a:rPr lang="fr-FR" dirty="0"/>
              <a:t> are the major challenges?</a:t>
            </a:r>
          </a:p>
        </p:txBody>
      </p:sp>
      <p:sp>
        <p:nvSpPr>
          <p:cNvPr id="3" name="Espace réservé du texte 2">
            <a:extLst>
              <a:ext uri="{FF2B5EF4-FFF2-40B4-BE49-F238E27FC236}">
                <a16:creationId xmlns:a16="http://schemas.microsoft.com/office/drawing/2014/main" id="{71A0E123-6C51-8D4D-B1B5-31E9ECB0249D}"/>
              </a:ext>
            </a:extLst>
          </p:cNvPr>
          <p:cNvSpPr>
            <a:spLocks noGrp="1"/>
          </p:cNvSpPr>
          <p:nvPr>
            <p:ph type="body" sz="quarter" idx="10"/>
          </p:nvPr>
        </p:nvSpPr>
        <p:spPr/>
        <p:txBody>
          <a:bodyPr/>
          <a:lstStyle/>
          <a:p>
            <a:r>
              <a:rPr lang="fr-FR" dirty="0"/>
              <a:t> </a:t>
            </a:r>
            <a:r>
              <a:rPr lang="fr-FR" dirty="0" err="1"/>
              <a:t>Managing</a:t>
            </a:r>
            <a:r>
              <a:rPr lang="fr-FR" dirty="0"/>
              <a:t> </a:t>
            </a:r>
            <a:r>
              <a:rPr lang="fr-FR" dirty="0" err="1"/>
              <a:t>uncertainty</a:t>
            </a:r>
            <a:r>
              <a:rPr lang="fr-FR" dirty="0"/>
              <a:t> &amp; </a:t>
            </a:r>
            <a:r>
              <a:rPr lang="fr-FR" dirty="0" err="1"/>
              <a:t>need</a:t>
            </a:r>
            <a:r>
              <a:rPr lang="fr-FR" dirty="0"/>
              <a:t> to </a:t>
            </a:r>
            <a:r>
              <a:rPr lang="fr-FR" dirty="0" err="1"/>
              <a:t>adapt</a:t>
            </a:r>
            <a:r>
              <a:rPr lang="fr-FR" dirty="0"/>
              <a:t> the </a:t>
            </a:r>
            <a:r>
              <a:rPr lang="fr-FR" dirty="0" err="1"/>
              <a:t>healthcare</a:t>
            </a:r>
            <a:endParaRPr lang="fr-FR" dirty="0"/>
          </a:p>
          <a:p>
            <a:r>
              <a:rPr lang="fr-FR" dirty="0"/>
              <a:t> New concepts of </a:t>
            </a:r>
            <a:r>
              <a:rPr lang="fr-FR" dirty="0" err="1"/>
              <a:t>helthcare</a:t>
            </a:r>
            <a:r>
              <a:rPr lang="fr-FR" dirty="0"/>
              <a:t> – </a:t>
            </a:r>
            <a:r>
              <a:rPr lang="fr-FR" dirty="0" err="1"/>
              <a:t>telehealth</a:t>
            </a:r>
            <a:endParaRPr lang="fr-FR" dirty="0"/>
          </a:p>
          <a:p>
            <a:r>
              <a:rPr lang="fr-FR" dirty="0"/>
              <a:t> Management &amp; </a:t>
            </a:r>
            <a:r>
              <a:rPr lang="fr-FR" dirty="0" err="1"/>
              <a:t>reuse</a:t>
            </a:r>
            <a:r>
              <a:rPr lang="fr-FR" dirty="0"/>
              <a:t> of patients data</a:t>
            </a:r>
          </a:p>
          <a:p>
            <a:r>
              <a:rPr lang="fr-FR" dirty="0"/>
              <a:t> Linkage </a:t>
            </a:r>
            <a:r>
              <a:rPr lang="fr-FR" dirty="0" err="1"/>
              <a:t>between</a:t>
            </a:r>
            <a:r>
              <a:rPr lang="fr-FR" dirty="0"/>
              <a:t> </a:t>
            </a:r>
            <a:r>
              <a:rPr lang="fr-FR" dirty="0" err="1"/>
              <a:t>helthcare</a:t>
            </a:r>
            <a:r>
              <a:rPr lang="fr-FR" dirty="0"/>
              <a:t> &amp; </a:t>
            </a:r>
            <a:r>
              <a:rPr lang="fr-FR" dirty="0" err="1"/>
              <a:t>research</a:t>
            </a:r>
            <a:endParaRPr lang="fr-FR" dirty="0"/>
          </a:p>
          <a:p>
            <a:r>
              <a:rPr lang="fr-FR" dirty="0"/>
              <a:t> Training of </a:t>
            </a:r>
            <a:r>
              <a:rPr lang="fr-FR" dirty="0" err="1"/>
              <a:t>qualified</a:t>
            </a:r>
            <a:r>
              <a:rPr lang="fr-FR" dirty="0"/>
              <a:t> personnel </a:t>
            </a:r>
          </a:p>
          <a:p>
            <a:r>
              <a:rPr lang="fr-FR" dirty="0"/>
              <a:t> Patient at the center – patient-</a:t>
            </a:r>
            <a:r>
              <a:rPr lang="fr-FR" dirty="0" err="1"/>
              <a:t>need</a:t>
            </a:r>
            <a:r>
              <a:rPr lang="fr-FR" dirty="0"/>
              <a:t> </a:t>
            </a:r>
            <a:r>
              <a:rPr lang="fr-FR" dirty="0" err="1"/>
              <a:t>driven</a:t>
            </a:r>
            <a:r>
              <a:rPr lang="fr-FR" dirty="0"/>
              <a:t> </a:t>
            </a:r>
            <a:r>
              <a:rPr lang="fr-FR" dirty="0" err="1"/>
              <a:t>research</a:t>
            </a:r>
            <a:r>
              <a:rPr lang="fr-FR" dirty="0"/>
              <a:t> &amp; </a:t>
            </a:r>
            <a:r>
              <a:rPr lang="fr-FR" dirty="0" err="1"/>
              <a:t>holistic</a:t>
            </a:r>
            <a:r>
              <a:rPr lang="fr-FR" dirty="0"/>
              <a:t> care</a:t>
            </a:r>
          </a:p>
        </p:txBody>
      </p:sp>
    </p:spTree>
    <p:extLst>
      <p:ext uri="{BB962C8B-B14F-4D97-AF65-F5344CB8AC3E}">
        <p14:creationId xmlns:p14="http://schemas.microsoft.com/office/powerpoint/2010/main" val="1786884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6" name="Image 5" descr="Une image contenant personne, arthropode, intérieur, invertébré&#10;&#10;Description générée automatiquement">
            <a:extLst>
              <a:ext uri="{FF2B5EF4-FFF2-40B4-BE49-F238E27FC236}">
                <a16:creationId xmlns:a16="http://schemas.microsoft.com/office/drawing/2014/main" id="{8EC32E06-93DE-DC4B-A689-15131EBAD0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4037"/>
            <a:ext cx="12192000" cy="8128000"/>
          </a:xfrm>
          <a:prstGeom prst="rect">
            <a:avLst/>
          </a:prstGeom>
        </p:spPr>
      </p:pic>
      <p:sp>
        <p:nvSpPr>
          <p:cNvPr id="4" name="Titre 3">
            <a:extLst>
              <a:ext uri="{FF2B5EF4-FFF2-40B4-BE49-F238E27FC236}">
                <a16:creationId xmlns:a16="http://schemas.microsoft.com/office/drawing/2014/main" id="{5F95F7D4-EA88-6944-A800-BA3082B9195D}"/>
              </a:ext>
            </a:extLst>
          </p:cNvPr>
          <p:cNvSpPr>
            <a:spLocks noGrp="1"/>
          </p:cNvSpPr>
          <p:nvPr>
            <p:ph type="ctrTitle"/>
          </p:nvPr>
        </p:nvSpPr>
        <p:spPr/>
        <p:txBody>
          <a:bodyPr/>
          <a:lstStyle/>
          <a:p>
            <a:r>
              <a:rPr lang="fr-FR" dirty="0"/>
              <a:t>COLLABORATION</a:t>
            </a:r>
          </a:p>
        </p:txBody>
      </p:sp>
      <p:sp>
        <p:nvSpPr>
          <p:cNvPr id="7" name="Rectangle 6">
            <a:extLst>
              <a:ext uri="{FF2B5EF4-FFF2-40B4-BE49-F238E27FC236}">
                <a16:creationId xmlns:a16="http://schemas.microsoft.com/office/drawing/2014/main" id="{5165EC90-395D-8945-A008-9881E22DC0FF}"/>
              </a:ext>
            </a:extLst>
          </p:cNvPr>
          <p:cNvSpPr/>
          <p:nvPr/>
        </p:nvSpPr>
        <p:spPr>
          <a:xfrm>
            <a:off x="149288" y="6472728"/>
            <a:ext cx="2727029" cy="276999"/>
          </a:xfrm>
          <a:prstGeom prst="rect">
            <a:avLst/>
          </a:prstGeom>
        </p:spPr>
        <p:txBody>
          <a:bodyPr wrap="none">
            <a:spAutoFit/>
          </a:bodyPr>
          <a:lstStyle/>
          <a:p>
            <a:r>
              <a:rPr lang="fr-FR" sz="1200" i="1" dirty="0">
                <a:solidFill>
                  <a:schemeClr val="bg1"/>
                </a:solidFill>
                <a:latin typeface="Century Gothic" panose="020B0502020202020204" pitchFamily="34" charset="0"/>
              </a:rPr>
              <a:t>Photo by </a:t>
            </a:r>
            <a:r>
              <a:rPr lang="fr-FR" sz="1200" i="1" dirty="0">
                <a:solidFill>
                  <a:schemeClr val="bg1"/>
                </a:solidFill>
                <a:latin typeface="Century Gothic" panose="020B0502020202020204" pitchFamily="34" charset="0"/>
                <a:hlinkClick r:id="rId6">
                  <a:extLst>
                    <a:ext uri="{A12FA001-AC4F-418D-AE19-62706E023703}">
                      <ahyp:hlinkClr xmlns:ahyp="http://schemas.microsoft.com/office/drawing/2018/hyperlinkcolor" val="tx"/>
                    </a:ext>
                  </a:extLst>
                </a:hlinkClick>
              </a:rPr>
              <a:t>Tim Marshall</a:t>
            </a:r>
            <a:r>
              <a:rPr lang="fr-FR" sz="1200" i="1" dirty="0">
                <a:solidFill>
                  <a:schemeClr val="bg1"/>
                </a:solidFill>
                <a:latin typeface="Century Gothic" panose="020B0502020202020204" pitchFamily="34" charset="0"/>
              </a:rPr>
              <a:t> on </a:t>
            </a:r>
            <a:r>
              <a:rPr lang="fr-FR" sz="1200" i="1" dirty="0">
                <a:solidFill>
                  <a:schemeClr val="bg1"/>
                </a:solidFill>
                <a:latin typeface="Century Gothic" panose="020B0502020202020204" pitchFamily="34" charset="0"/>
                <a:hlinkClick r:id="rId7">
                  <a:extLst>
                    <a:ext uri="{A12FA001-AC4F-418D-AE19-62706E023703}">
                      <ahyp:hlinkClr xmlns:ahyp="http://schemas.microsoft.com/office/drawing/2018/hyperlinkcolor" val="tx"/>
                    </a:ext>
                  </a:extLst>
                </a:hlinkClick>
              </a:rPr>
              <a:t>Unsplash</a:t>
            </a:r>
            <a:endParaRPr lang="fr-FR" sz="1200" i="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694986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E5C5155-848B-C247-86B0-4E082E718822}"/>
              </a:ext>
            </a:extLst>
          </p:cNvPr>
          <p:cNvSpPr/>
          <p:nvPr/>
        </p:nvSpPr>
        <p:spPr>
          <a:xfrm>
            <a:off x="6031908" y="-32658"/>
            <a:ext cx="6145763" cy="6923315"/>
          </a:xfrm>
          <a:prstGeom prst="rect">
            <a:avLst/>
          </a:prstGeom>
          <a:solidFill>
            <a:srgbClr val="44A0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7814BEEA-199D-5349-9A80-EFAC65572E7B}"/>
              </a:ext>
            </a:extLst>
          </p:cNvPr>
          <p:cNvSpPr txBox="1"/>
          <p:nvPr/>
        </p:nvSpPr>
        <p:spPr>
          <a:xfrm>
            <a:off x="2258008" y="406399"/>
            <a:ext cx="9679992" cy="830997"/>
          </a:xfrm>
          <a:prstGeom prst="rect">
            <a:avLst/>
          </a:prstGeom>
          <a:noFill/>
        </p:spPr>
        <p:txBody>
          <a:bodyPr wrap="square" rtlCol="0">
            <a:spAutoFit/>
          </a:bodyPr>
          <a:lstStyle/>
          <a:p>
            <a:pPr lvl="0" algn="r">
              <a:defRPr/>
            </a:pPr>
            <a:r>
              <a:rPr lang="fr-FR" sz="2400" b="1" dirty="0">
                <a:latin typeface="Century Gothic" panose="020B0502020202020204" pitchFamily="34" charset="0"/>
              </a:rPr>
              <a:t>Rare </a:t>
            </a:r>
            <a:r>
              <a:rPr lang="fr-FR" sz="2400" b="1" dirty="0" err="1">
                <a:latin typeface="Century Gothic" panose="020B0502020202020204" pitchFamily="34" charset="0"/>
              </a:rPr>
              <a:t>diseases</a:t>
            </a:r>
            <a:r>
              <a:rPr lang="fr-FR" sz="2400" b="1" dirty="0">
                <a:latin typeface="Century Gothic" panose="020B0502020202020204" pitchFamily="34" charset="0"/>
              </a:rPr>
              <a:t> </a:t>
            </a:r>
            <a:r>
              <a:rPr lang="fr-FR" sz="2400" b="1" dirty="0" err="1">
                <a:latin typeface="Century Gothic" panose="020B0502020202020204" pitchFamily="34" charset="0"/>
              </a:rPr>
              <a:t>research</a:t>
            </a:r>
            <a:r>
              <a:rPr lang="fr-FR" sz="2400" b="1" dirty="0">
                <a:latin typeface="Century Gothic" panose="020B0502020202020204" pitchFamily="34" charset="0"/>
              </a:rPr>
              <a:t> </a:t>
            </a:r>
            <a:r>
              <a:rPr lang="fr-FR" sz="2400" b="1" dirty="0" err="1">
                <a:latin typeface="Century Gothic" panose="020B0502020202020204" pitchFamily="34" charset="0"/>
              </a:rPr>
              <a:t>is</a:t>
            </a:r>
            <a:r>
              <a:rPr lang="fr-FR" sz="2400" b="1" dirty="0">
                <a:latin typeface="Century Gothic" panose="020B0502020202020204" pitchFamily="34" charset="0"/>
              </a:rPr>
              <a:t> one of the EU </a:t>
            </a:r>
            <a:r>
              <a:rPr lang="fr-FR" sz="2400" b="1" dirty="0" err="1">
                <a:latin typeface="Century Gothic" panose="020B0502020202020204" pitchFamily="34" charset="0"/>
              </a:rPr>
              <a:t>priorities</a:t>
            </a:r>
            <a:r>
              <a:rPr lang="fr-FR" sz="2400" b="1" dirty="0">
                <a:latin typeface="Century Gothic" panose="020B0502020202020204" pitchFamily="34" charset="0"/>
              </a:rPr>
              <a:t> </a:t>
            </a:r>
            <a:r>
              <a:rPr lang="fr-FR" sz="2400" b="1" dirty="0" err="1">
                <a:latin typeface="Century Gothic" panose="020B0502020202020204" pitchFamily="34" charset="0"/>
              </a:rPr>
              <a:t>since</a:t>
            </a:r>
            <a:r>
              <a:rPr lang="fr-FR" sz="2400" b="1" dirty="0">
                <a:latin typeface="Century Gothic" panose="020B0502020202020204" pitchFamily="34" charset="0"/>
              </a:rPr>
              <a:t> the last </a:t>
            </a:r>
            <a:r>
              <a:rPr lang="fr-FR" sz="2400" b="1" dirty="0" err="1">
                <a:latin typeface="Century Gothic" panose="020B0502020202020204" pitchFamily="34" charset="0"/>
              </a:rPr>
              <a:t>two</a:t>
            </a:r>
            <a:r>
              <a:rPr lang="fr-FR" sz="2400" b="1" dirty="0">
                <a:latin typeface="Century Gothic" panose="020B0502020202020204" pitchFamily="34" charset="0"/>
              </a:rPr>
              <a:t> </a:t>
            </a:r>
            <a:r>
              <a:rPr lang="fr-FR" sz="2400" b="1" dirty="0" err="1">
                <a:latin typeface="Century Gothic" panose="020B0502020202020204" pitchFamily="34" charset="0"/>
              </a:rPr>
              <a:t>decades</a:t>
            </a:r>
            <a:endParaRPr lang="en-GB" sz="2400" b="1" dirty="0">
              <a:solidFill>
                <a:srgbClr val="000000"/>
              </a:solidFill>
              <a:latin typeface="Century Gothic" panose="020B0502020202020204" pitchFamily="34" charset="0"/>
            </a:endParaRPr>
          </a:p>
        </p:txBody>
      </p:sp>
      <p:pic>
        <p:nvPicPr>
          <p:cNvPr id="3074" name="Picture 2">
            <a:extLst>
              <a:ext uri="{FF2B5EF4-FFF2-40B4-BE49-F238E27FC236}">
                <a16:creationId xmlns:a16="http://schemas.microsoft.com/office/drawing/2014/main" id="{93683234-B597-3F46-AC2C-FB519A759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1" y="165608"/>
            <a:ext cx="2004008" cy="132148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441F3AD5-AD5F-7D40-B27E-87DABF445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1792" y="1546677"/>
            <a:ext cx="8868415" cy="4945847"/>
          </a:xfrm>
          <a:prstGeom prst="rect">
            <a:avLst/>
          </a:prstGeom>
        </p:spPr>
      </p:pic>
      <p:sp>
        <p:nvSpPr>
          <p:cNvPr id="65" name="ZoneTexte 64">
            <a:extLst>
              <a:ext uri="{FF2B5EF4-FFF2-40B4-BE49-F238E27FC236}">
                <a16:creationId xmlns:a16="http://schemas.microsoft.com/office/drawing/2014/main" id="{9050E3C9-E5A6-CE45-A574-D030BB48EF65}"/>
              </a:ext>
            </a:extLst>
          </p:cNvPr>
          <p:cNvSpPr txBox="1"/>
          <p:nvPr/>
        </p:nvSpPr>
        <p:spPr>
          <a:xfrm>
            <a:off x="2016715" y="5628779"/>
            <a:ext cx="4555067" cy="92333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Wingdings" pitchFamily="2" charset="2"/>
              </a:rPr>
              <a:t>More than 1.8 billion € invested in 320 RD research projects (2006-2020)</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Wingdings" pitchFamily="2" charset="2"/>
            </a:endParaRPr>
          </a:p>
        </p:txBody>
      </p:sp>
      <p:pic>
        <p:nvPicPr>
          <p:cNvPr id="17" name="Picture 4">
            <a:extLst>
              <a:ext uri="{FF2B5EF4-FFF2-40B4-BE49-F238E27FC236}">
                <a16:creationId xmlns:a16="http://schemas.microsoft.com/office/drawing/2014/main" id="{E7627EA1-C71C-214B-9BA4-DB119A51A2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416" y="5480687"/>
            <a:ext cx="1011837" cy="1011837"/>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A0539290-86FD-1244-9B90-8AE13EFC23CE}"/>
              </a:ext>
            </a:extLst>
          </p:cNvPr>
          <p:cNvSpPr txBox="1"/>
          <p:nvPr/>
        </p:nvSpPr>
        <p:spPr>
          <a:xfrm>
            <a:off x="6241332" y="6569188"/>
            <a:ext cx="5950668" cy="276999"/>
          </a:xfrm>
          <a:prstGeom prst="rect">
            <a:avLst/>
          </a:prstGeom>
          <a:noFill/>
        </p:spPr>
        <p:txBody>
          <a:bodyPr wrap="none" rtlCol="0">
            <a:spAutoFit/>
          </a:bodyPr>
          <a:lstStyle/>
          <a:p>
            <a:r>
              <a:rPr lang="fr-FR" sz="1200" i="1" dirty="0" err="1">
                <a:latin typeface="Century Gothic" panose="020B0502020202020204" pitchFamily="34" charset="0"/>
              </a:rPr>
              <a:t>Adapted</a:t>
            </a:r>
            <a:r>
              <a:rPr lang="fr-FR" sz="1200" i="1" dirty="0">
                <a:latin typeface="Century Gothic" panose="020B0502020202020204" pitchFamily="34" charset="0"/>
              </a:rPr>
              <a:t> </a:t>
            </a:r>
            <a:r>
              <a:rPr lang="fr-FR" sz="1200" i="1" dirty="0" err="1">
                <a:latin typeface="Century Gothic" panose="020B0502020202020204" pitchFamily="34" charset="0"/>
              </a:rPr>
              <a:t>from</a:t>
            </a:r>
            <a:r>
              <a:rPr lang="fr-FR" sz="1200" i="1" dirty="0">
                <a:latin typeface="Century Gothic" panose="020B0502020202020204" pitchFamily="34" charset="0"/>
              </a:rPr>
              <a:t> ﻿RARE DISEASES - A major </a:t>
            </a:r>
            <a:r>
              <a:rPr lang="fr-FR" sz="1200" i="1" dirty="0" err="1">
                <a:latin typeface="Century Gothic" panose="020B0502020202020204" pitchFamily="34" charset="0"/>
              </a:rPr>
              <a:t>unmet</a:t>
            </a:r>
            <a:r>
              <a:rPr lang="fr-FR" sz="1200" i="1" dirty="0">
                <a:latin typeface="Century Gothic" panose="020B0502020202020204" pitchFamily="34" charset="0"/>
              </a:rPr>
              <a:t> </a:t>
            </a:r>
            <a:r>
              <a:rPr lang="fr-FR" sz="1200" i="1" dirty="0" err="1">
                <a:latin typeface="Century Gothic" panose="020B0502020202020204" pitchFamily="34" charset="0"/>
              </a:rPr>
              <a:t>medical</a:t>
            </a:r>
            <a:r>
              <a:rPr lang="fr-FR" sz="1200" i="1" dirty="0">
                <a:latin typeface="Century Gothic" panose="020B0502020202020204" pitchFamily="34" charset="0"/>
              </a:rPr>
              <a:t> </a:t>
            </a:r>
            <a:r>
              <a:rPr lang="fr-FR" sz="1200" i="1" dirty="0" err="1">
                <a:latin typeface="Century Gothic" panose="020B0502020202020204" pitchFamily="34" charset="0"/>
              </a:rPr>
              <a:t>need</a:t>
            </a:r>
            <a:r>
              <a:rPr lang="fr-FR" sz="1200" i="1" dirty="0">
                <a:latin typeface="Century Gothic" panose="020B0502020202020204" pitchFamily="34" charset="0"/>
              </a:rPr>
              <a:t>, EC Report 2017</a:t>
            </a:r>
          </a:p>
        </p:txBody>
      </p:sp>
    </p:spTree>
    <p:extLst>
      <p:ext uri="{BB962C8B-B14F-4D97-AF65-F5344CB8AC3E}">
        <p14:creationId xmlns:p14="http://schemas.microsoft.com/office/powerpoint/2010/main" val="1335972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E5C5155-848B-C247-86B0-4E082E718822}"/>
              </a:ext>
            </a:extLst>
          </p:cNvPr>
          <p:cNvSpPr/>
          <p:nvPr/>
        </p:nvSpPr>
        <p:spPr>
          <a:xfrm>
            <a:off x="6031908" y="-32658"/>
            <a:ext cx="6145763" cy="6923315"/>
          </a:xfrm>
          <a:prstGeom prst="rect">
            <a:avLst/>
          </a:prstGeom>
          <a:solidFill>
            <a:srgbClr val="44A0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7814BEEA-199D-5349-9A80-EFAC65572E7B}"/>
              </a:ext>
            </a:extLst>
          </p:cNvPr>
          <p:cNvSpPr txBox="1"/>
          <p:nvPr/>
        </p:nvSpPr>
        <p:spPr>
          <a:xfrm>
            <a:off x="2258008" y="406399"/>
            <a:ext cx="9679992" cy="830997"/>
          </a:xfrm>
          <a:prstGeom prst="rect">
            <a:avLst/>
          </a:prstGeom>
          <a:noFill/>
        </p:spPr>
        <p:txBody>
          <a:bodyPr wrap="square" rtlCol="0">
            <a:spAutoFit/>
          </a:bodyPr>
          <a:lstStyle/>
          <a:p>
            <a:pPr lvl="0" algn="r">
              <a:defRPr/>
            </a:pPr>
            <a:r>
              <a:rPr lang="fr-FR" sz="2400" b="1" dirty="0">
                <a:latin typeface="Century Gothic" panose="020B0502020202020204" pitchFamily="34" charset="0"/>
              </a:rPr>
              <a:t>Rare </a:t>
            </a:r>
            <a:r>
              <a:rPr lang="fr-FR" sz="2400" b="1" dirty="0" err="1">
                <a:latin typeface="Century Gothic" panose="020B0502020202020204" pitchFamily="34" charset="0"/>
              </a:rPr>
              <a:t>diseases</a:t>
            </a:r>
            <a:r>
              <a:rPr lang="fr-FR" sz="2400" b="1" dirty="0">
                <a:latin typeface="Century Gothic" panose="020B0502020202020204" pitchFamily="34" charset="0"/>
              </a:rPr>
              <a:t> </a:t>
            </a:r>
            <a:r>
              <a:rPr lang="fr-FR" sz="2400" b="1" dirty="0" err="1">
                <a:latin typeface="Century Gothic" panose="020B0502020202020204" pitchFamily="34" charset="0"/>
              </a:rPr>
              <a:t>research</a:t>
            </a:r>
            <a:r>
              <a:rPr lang="fr-FR" sz="2400" b="1" dirty="0">
                <a:latin typeface="Century Gothic" panose="020B0502020202020204" pitchFamily="34" charset="0"/>
              </a:rPr>
              <a:t> </a:t>
            </a:r>
            <a:r>
              <a:rPr lang="fr-FR" sz="2400" b="1" dirty="0" err="1">
                <a:latin typeface="Century Gothic" panose="020B0502020202020204" pitchFamily="34" charset="0"/>
              </a:rPr>
              <a:t>is</a:t>
            </a:r>
            <a:r>
              <a:rPr lang="fr-FR" sz="2400" b="1" dirty="0">
                <a:latin typeface="Century Gothic" panose="020B0502020202020204" pitchFamily="34" charset="0"/>
              </a:rPr>
              <a:t> one of the EU </a:t>
            </a:r>
            <a:r>
              <a:rPr lang="fr-FR" sz="2400" b="1" dirty="0" err="1">
                <a:latin typeface="Century Gothic" panose="020B0502020202020204" pitchFamily="34" charset="0"/>
              </a:rPr>
              <a:t>priorities</a:t>
            </a:r>
            <a:r>
              <a:rPr lang="fr-FR" sz="2400" b="1" dirty="0">
                <a:latin typeface="Century Gothic" panose="020B0502020202020204" pitchFamily="34" charset="0"/>
              </a:rPr>
              <a:t> </a:t>
            </a:r>
            <a:r>
              <a:rPr lang="fr-FR" sz="2400" b="1" dirty="0" err="1">
                <a:latin typeface="Century Gothic" panose="020B0502020202020204" pitchFamily="34" charset="0"/>
              </a:rPr>
              <a:t>since</a:t>
            </a:r>
            <a:r>
              <a:rPr lang="fr-FR" sz="2400" b="1" dirty="0">
                <a:latin typeface="Century Gothic" panose="020B0502020202020204" pitchFamily="34" charset="0"/>
              </a:rPr>
              <a:t> the last </a:t>
            </a:r>
            <a:r>
              <a:rPr lang="fr-FR" sz="2400" b="1" dirty="0" err="1">
                <a:latin typeface="Century Gothic" panose="020B0502020202020204" pitchFamily="34" charset="0"/>
              </a:rPr>
              <a:t>two</a:t>
            </a:r>
            <a:r>
              <a:rPr lang="fr-FR" sz="2400" b="1" dirty="0">
                <a:latin typeface="Century Gothic" panose="020B0502020202020204" pitchFamily="34" charset="0"/>
              </a:rPr>
              <a:t> </a:t>
            </a:r>
            <a:r>
              <a:rPr lang="fr-FR" sz="2400" b="1" dirty="0" err="1">
                <a:latin typeface="Century Gothic" panose="020B0502020202020204" pitchFamily="34" charset="0"/>
              </a:rPr>
              <a:t>decades</a:t>
            </a:r>
            <a:endParaRPr lang="en-GB" sz="2400" b="1" dirty="0">
              <a:solidFill>
                <a:srgbClr val="000000"/>
              </a:solidFill>
              <a:latin typeface="Century Gothic" panose="020B0502020202020204" pitchFamily="34" charset="0"/>
            </a:endParaRPr>
          </a:p>
        </p:txBody>
      </p:sp>
      <p:pic>
        <p:nvPicPr>
          <p:cNvPr id="3074" name="Picture 2">
            <a:extLst>
              <a:ext uri="{FF2B5EF4-FFF2-40B4-BE49-F238E27FC236}">
                <a16:creationId xmlns:a16="http://schemas.microsoft.com/office/drawing/2014/main" id="{93683234-B597-3F46-AC2C-FB519A759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1" y="165608"/>
            <a:ext cx="2004008" cy="132148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441F3AD5-AD5F-7D40-B27E-87DABF44591D}"/>
              </a:ext>
            </a:extLst>
          </p:cNvPr>
          <p:cNvPicPr>
            <a:picLocks noChangeAspect="1"/>
          </p:cNvPicPr>
          <p:nvPr/>
        </p:nvPicPr>
        <p:blipFill>
          <a:blip r:embed="rId4">
            <a:alphaModFix amt="32000"/>
            <a:extLst>
              <a:ext uri="{28A0092B-C50C-407E-A947-70E740481C1C}">
                <a14:useLocalDpi xmlns:a14="http://schemas.microsoft.com/office/drawing/2010/main" val="0"/>
              </a:ext>
            </a:extLst>
          </a:blip>
          <a:stretch>
            <a:fillRect/>
          </a:stretch>
        </p:blipFill>
        <p:spPr>
          <a:xfrm>
            <a:off x="1661792" y="1546677"/>
            <a:ext cx="8868415" cy="4945847"/>
          </a:xfrm>
          <a:prstGeom prst="rect">
            <a:avLst/>
          </a:prstGeom>
        </p:spPr>
      </p:pic>
      <p:sp>
        <p:nvSpPr>
          <p:cNvPr id="65" name="ZoneTexte 64">
            <a:extLst>
              <a:ext uri="{FF2B5EF4-FFF2-40B4-BE49-F238E27FC236}">
                <a16:creationId xmlns:a16="http://schemas.microsoft.com/office/drawing/2014/main" id="{9050E3C9-E5A6-CE45-A574-D030BB48EF65}"/>
              </a:ext>
            </a:extLst>
          </p:cNvPr>
          <p:cNvSpPr txBox="1"/>
          <p:nvPr/>
        </p:nvSpPr>
        <p:spPr>
          <a:xfrm>
            <a:off x="2016715" y="5628779"/>
            <a:ext cx="4555067" cy="923330"/>
          </a:xfrm>
          <a:prstGeom prst="rect">
            <a:avLst/>
          </a:prstGeom>
          <a:solidFill>
            <a:schemeClr val="bg1"/>
          </a:solid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Wingdings" pitchFamily="2" charset="2"/>
              </a:rPr>
              <a:t>More than 1.8 billion € invested in 320 RD research projects (2006-2020)</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Wingdings" pitchFamily="2" charset="2"/>
            </a:endParaRPr>
          </a:p>
        </p:txBody>
      </p:sp>
      <p:pic>
        <p:nvPicPr>
          <p:cNvPr id="17" name="Picture 4">
            <a:extLst>
              <a:ext uri="{FF2B5EF4-FFF2-40B4-BE49-F238E27FC236}">
                <a16:creationId xmlns:a16="http://schemas.microsoft.com/office/drawing/2014/main" id="{E7627EA1-C71C-214B-9BA4-DB119A51A2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416" y="5480687"/>
            <a:ext cx="1011837" cy="10118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8B434CC8-1690-6147-8E05-B5F31239BC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05566" y="4019600"/>
            <a:ext cx="1011837" cy="100734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3D48506C-2332-D543-BAA8-B5BFD1A5F327}"/>
              </a:ext>
            </a:extLst>
          </p:cNvPr>
          <p:cNvSpPr txBox="1"/>
          <p:nvPr/>
        </p:nvSpPr>
        <p:spPr>
          <a:xfrm>
            <a:off x="2016715" y="4200104"/>
            <a:ext cx="4555067" cy="646331"/>
          </a:xfrm>
          <a:prstGeom prst="rect">
            <a:avLst/>
          </a:prstGeom>
          <a:solidFill>
            <a:schemeClr val="bg1"/>
          </a:solid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GB"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Wingdings" pitchFamily="2" charset="2"/>
              </a:rPr>
              <a:t>Over 1 billion € invested since 2020</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sym typeface="Wingdings" pitchFamily="2" charset="2"/>
            </a:endParaRPr>
          </a:p>
        </p:txBody>
      </p:sp>
    </p:spTree>
    <p:extLst>
      <p:ext uri="{BB962C8B-B14F-4D97-AF65-F5344CB8AC3E}">
        <p14:creationId xmlns:p14="http://schemas.microsoft.com/office/powerpoint/2010/main" val="3526693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0548502-4949-6842-A057-D48B3B5F8195}"/>
              </a:ext>
            </a:extLst>
          </p:cNvPr>
          <p:cNvSpPr txBox="1"/>
          <p:nvPr/>
        </p:nvSpPr>
        <p:spPr>
          <a:xfrm>
            <a:off x="331035" y="240000"/>
            <a:ext cx="104803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000000"/>
                </a:solidFill>
                <a:effectLst/>
                <a:uLnTx/>
                <a:uFillTx/>
                <a:latin typeface="Century Gothic" panose="020B0502020202020204" pitchFamily="34" charset="0"/>
                <a:ea typeface="+mn-ea"/>
                <a:cs typeface="+mn-cs"/>
              </a:rPr>
              <a:t>National Plans on Rare Diseases</a:t>
            </a:r>
          </a:p>
        </p:txBody>
      </p:sp>
      <p:sp>
        <p:nvSpPr>
          <p:cNvPr id="2" name="ZoneTexte 1">
            <a:extLst>
              <a:ext uri="{FF2B5EF4-FFF2-40B4-BE49-F238E27FC236}">
                <a16:creationId xmlns:a16="http://schemas.microsoft.com/office/drawing/2014/main" id="{5FCC73D0-7136-714B-882D-86C1626C7BCD}"/>
              </a:ext>
            </a:extLst>
          </p:cNvPr>
          <p:cNvSpPr txBox="1"/>
          <p:nvPr/>
        </p:nvSpPr>
        <p:spPr>
          <a:xfrm>
            <a:off x="198783" y="470832"/>
            <a:ext cx="11662182" cy="5847755"/>
          </a:xfrm>
          <a:prstGeom prst="rect">
            <a:avLst/>
          </a:prstGeom>
          <a:noFill/>
        </p:spPr>
        <p:txBody>
          <a:bodyPr wrap="square" rtlCol="0">
            <a:spAutoFit/>
          </a:bodyPr>
          <a:lstStyle/>
          <a:p>
            <a:pPr marL="285750" indent="-285750" algn="just">
              <a:buFont typeface="Arial" panose="020B0604020202020204" pitchFamily="34" charset="0"/>
              <a:buChar char="•"/>
            </a:pPr>
            <a:endParaRPr lang="en-GB" sz="1700" dirty="0">
              <a:latin typeface="Century Gothic" panose="020B0502020202020204" pitchFamily="34" charset="0"/>
            </a:endParaRPr>
          </a:p>
          <a:p>
            <a:pPr marL="285750" indent="-285750" algn="just">
              <a:buFont typeface="Arial" panose="020B0604020202020204" pitchFamily="34" charset="0"/>
              <a:buChar char="•"/>
            </a:pPr>
            <a:r>
              <a:rPr lang="en-GB" sz="1700" b="1" dirty="0">
                <a:latin typeface="Century Gothic" panose="020B0502020202020204" pitchFamily="34" charset="0"/>
              </a:rPr>
              <a:t>Establish and implement plans or strategies for rare diseases </a:t>
            </a:r>
            <a:r>
              <a:rPr lang="en-GB" sz="1700" dirty="0">
                <a:latin typeface="Century Gothic" panose="020B0502020202020204" pitchFamily="34" charset="0"/>
              </a:rPr>
              <a:t>at the appropriate level or explore appropriate measures for rare diseases in other public health strategies, in order to aim to ensure that patients with rare diseases have access to high-quality care, including diagnostics, treatments, </a:t>
            </a:r>
            <a:r>
              <a:rPr lang="en-GB" sz="1700" dirty="0" err="1">
                <a:latin typeface="Century Gothic" panose="020B0502020202020204" pitchFamily="34" charset="0"/>
              </a:rPr>
              <a:t>habili</a:t>
            </a:r>
            <a:r>
              <a:rPr lang="en-GB" sz="1700" dirty="0">
                <a:latin typeface="Century Gothic" panose="020B0502020202020204" pitchFamily="34" charset="0"/>
              </a:rPr>
              <a:t>­ </a:t>
            </a:r>
            <a:r>
              <a:rPr lang="en-GB" sz="1700" dirty="0" err="1">
                <a:latin typeface="Century Gothic" panose="020B0502020202020204" pitchFamily="34" charset="0"/>
              </a:rPr>
              <a:t>tation</a:t>
            </a:r>
            <a:r>
              <a:rPr lang="en-GB" sz="1700" dirty="0">
                <a:latin typeface="Century Gothic" panose="020B0502020202020204" pitchFamily="34" charset="0"/>
              </a:rPr>
              <a:t> for those living with the disease and, if possible, effective orphan drugs </a:t>
            </a:r>
          </a:p>
          <a:p>
            <a:pPr marL="285750" indent="-285750" algn="just">
              <a:buFont typeface="Arial" panose="020B0604020202020204" pitchFamily="34" charset="0"/>
              <a:buChar char="•"/>
            </a:pPr>
            <a:endParaRPr lang="en-GB" sz="1700" dirty="0">
              <a:latin typeface="Century Gothic" panose="020B0502020202020204" pitchFamily="34" charset="0"/>
            </a:endParaRPr>
          </a:p>
          <a:p>
            <a:pPr marL="285750" indent="-285750" algn="just">
              <a:buFont typeface="Arial" panose="020B0604020202020204" pitchFamily="34" charset="0"/>
              <a:buChar char="•"/>
            </a:pPr>
            <a:r>
              <a:rPr lang="en-GB" sz="1700" dirty="0">
                <a:latin typeface="Century Gothic" panose="020B0502020202020204" pitchFamily="34" charset="0"/>
              </a:rPr>
              <a:t>Aim to ensure that </a:t>
            </a:r>
            <a:r>
              <a:rPr lang="en-GB" sz="1700" b="1" dirty="0">
                <a:latin typeface="Century Gothic" panose="020B0502020202020204" pitchFamily="34" charset="0"/>
              </a:rPr>
              <a:t>rare diseases are adequately coded </a:t>
            </a:r>
            <a:r>
              <a:rPr lang="en-GB" sz="1700" dirty="0">
                <a:latin typeface="Century Gothic" panose="020B0502020202020204" pitchFamily="34" charset="0"/>
              </a:rPr>
              <a:t>and traceable in all health information systems </a:t>
            </a:r>
          </a:p>
          <a:p>
            <a:pPr marL="285750" indent="-285750" algn="just">
              <a:buFont typeface="Arial" panose="020B0604020202020204" pitchFamily="34" charset="0"/>
              <a:buChar char="•"/>
            </a:pPr>
            <a:endParaRPr lang="en-GB" sz="1700" dirty="0">
              <a:latin typeface="Century Gothic" panose="020B0502020202020204" pitchFamily="34" charset="0"/>
            </a:endParaRPr>
          </a:p>
          <a:p>
            <a:pPr marL="285750" indent="-285750" algn="just">
              <a:buFont typeface="Arial" panose="020B0604020202020204" pitchFamily="34" charset="0"/>
              <a:buChar char="•"/>
            </a:pPr>
            <a:r>
              <a:rPr lang="en-GB" sz="1700" dirty="0">
                <a:latin typeface="Century Gothic" panose="020B0502020202020204" pitchFamily="34" charset="0"/>
              </a:rPr>
              <a:t>Identify </a:t>
            </a:r>
            <a:r>
              <a:rPr lang="en-GB" sz="1700" b="1" dirty="0">
                <a:latin typeface="Century Gothic" panose="020B0502020202020204" pitchFamily="34" charset="0"/>
              </a:rPr>
              <a:t>needs and priorities for basic, clinical, translational and social research</a:t>
            </a:r>
            <a:r>
              <a:rPr lang="en-GB" sz="1700" dirty="0">
                <a:latin typeface="Century Gothic" panose="020B0502020202020204" pitchFamily="34" charset="0"/>
              </a:rPr>
              <a:t> in the field of rare diseases and modes of fostering them, and promote interdisciplinary co- operative approaches to be complementarily addressed through national and Community programmes </a:t>
            </a:r>
          </a:p>
          <a:p>
            <a:pPr marL="285750" indent="-285750" algn="just">
              <a:buFont typeface="Arial" panose="020B0604020202020204" pitchFamily="34" charset="0"/>
              <a:buChar char="•"/>
            </a:pPr>
            <a:endParaRPr lang="en-GB" sz="1700" dirty="0">
              <a:latin typeface="Century Gothic" panose="020B0502020202020204" pitchFamily="34" charset="0"/>
            </a:endParaRPr>
          </a:p>
          <a:p>
            <a:pPr marL="285750" indent="-285750" algn="just">
              <a:buFont typeface="Arial" panose="020B0604020202020204" pitchFamily="34" charset="0"/>
              <a:buChar char="•"/>
            </a:pPr>
            <a:r>
              <a:rPr lang="en-GB" sz="1700" dirty="0">
                <a:latin typeface="Century Gothic" panose="020B0502020202020204" pitchFamily="34" charset="0"/>
              </a:rPr>
              <a:t>Identify </a:t>
            </a:r>
            <a:r>
              <a:rPr lang="en-GB" sz="1700" b="1" dirty="0">
                <a:latin typeface="Century Gothic" panose="020B0502020202020204" pitchFamily="34" charset="0"/>
              </a:rPr>
              <a:t>appropriate centres of expertise</a:t>
            </a:r>
            <a:r>
              <a:rPr lang="en-GB" sz="1700" dirty="0">
                <a:latin typeface="Century Gothic" panose="020B0502020202020204" pitchFamily="34" charset="0"/>
              </a:rPr>
              <a:t> throughout their national territory by the end of 2013, and consider supporting their creation. </a:t>
            </a:r>
            <a:r>
              <a:rPr lang="en-GB" sz="1700" b="1" dirty="0">
                <a:latin typeface="Century Gothic" panose="020B0502020202020204" pitchFamily="34" charset="0"/>
              </a:rPr>
              <a:t>Gather national expertise</a:t>
            </a:r>
            <a:r>
              <a:rPr lang="en-GB" sz="1700" dirty="0">
                <a:latin typeface="Century Gothic" panose="020B0502020202020204" pitchFamily="34" charset="0"/>
              </a:rPr>
              <a:t> on rare diseases and </a:t>
            </a:r>
            <a:r>
              <a:rPr lang="en-GB" sz="1700" b="1" dirty="0">
                <a:latin typeface="Century Gothic" panose="020B0502020202020204" pitchFamily="34" charset="0"/>
              </a:rPr>
              <a:t>support the pooling of that expertise with European counterparts </a:t>
            </a:r>
          </a:p>
          <a:p>
            <a:pPr marL="285750" indent="-285750" algn="just">
              <a:buFont typeface="Arial" panose="020B0604020202020204" pitchFamily="34" charset="0"/>
              <a:buChar char="•"/>
            </a:pPr>
            <a:endParaRPr lang="en-GB" sz="1700" dirty="0">
              <a:latin typeface="Century Gothic" panose="020B0502020202020204" pitchFamily="34" charset="0"/>
            </a:endParaRPr>
          </a:p>
          <a:p>
            <a:pPr marL="285750" indent="-285750" algn="just">
              <a:buFont typeface="Arial" panose="020B0604020202020204" pitchFamily="34" charset="0"/>
              <a:buChar char="•"/>
            </a:pPr>
            <a:r>
              <a:rPr lang="en-GB" sz="1700" b="1" dirty="0">
                <a:latin typeface="Century Gothic" panose="020B0502020202020204" pitchFamily="34" charset="0"/>
              </a:rPr>
              <a:t>Consult patients and patients′ representatives </a:t>
            </a:r>
            <a:r>
              <a:rPr lang="en-GB" sz="1700" dirty="0">
                <a:latin typeface="Century Gothic" panose="020B0502020202020204" pitchFamily="34" charset="0"/>
              </a:rPr>
              <a:t>on the policies in the field of rare diseases and facilitate patient access to updated information on rare diseases </a:t>
            </a:r>
          </a:p>
          <a:p>
            <a:pPr marL="285750" indent="-285750" algn="just">
              <a:buFont typeface="Arial" panose="020B0604020202020204" pitchFamily="34" charset="0"/>
              <a:buChar char="•"/>
            </a:pPr>
            <a:endParaRPr lang="en-GB" sz="1700" dirty="0">
              <a:latin typeface="Century Gothic" panose="020B0502020202020204" pitchFamily="34" charset="0"/>
            </a:endParaRPr>
          </a:p>
          <a:p>
            <a:pPr marL="285750" indent="-285750" algn="just">
              <a:buFont typeface="Arial" panose="020B0604020202020204" pitchFamily="34" charset="0"/>
              <a:buChar char="•"/>
            </a:pPr>
            <a:r>
              <a:rPr lang="en-GB" sz="1700" dirty="0">
                <a:latin typeface="Century Gothic" panose="020B0502020202020204" pitchFamily="34" charset="0"/>
              </a:rPr>
              <a:t>Together with the Commission, </a:t>
            </a:r>
            <a:r>
              <a:rPr lang="en-GB" sz="1700" b="1" dirty="0">
                <a:latin typeface="Century Gothic" panose="020B0502020202020204" pitchFamily="34" charset="0"/>
              </a:rPr>
              <a:t>aim to ensure, through appropriate funding and cooperation mechanisms, the long-term sustainability</a:t>
            </a:r>
            <a:r>
              <a:rPr lang="en-GB" sz="1700" dirty="0">
                <a:latin typeface="Century Gothic" panose="020B0502020202020204" pitchFamily="34" charset="0"/>
              </a:rPr>
              <a:t> of infrastructures developed in the field of information, research and healthcare for rare diseases </a:t>
            </a:r>
          </a:p>
        </p:txBody>
      </p:sp>
    </p:spTree>
    <p:extLst>
      <p:ext uri="{BB962C8B-B14F-4D97-AF65-F5344CB8AC3E}">
        <p14:creationId xmlns:p14="http://schemas.microsoft.com/office/powerpoint/2010/main" val="2728243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7814BEEA-199D-5349-9A80-EFAC65572E7B}"/>
              </a:ext>
            </a:extLst>
          </p:cNvPr>
          <p:cNvSpPr txBox="1"/>
          <p:nvPr/>
        </p:nvSpPr>
        <p:spPr>
          <a:xfrm>
            <a:off x="7774216" y="406399"/>
            <a:ext cx="4051818" cy="1754326"/>
          </a:xfrm>
          <a:prstGeom prst="rect">
            <a:avLst/>
          </a:prstGeom>
          <a:noFill/>
        </p:spPr>
        <p:txBody>
          <a:bodyPr wrap="square" rtlCol="0">
            <a:spAutoFit/>
          </a:bodyPr>
          <a:lstStyle/>
          <a:p>
            <a:pPr lvl="0" algn="r">
              <a:defRPr/>
            </a:pPr>
            <a:r>
              <a:rPr lang="fr-FR" sz="3600" b="1" dirty="0">
                <a:latin typeface="Century Gothic" panose="020B0502020202020204" pitchFamily="34" charset="0"/>
              </a:rPr>
              <a:t>EUROPEAN </a:t>
            </a:r>
          </a:p>
          <a:p>
            <a:pPr lvl="0" algn="r">
              <a:defRPr/>
            </a:pPr>
            <a:r>
              <a:rPr lang="fr-FR" sz="3600" b="1" dirty="0">
                <a:latin typeface="Century Gothic" panose="020B0502020202020204" pitchFamily="34" charset="0"/>
              </a:rPr>
              <a:t>REFERENCE </a:t>
            </a:r>
          </a:p>
          <a:p>
            <a:pPr lvl="0" algn="r">
              <a:defRPr/>
            </a:pPr>
            <a:r>
              <a:rPr lang="fr-FR" sz="3600" b="1" dirty="0">
                <a:latin typeface="Century Gothic" panose="020B0502020202020204" pitchFamily="34" charset="0"/>
              </a:rPr>
              <a:t>NETWORKS</a:t>
            </a:r>
            <a:endParaRPr lang="en-GB" sz="3600" b="1" dirty="0">
              <a:solidFill>
                <a:srgbClr val="000000"/>
              </a:solidFill>
              <a:latin typeface="Century Gothic" panose="020B0502020202020204" pitchFamily="34" charset="0"/>
            </a:endParaRPr>
          </a:p>
        </p:txBody>
      </p:sp>
      <p:pic>
        <p:nvPicPr>
          <p:cNvPr id="2" name="Image 1">
            <a:extLst>
              <a:ext uri="{FF2B5EF4-FFF2-40B4-BE49-F238E27FC236}">
                <a16:creationId xmlns:a16="http://schemas.microsoft.com/office/drawing/2014/main" id="{DAE77F7D-4BE1-9046-9E1C-9ABF343B7488}"/>
              </a:ext>
            </a:extLst>
          </p:cNvPr>
          <p:cNvPicPr>
            <a:picLocks noChangeAspect="1"/>
          </p:cNvPicPr>
          <p:nvPr/>
        </p:nvPicPr>
        <p:blipFill>
          <a:blip r:embed="rId3"/>
          <a:stretch>
            <a:fillRect/>
          </a:stretch>
        </p:blipFill>
        <p:spPr>
          <a:xfrm>
            <a:off x="0" y="330441"/>
            <a:ext cx="7886182" cy="6363753"/>
          </a:xfrm>
          <a:prstGeom prst="rect">
            <a:avLst/>
          </a:prstGeom>
        </p:spPr>
      </p:pic>
      <p:pic>
        <p:nvPicPr>
          <p:cNvPr id="7172" name="Picture 4">
            <a:extLst>
              <a:ext uri="{FF2B5EF4-FFF2-40B4-BE49-F238E27FC236}">
                <a16:creationId xmlns:a16="http://schemas.microsoft.com/office/drawing/2014/main" id="{028005A3-E864-034A-85DF-1A4B516CED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4486" y="2160725"/>
            <a:ext cx="4314753" cy="2640563"/>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3AFF3859-24E8-D543-9297-87B1725AE19D}"/>
              </a:ext>
            </a:extLst>
          </p:cNvPr>
          <p:cNvSpPr txBox="1"/>
          <p:nvPr/>
        </p:nvSpPr>
        <p:spPr>
          <a:xfrm>
            <a:off x="9551534" y="6551744"/>
            <a:ext cx="2640466" cy="276999"/>
          </a:xfrm>
          <a:prstGeom prst="rect">
            <a:avLst/>
          </a:prstGeom>
          <a:noFill/>
        </p:spPr>
        <p:txBody>
          <a:bodyPr wrap="none" rtlCol="0">
            <a:spAutoFit/>
          </a:bodyPr>
          <a:lstStyle/>
          <a:p>
            <a:r>
              <a:rPr lang="fr-FR" sz="1200" i="1" dirty="0" err="1">
                <a:latin typeface="Century Gothic" panose="020B0502020202020204" pitchFamily="34" charset="0"/>
              </a:rPr>
              <a:t>Adapted</a:t>
            </a:r>
            <a:r>
              <a:rPr lang="fr-FR" sz="1200" i="1" dirty="0">
                <a:latin typeface="Century Gothic" panose="020B0502020202020204" pitchFamily="34" charset="0"/>
              </a:rPr>
              <a:t> </a:t>
            </a:r>
            <a:r>
              <a:rPr lang="fr-FR" sz="1200" i="1" dirty="0" err="1">
                <a:latin typeface="Century Gothic" panose="020B0502020202020204" pitchFamily="34" charset="0"/>
              </a:rPr>
              <a:t>from</a:t>
            </a:r>
            <a:r>
              <a:rPr lang="fr-FR" sz="1200" i="1" dirty="0">
                <a:latin typeface="Century Gothic" panose="020B0502020202020204" pitchFamily="34" charset="0"/>
              </a:rPr>
              <a:t> ERN Flyer, EC 2017</a:t>
            </a:r>
          </a:p>
        </p:txBody>
      </p:sp>
    </p:spTree>
    <p:extLst>
      <p:ext uri="{BB962C8B-B14F-4D97-AF65-F5344CB8AC3E}">
        <p14:creationId xmlns:p14="http://schemas.microsoft.com/office/powerpoint/2010/main" val="1760783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BF011B-D8AB-4E42-B6E0-0A90B10699C6}"/>
              </a:ext>
            </a:extLst>
          </p:cNvPr>
          <p:cNvSpPr/>
          <p:nvPr/>
        </p:nvSpPr>
        <p:spPr>
          <a:xfrm>
            <a:off x="646386" y="646387"/>
            <a:ext cx="7756635" cy="1024759"/>
          </a:xfrm>
          <a:prstGeom prst="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HEALTHCARE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err="1">
                <a:ln>
                  <a:noFill/>
                </a:ln>
                <a:solidFill>
                  <a:srgbClr val="FFFFFF"/>
                </a:solidFill>
                <a:effectLst/>
                <a:uLnTx/>
                <a:uFillTx/>
                <a:latin typeface="Century Gothic" panose="020B0502020202020204" pitchFamily="34" charset="0"/>
                <a:ea typeface="+mn-ea"/>
                <a:cs typeface="Arial"/>
              </a:rPr>
              <a:t>European</a:t>
            </a:r>
            <a:r>
              <a:rPr kumimoji="0" lang="fr-FR" sz="1400" b="1" i="0" u="none" strike="noStrike" kern="1200" cap="none" spc="0" normalizeH="0" baseline="0" noProof="0">
                <a:ln>
                  <a:noFill/>
                </a:ln>
                <a:solidFill>
                  <a:srgbClr val="FFFFFF"/>
                </a:solidFill>
                <a:effectLst/>
                <a:uLnTx/>
                <a:uFillTx/>
                <a:latin typeface="Century Gothic" panose="020B0502020202020204" pitchFamily="34" charset="0"/>
                <a:ea typeface="+mn-ea"/>
                <a:cs typeface="Arial"/>
              </a:rPr>
              <a:t> Reference Networks (ERN)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srgbClr val="FFFFFF"/>
                </a:solidFill>
                <a:effectLst/>
                <a:uLnTx/>
                <a:uFillTx/>
                <a:latin typeface="Century Gothic" panose="020B0502020202020204" pitchFamily="34" charset="0"/>
                <a:ea typeface="+mn-ea"/>
                <a:cs typeface="Arial"/>
              </a:rPr>
              <a:t>More </a:t>
            </a:r>
            <a:r>
              <a:rPr kumimoji="0" lang="fr-FR" sz="1400" b="0" i="0" u="none" strike="noStrike" kern="1200" cap="none" spc="0" normalizeH="0" baseline="0" noProof="0" err="1">
                <a:ln>
                  <a:noFill/>
                </a:ln>
                <a:solidFill>
                  <a:srgbClr val="FFFFFF"/>
                </a:solidFill>
                <a:effectLst/>
                <a:uLnTx/>
                <a:uFillTx/>
                <a:latin typeface="Century Gothic" panose="020B0502020202020204" pitchFamily="34" charset="0"/>
                <a:ea typeface="+mn-ea"/>
                <a:cs typeface="Arial"/>
              </a:rPr>
              <a:t>than</a:t>
            </a:r>
            <a:r>
              <a:rPr kumimoji="0" lang="fr-FR" sz="1400" b="0" i="0" u="none" strike="noStrike" kern="1200" cap="none" spc="0" normalizeH="0" baseline="0" noProof="0">
                <a:ln>
                  <a:noFill/>
                </a:ln>
                <a:solidFill>
                  <a:srgbClr val="FFFFFF"/>
                </a:solidFill>
                <a:effectLst/>
                <a:uLnTx/>
                <a:uFillTx/>
                <a:latin typeface="Century Gothic" panose="020B0502020202020204" pitchFamily="34" charset="0"/>
                <a:ea typeface="+mn-ea"/>
                <a:cs typeface="Arial"/>
              </a:rPr>
              <a:t> 900 </a:t>
            </a:r>
            <a:r>
              <a:rPr kumimoji="0" lang="fr-FR" sz="1400" b="0" i="0" u="none" strike="noStrike" kern="1200" cap="none" spc="0" normalizeH="0" baseline="0" noProof="0" err="1">
                <a:ln>
                  <a:noFill/>
                </a:ln>
                <a:solidFill>
                  <a:srgbClr val="FFFFFF"/>
                </a:solidFill>
                <a:effectLst/>
                <a:uLnTx/>
                <a:uFillTx/>
                <a:latin typeface="Century Gothic" panose="020B0502020202020204" pitchFamily="34" charset="0"/>
                <a:ea typeface="+mn-ea"/>
                <a:cs typeface="Arial"/>
              </a:rPr>
              <a:t>units</a:t>
            </a:r>
            <a:r>
              <a:rPr kumimoji="0" lang="fr-FR" sz="1400" b="0" i="0" u="none" strike="noStrike" kern="1200" cap="none" spc="0" normalizeH="0" baseline="0" noProof="0">
                <a:ln>
                  <a:noFill/>
                </a:ln>
                <a:solidFill>
                  <a:srgbClr val="FFFFFF"/>
                </a:solidFill>
                <a:effectLst/>
                <a:uLnTx/>
                <a:uFillTx/>
                <a:latin typeface="Century Gothic" panose="020B0502020202020204" pitchFamily="34" charset="0"/>
                <a:ea typeface="+mn-ea"/>
                <a:cs typeface="Arial"/>
              </a:rPr>
              <a:t> </a:t>
            </a:r>
            <a:r>
              <a:rPr kumimoji="0" lang="fr-FR" sz="1400" b="0" i="0" u="none" strike="noStrike" kern="1200" cap="none" spc="0" normalizeH="0" baseline="0" noProof="0" err="1">
                <a:ln>
                  <a:noFill/>
                </a:ln>
                <a:solidFill>
                  <a:srgbClr val="FFFFFF"/>
                </a:solidFill>
                <a:effectLst/>
                <a:uLnTx/>
                <a:uFillTx/>
                <a:latin typeface="Century Gothic" panose="020B0502020202020204" pitchFamily="34" charset="0"/>
                <a:ea typeface="+mn-ea"/>
                <a:cs typeface="Arial"/>
              </a:rPr>
              <a:t>from</a:t>
            </a:r>
            <a:r>
              <a:rPr kumimoji="0" lang="fr-FR" sz="1400" b="0" i="0" u="none" strike="noStrike" kern="1200" cap="none" spc="0" normalizeH="0" baseline="0" noProof="0">
                <a:ln>
                  <a:noFill/>
                </a:ln>
                <a:solidFill>
                  <a:srgbClr val="FFFFFF"/>
                </a:solidFill>
                <a:effectLst/>
                <a:uLnTx/>
                <a:uFillTx/>
                <a:latin typeface="Century Gothic" panose="020B0502020202020204" pitchFamily="34" charset="0"/>
                <a:ea typeface="+mn-ea"/>
                <a:cs typeface="Arial"/>
              </a:rPr>
              <a:t> 300 </a:t>
            </a:r>
            <a:r>
              <a:rPr kumimoji="0" lang="fr-FR" sz="1400" b="0" i="0" u="none" strike="noStrike" kern="1200" cap="none" spc="0" normalizeH="0" baseline="0" noProof="0" err="1">
                <a:ln>
                  <a:noFill/>
                </a:ln>
                <a:solidFill>
                  <a:srgbClr val="FFFFFF"/>
                </a:solidFill>
                <a:effectLst/>
                <a:uLnTx/>
                <a:uFillTx/>
                <a:latin typeface="Century Gothic" panose="020B0502020202020204" pitchFamily="34" charset="0"/>
                <a:ea typeface="+mn-ea"/>
                <a:cs typeface="Arial"/>
              </a:rPr>
              <a:t>hospitals</a:t>
            </a:r>
            <a:r>
              <a:rPr kumimoji="0" lang="fr-FR" sz="1400" b="0" i="0" u="none" strike="noStrike" kern="1200" cap="none" spc="0" normalizeH="0" baseline="0" noProof="0">
                <a:ln>
                  <a:noFill/>
                </a:ln>
                <a:solidFill>
                  <a:srgbClr val="FFFFFF"/>
                </a:solidFill>
                <a:effectLst/>
                <a:uLnTx/>
                <a:uFillTx/>
                <a:latin typeface="Century Gothic" panose="020B0502020202020204" pitchFamily="34" charset="0"/>
                <a:ea typeface="+mn-ea"/>
                <a:cs typeface="Arial"/>
              </a:rPr>
              <a:t> </a:t>
            </a:r>
            <a:r>
              <a:rPr kumimoji="0" lang="fr-FR" sz="1400" b="0" i="0" u="none" strike="noStrike" kern="1200" cap="none" spc="0" normalizeH="0" baseline="0" noProof="0" err="1">
                <a:ln>
                  <a:noFill/>
                </a:ln>
                <a:solidFill>
                  <a:srgbClr val="FFFFFF"/>
                </a:solidFill>
                <a:effectLst/>
                <a:uLnTx/>
                <a:uFillTx/>
                <a:latin typeface="Century Gothic" panose="020B0502020202020204" pitchFamily="34" charset="0"/>
                <a:ea typeface="+mn-ea"/>
                <a:cs typeface="Arial"/>
              </a:rPr>
              <a:t>covering</a:t>
            </a:r>
            <a:r>
              <a:rPr kumimoji="0" lang="fr-FR" sz="1400" b="0" i="0" u="none" strike="noStrike" kern="1200" cap="none" spc="0" normalizeH="0" baseline="0" noProof="0">
                <a:ln>
                  <a:noFill/>
                </a:ln>
                <a:solidFill>
                  <a:srgbClr val="FFFFFF"/>
                </a:solidFill>
                <a:effectLst/>
                <a:uLnTx/>
                <a:uFillTx/>
                <a:latin typeface="Century Gothic" panose="020B0502020202020204" pitchFamily="34" charset="0"/>
                <a:ea typeface="+mn-ea"/>
                <a:cs typeface="Arial"/>
              </a:rPr>
              <a:t> 26 countries</a:t>
            </a:r>
          </a:p>
        </p:txBody>
      </p:sp>
      <p:sp>
        <p:nvSpPr>
          <p:cNvPr id="4" name="Rectangle 3">
            <a:extLst>
              <a:ext uri="{FF2B5EF4-FFF2-40B4-BE49-F238E27FC236}">
                <a16:creationId xmlns:a16="http://schemas.microsoft.com/office/drawing/2014/main" id="{DA44C8EF-22E8-1544-B7B1-756B8CDA0BD5}"/>
              </a:ext>
            </a:extLst>
          </p:cNvPr>
          <p:cNvSpPr/>
          <p:nvPr/>
        </p:nvSpPr>
        <p:spPr>
          <a:xfrm>
            <a:off x="646385" y="1886608"/>
            <a:ext cx="7758000" cy="10247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PATIENT NEEDS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rPr>
              <a:t>EURORDIS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rPr>
              <a:t>962 patient organisations </a:t>
            </a:r>
            <a:r>
              <a:rPr kumimoji="0" lang="fr-FR" sz="1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Arial"/>
              </a:rPr>
              <a:t>from</a:t>
            </a:r>
            <a:r>
              <a:rPr kumimoji="0" lang="fr-FR" sz="1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rPr>
              <a:t> 73 countries</a:t>
            </a:r>
          </a:p>
        </p:txBody>
      </p:sp>
      <p:sp>
        <p:nvSpPr>
          <p:cNvPr id="5" name="Rectangle 4">
            <a:extLst>
              <a:ext uri="{FF2B5EF4-FFF2-40B4-BE49-F238E27FC236}">
                <a16:creationId xmlns:a16="http://schemas.microsoft.com/office/drawing/2014/main" id="{FBE4BFF2-74EF-2C48-879E-7BCFC195ADD9}"/>
              </a:ext>
            </a:extLst>
          </p:cNvPr>
          <p:cNvSpPr/>
          <p:nvPr/>
        </p:nvSpPr>
        <p:spPr>
          <a:xfrm>
            <a:off x="646386" y="3126829"/>
            <a:ext cx="7756635" cy="10247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FUNDING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rPr>
              <a:t>ERA-Net Rare (2006-2018) + EC</a:t>
            </a:r>
          </a:p>
        </p:txBody>
      </p:sp>
      <p:sp>
        <p:nvSpPr>
          <p:cNvPr id="6" name="Rectangle 5">
            <a:extLst>
              <a:ext uri="{FF2B5EF4-FFF2-40B4-BE49-F238E27FC236}">
                <a16:creationId xmlns:a16="http://schemas.microsoft.com/office/drawing/2014/main" id="{6882B95B-C7C3-0E4C-9E83-9F1D9D2F08F5}"/>
              </a:ext>
            </a:extLst>
          </p:cNvPr>
          <p:cNvSpPr/>
          <p:nvPr/>
        </p:nvSpPr>
        <p:spPr>
          <a:xfrm>
            <a:off x="646386" y="4367050"/>
            <a:ext cx="7756635" cy="10247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INFRASTRUCTURES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rPr>
              <a:t>RD-</a:t>
            </a:r>
            <a:r>
              <a:rPr kumimoji="0" lang="fr-FR" sz="1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Arial"/>
              </a:rPr>
              <a:t>specific</a:t>
            </a:r>
            <a:r>
              <a:rPr kumimoji="0" lang="fr-FR" sz="1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rPr>
              <a:t>: </a:t>
            </a:r>
            <a:r>
              <a:rPr kumimoji="0" lang="fr-FR" sz="1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Arial"/>
              </a:rPr>
              <a:t>Orphanet</a:t>
            </a:r>
            <a:r>
              <a:rPr kumimoji="0" lang="fr-FR" sz="1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rPr>
              <a:t>, RD </a:t>
            </a:r>
            <a:r>
              <a:rPr kumimoji="0" lang="fr-FR" sz="1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Arial"/>
              </a:rPr>
              <a:t>Connect</a:t>
            </a:r>
            <a:r>
              <a:rPr kumimoji="0" lang="fr-FR" sz="1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rPr>
              <a:t>, ERDRI, </a:t>
            </a:r>
            <a:r>
              <a:rPr kumimoji="0" lang="fr-FR" sz="1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Arial"/>
              </a:rPr>
              <a:t>Solve</a:t>
            </a:r>
            <a:r>
              <a:rPr kumimoji="0" lang="fr-FR" sz="1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rPr>
              <a:t>-RD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Arial"/>
              </a:rPr>
              <a:t>ECRIN, EATRIS, BBMRI-ERIC, ELIXIR, EU-OPENSCREEN, EPTRI, INFRAFRONTIER, Conect4Children</a:t>
            </a:r>
            <a:endParaRPr kumimoji="0" lang="fr-FR"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FEB159D4-9296-F240-B688-2D8B9ECF1BFC}"/>
              </a:ext>
            </a:extLst>
          </p:cNvPr>
          <p:cNvSpPr/>
          <p:nvPr/>
        </p:nvSpPr>
        <p:spPr>
          <a:xfrm>
            <a:off x="646386" y="5549465"/>
            <a:ext cx="7756635" cy="10247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STRATEGY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International Rare </a:t>
            </a:r>
            <a:r>
              <a:rPr kumimoji="0" lang="fr-FR" sz="1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Diseases</a:t>
            </a:r>
            <a:r>
              <a:rPr kumimoji="0" lang="fr-FR" sz="1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1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Research</a:t>
            </a:r>
            <a:r>
              <a:rPr kumimoji="0" lang="fr-FR" sz="1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Consortium (</a:t>
            </a:r>
            <a:r>
              <a:rPr kumimoji="0" lang="fr-FR" sz="1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IRDiRC</a:t>
            </a:r>
            <a:r>
              <a:rPr kumimoji="0" lang="fr-FR" sz="1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EC, </a:t>
            </a:r>
            <a:r>
              <a:rPr kumimoji="0" lang="fr-FR" sz="1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Member</a:t>
            </a:r>
            <a:r>
              <a:rPr kumimoji="0" lang="fr-FR" sz="1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States</a:t>
            </a:r>
          </a:p>
        </p:txBody>
      </p:sp>
      <p:cxnSp>
        <p:nvCxnSpPr>
          <p:cNvPr id="11" name="Connecteur droit avec flèche 10">
            <a:extLst>
              <a:ext uri="{FF2B5EF4-FFF2-40B4-BE49-F238E27FC236}">
                <a16:creationId xmlns:a16="http://schemas.microsoft.com/office/drawing/2014/main" id="{0B411047-1A0D-2E47-AE91-7A9354364817}"/>
              </a:ext>
            </a:extLst>
          </p:cNvPr>
          <p:cNvCxnSpPr/>
          <p:nvPr/>
        </p:nvCxnSpPr>
        <p:spPr>
          <a:xfrm flipH="1" flipV="1">
            <a:off x="8592207" y="993230"/>
            <a:ext cx="1103586" cy="1418897"/>
          </a:xfrm>
          <a:prstGeom prst="straightConnector1">
            <a:avLst/>
          </a:prstGeom>
          <a:ln w="38100">
            <a:solidFill>
              <a:schemeClr val="accent5"/>
            </a:solidFill>
            <a:tailEnd type="triangle"/>
          </a:ln>
        </p:spPr>
        <p:style>
          <a:lnRef idx="1">
            <a:schemeClr val="dk1"/>
          </a:lnRef>
          <a:fillRef idx="0">
            <a:schemeClr val="dk1"/>
          </a:fillRef>
          <a:effectRef idx="0">
            <a:schemeClr val="dk1"/>
          </a:effectRef>
          <a:fontRef idx="minor">
            <a:schemeClr val="tx1"/>
          </a:fontRef>
        </p:style>
      </p:cxnSp>
      <p:cxnSp>
        <p:nvCxnSpPr>
          <p:cNvPr id="13" name="Connecteur droit avec flèche 12">
            <a:extLst>
              <a:ext uri="{FF2B5EF4-FFF2-40B4-BE49-F238E27FC236}">
                <a16:creationId xmlns:a16="http://schemas.microsoft.com/office/drawing/2014/main" id="{516C404A-CB1E-8C41-86E9-1BD6AEBAEC07}"/>
              </a:ext>
            </a:extLst>
          </p:cNvPr>
          <p:cNvCxnSpPr/>
          <p:nvPr/>
        </p:nvCxnSpPr>
        <p:spPr>
          <a:xfrm flipH="1" flipV="1">
            <a:off x="8592207" y="2680138"/>
            <a:ext cx="1103586" cy="446691"/>
          </a:xfrm>
          <a:prstGeom prst="straightConnector1">
            <a:avLst/>
          </a:prstGeom>
          <a:ln w="38100">
            <a:solidFill>
              <a:schemeClr val="accent4"/>
            </a:solidFill>
            <a:tailEnd type="triangle"/>
          </a:ln>
        </p:spPr>
        <p:style>
          <a:lnRef idx="1">
            <a:schemeClr val="dk1"/>
          </a:lnRef>
          <a:fillRef idx="0">
            <a:schemeClr val="dk1"/>
          </a:fillRef>
          <a:effectRef idx="0">
            <a:schemeClr val="dk1"/>
          </a:effectRef>
          <a:fontRef idx="minor">
            <a:schemeClr val="tx1"/>
          </a:fontRef>
        </p:style>
      </p:cxnSp>
      <p:cxnSp>
        <p:nvCxnSpPr>
          <p:cNvPr id="16" name="Connecteur droit avec flèche 15">
            <a:extLst>
              <a:ext uri="{FF2B5EF4-FFF2-40B4-BE49-F238E27FC236}">
                <a16:creationId xmlns:a16="http://schemas.microsoft.com/office/drawing/2014/main" id="{23259F50-6FA7-614A-8251-F11AE81EAAEA}"/>
              </a:ext>
            </a:extLst>
          </p:cNvPr>
          <p:cNvCxnSpPr/>
          <p:nvPr/>
        </p:nvCxnSpPr>
        <p:spPr>
          <a:xfrm flipH="1">
            <a:off x="8592207" y="3639208"/>
            <a:ext cx="977462" cy="0"/>
          </a:xfrm>
          <a:prstGeom prst="straightConnector1">
            <a:avLst/>
          </a:prstGeom>
          <a:ln w="38100">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8" name="Connecteur droit avec flèche 17">
            <a:extLst>
              <a:ext uri="{FF2B5EF4-FFF2-40B4-BE49-F238E27FC236}">
                <a16:creationId xmlns:a16="http://schemas.microsoft.com/office/drawing/2014/main" id="{1695B7AD-C045-344B-AFC1-7BB79B8BEA2F}"/>
              </a:ext>
            </a:extLst>
          </p:cNvPr>
          <p:cNvCxnSpPr/>
          <p:nvPr/>
        </p:nvCxnSpPr>
        <p:spPr>
          <a:xfrm flipH="1">
            <a:off x="8592207" y="4035972"/>
            <a:ext cx="1103586" cy="843457"/>
          </a:xfrm>
          <a:prstGeom prst="straightConnector1">
            <a:avLst/>
          </a:prstGeom>
          <a:ln w="38100">
            <a:solidFill>
              <a:schemeClr val="accent3"/>
            </a:solidFill>
            <a:tailEnd type="triangle"/>
          </a:ln>
        </p:spPr>
        <p:style>
          <a:lnRef idx="1">
            <a:schemeClr val="dk1"/>
          </a:lnRef>
          <a:fillRef idx="0">
            <a:schemeClr val="dk1"/>
          </a:fillRef>
          <a:effectRef idx="0">
            <a:schemeClr val="dk1"/>
          </a:effectRef>
          <a:fontRef idx="minor">
            <a:schemeClr val="tx1"/>
          </a:fontRef>
        </p:style>
      </p:cxnSp>
      <p:cxnSp>
        <p:nvCxnSpPr>
          <p:cNvPr id="20" name="Connecteur droit avec flèche 19">
            <a:extLst>
              <a:ext uri="{FF2B5EF4-FFF2-40B4-BE49-F238E27FC236}">
                <a16:creationId xmlns:a16="http://schemas.microsoft.com/office/drawing/2014/main" id="{647567EB-C6CF-3542-A707-398667BE79E7}"/>
              </a:ext>
            </a:extLst>
          </p:cNvPr>
          <p:cNvCxnSpPr/>
          <p:nvPr/>
        </p:nvCxnSpPr>
        <p:spPr>
          <a:xfrm flipH="1">
            <a:off x="8781393" y="4545726"/>
            <a:ext cx="1103586" cy="1560784"/>
          </a:xfrm>
          <a:prstGeom prst="straightConnector1">
            <a:avLst/>
          </a:prstGeom>
          <a:ln w="38100">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22" name="Ellipse 21">
            <a:extLst>
              <a:ext uri="{FF2B5EF4-FFF2-40B4-BE49-F238E27FC236}">
                <a16:creationId xmlns:a16="http://schemas.microsoft.com/office/drawing/2014/main" id="{0A906805-A4DB-494D-93A5-F84F3801F18E}"/>
              </a:ext>
            </a:extLst>
          </p:cNvPr>
          <p:cNvSpPr/>
          <p:nvPr/>
        </p:nvSpPr>
        <p:spPr>
          <a:xfrm>
            <a:off x="9695793" y="2398987"/>
            <a:ext cx="2207173" cy="2207173"/>
          </a:xfrm>
          <a:prstGeom prst="ellipse">
            <a:avLst/>
          </a:prstGeom>
          <a:solidFill>
            <a:schemeClr val="tx2"/>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RARE DISEASES RESEARCH</a:t>
            </a:r>
          </a:p>
        </p:txBody>
      </p:sp>
      <p:sp>
        <p:nvSpPr>
          <p:cNvPr id="24" name="Titre 1">
            <a:extLst>
              <a:ext uri="{FF2B5EF4-FFF2-40B4-BE49-F238E27FC236}">
                <a16:creationId xmlns:a16="http://schemas.microsoft.com/office/drawing/2014/main" id="{6046D84A-4A0C-6E45-8FBE-5030F3737698}"/>
              </a:ext>
            </a:extLst>
          </p:cNvPr>
          <p:cNvSpPr txBox="1">
            <a:spLocks/>
          </p:cNvSpPr>
          <p:nvPr/>
        </p:nvSpPr>
        <p:spPr>
          <a:xfrm>
            <a:off x="566927" y="137160"/>
            <a:ext cx="10232451" cy="730603"/>
          </a:xfrm>
          <a:prstGeom prst="rect">
            <a:avLst/>
          </a:prstGeom>
        </p:spPr>
        <p:txBody>
          <a:bodyPr lIns="91440" tIns="45720" rIns="91440" bIns="45720" anchor="t"/>
          <a:lstStyle>
            <a:lvl1pPr marL="358775" indent="-358775" algn="l" rtl="0" eaLnBrk="1" fontAlgn="base" hangingPunct="1">
              <a:spcBef>
                <a:spcPct val="0"/>
              </a:spcBef>
              <a:spcAft>
                <a:spcPct val="0"/>
              </a:spcAft>
              <a:defRPr lang="en-GB" sz="3000" b="1" dirty="0">
                <a:solidFill>
                  <a:schemeClr val="accent6"/>
                </a:solidFill>
                <a:latin typeface="Arial" panose="020B0604020202020204" pitchFamily="34" charset="0"/>
                <a:ea typeface="+mj-ea"/>
                <a:cs typeface="Arial" panose="020B0604020202020204" pitchFamily="34" charset="0"/>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00000"/>
                </a:solidFill>
                <a:effectLst/>
                <a:uLnTx/>
                <a:uFillTx/>
                <a:latin typeface="Century Gothic"/>
                <a:ea typeface="+mj-ea"/>
                <a:cs typeface="Century Gothic"/>
              </a:rPr>
              <a:t>RARE DISEASES LANDSCAPE IN EUROPE (</a:t>
            </a:r>
            <a:r>
              <a:rPr kumimoji="0" lang="fr-FR" sz="2400" b="1" i="0" u="none" strike="noStrike" kern="1200" cap="none" spc="0" normalizeH="0" baseline="0" noProof="0" dirty="0" err="1">
                <a:ln>
                  <a:noFill/>
                </a:ln>
                <a:solidFill>
                  <a:srgbClr val="000000"/>
                </a:solidFill>
                <a:effectLst/>
                <a:uLnTx/>
                <a:uFillTx/>
                <a:latin typeface="Century Gothic"/>
                <a:ea typeface="+mj-ea"/>
                <a:cs typeface="Century Gothic"/>
              </a:rPr>
              <a:t>resuming</a:t>
            </a:r>
            <a:r>
              <a:rPr kumimoji="0" lang="fr-FR" sz="2400" b="1" i="0" u="none" strike="noStrike" kern="1200" cap="none" spc="0" normalizeH="0" baseline="0" noProof="0" dirty="0">
                <a:ln>
                  <a:noFill/>
                </a:ln>
                <a:solidFill>
                  <a:srgbClr val="000000"/>
                </a:solidFill>
                <a:effectLst/>
                <a:uLnTx/>
                <a:uFillTx/>
                <a:latin typeface="Century Gothic"/>
                <a:ea typeface="+mj-ea"/>
                <a:cs typeface="Century Gothic"/>
              </a:rPr>
              <a:t> 20 </a:t>
            </a:r>
            <a:r>
              <a:rPr kumimoji="0" lang="fr-FR" sz="2400" b="1" i="0" u="none" strike="noStrike" kern="1200" cap="none" spc="0" normalizeH="0" baseline="0" noProof="0" dirty="0" err="1">
                <a:ln>
                  <a:noFill/>
                </a:ln>
                <a:solidFill>
                  <a:srgbClr val="000000"/>
                </a:solidFill>
                <a:effectLst/>
                <a:uLnTx/>
                <a:uFillTx/>
                <a:latin typeface="Century Gothic"/>
                <a:ea typeface="+mj-ea"/>
                <a:cs typeface="Century Gothic"/>
              </a:rPr>
              <a:t>years</a:t>
            </a:r>
            <a:r>
              <a:rPr kumimoji="0" lang="fr-FR" sz="2400" b="1" i="0" u="none" strike="noStrike" kern="1200" cap="none" spc="0" normalizeH="0" baseline="0" noProof="0" dirty="0">
                <a:ln>
                  <a:noFill/>
                </a:ln>
                <a:solidFill>
                  <a:srgbClr val="000000"/>
                </a:solidFill>
                <a:effectLst/>
                <a:uLnTx/>
                <a:uFillTx/>
                <a:latin typeface="Century Gothic"/>
                <a:ea typeface="+mj-ea"/>
                <a:cs typeface="Century Gothic"/>
              </a:rPr>
              <a:t> of efforts)</a:t>
            </a:r>
          </a:p>
        </p:txBody>
      </p:sp>
    </p:spTree>
    <p:extLst>
      <p:ext uri="{BB962C8B-B14F-4D97-AF65-F5344CB8AC3E}">
        <p14:creationId xmlns:p14="http://schemas.microsoft.com/office/powerpoint/2010/main" val="3789659743"/>
      </p:ext>
    </p:extLst>
  </p:cSld>
  <p:clrMapOvr>
    <a:masterClrMapping/>
  </p:clrMapOvr>
</p:sld>
</file>

<file path=ppt/theme/theme1.xml><?xml version="1.0" encoding="utf-8"?>
<a:theme xmlns:a="http://schemas.openxmlformats.org/drawingml/2006/main" name="Thème Office">
  <a:themeElements>
    <a:clrScheme name="EJP RD vf">
      <a:dk1>
        <a:srgbClr val="000000"/>
      </a:dk1>
      <a:lt1>
        <a:srgbClr val="FFFFFF"/>
      </a:lt1>
      <a:dk2>
        <a:srgbClr val="203864"/>
      </a:dk2>
      <a:lt2>
        <a:srgbClr val="F3F3F3"/>
      </a:lt2>
      <a:accent1>
        <a:srgbClr val="43BC9D"/>
      </a:accent1>
      <a:accent2>
        <a:srgbClr val="FFD600"/>
      </a:accent2>
      <a:accent3>
        <a:srgbClr val="E71C4F"/>
      </a:accent3>
      <a:accent4>
        <a:srgbClr val="4DAAFD"/>
      </a:accent4>
      <a:accent5>
        <a:srgbClr val="A5A5A5"/>
      </a:accent5>
      <a:accent6>
        <a:srgbClr val="7030A0"/>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v2" id="{50076710-B2B6-4944-B3C4-8A87DD8E64B8}" vid="{2E08CBA4-A29C-2143-9E1C-864AD4E96FF0}"/>
    </a:ext>
  </a:extLst>
</a:theme>
</file>

<file path=ppt/theme/theme2.xml><?xml version="1.0" encoding="utf-8"?>
<a:theme xmlns:a="http://schemas.openxmlformats.org/drawingml/2006/main" name="Showeet theme">
  <a:themeElements>
    <a:clrScheme name="Showeet">
      <a:dk1>
        <a:srgbClr val="95A5A6"/>
      </a:dk1>
      <a:lt1>
        <a:sysClr val="window" lastClr="FFFFFF"/>
      </a:lt1>
      <a:dk2>
        <a:srgbClr val="2C3E50"/>
      </a:dk2>
      <a:lt2>
        <a:srgbClr val="F2F2F2"/>
      </a:lt2>
      <a:accent1>
        <a:srgbClr val="2980B9"/>
      </a:accent1>
      <a:accent2>
        <a:srgbClr val="16A085"/>
      </a:accent2>
      <a:accent3>
        <a:srgbClr val="9BBB59"/>
      </a:accent3>
      <a:accent4>
        <a:srgbClr val="F39C12"/>
      </a:accent4>
      <a:accent5>
        <a:srgbClr val="C0392B"/>
      </a:accent5>
      <a:accent6>
        <a:srgbClr val="4B2C50"/>
      </a:accent6>
      <a:hlink>
        <a:srgbClr val="16A085"/>
      </a:hlink>
      <a:folHlink>
        <a:srgbClr val="10786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howeet theme">
  <a:themeElements>
    <a:clrScheme name="6">
      <a:dk1>
        <a:srgbClr val="95A5A6"/>
      </a:dk1>
      <a:lt1>
        <a:sysClr val="window" lastClr="FFFFFF"/>
      </a:lt1>
      <a:dk2>
        <a:srgbClr val="2C3E50"/>
      </a:dk2>
      <a:lt2>
        <a:srgbClr val="F2F2F2"/>
      </a:lt2>
      <a:accent1>
        <a:srgbClr val="2980B9"/>
      </a:accent1>
      <a:accent2>
        <a:srgbClr val="16A085"/>
      </a:accent2>
      <a:accent3>
        <a:srgbClr val="9BBB59"/>
      </a:accent3>
      <a:accent4>
        <a:srgbClr val="F39C12"/>
      </a:accent4>
      <a:accent5>
        <a:srgbClr val="C0392B"/>
      </a:accent5>
      <a:accent6>
        <a:srgbClr val="4B2C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7c52e95-5bd4-4059-8c58-71ca7395739e">
      <UserInfo>
        <DisplayName>Virginie Bros-facer</DisplayName>
        <AccountId>27</AccountId>
        <AccountType/>
      </UserInfo>
      <UserInfo>
        <DisplayName>Raquel Castro</DisplayName>
        <AccountId>314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E01FFFE40542C4C9A33846DB7FF0756" ma:contentTypeVersion="10" ma:contentTypeDescription="Crée un document." ma:contentTypeScope="" ma:versionID="bfd6473650a0507cec934d3861b2cf25">
  <xsd:schema xmlns:xsd="http://www.w3.org/2001/XMLSchema" xmlns:xs="http://www.w3.org/2001/XMLSchema" xmlns:p="http://schemas.microsoft.com/office/2006/metadata/properties" xmlns:ns2="5bc6ad84-8adc-465b-9582-a1fb0170091e" xmlns:ns3="67c52e95-5bd4-4059-8c58-71ca7395739e" targetNamespace="http://schemas.microsoft.com/office/2006/metadata/properties" ma:root="true" ma:fieldsID="d0a6c449ba9d1ce3716f138cceb3ff69" ns2:_="" ns3:_="">
    <xsd:import namespace="5bc6ad84-8adc-465b-9582-a1fb0170091e"/>
    <xsd:import namespace="67c52e95-5bd4-4059-8c58-71ca7395739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c6ad84-8adc-465b-9582-a1fb017009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c52e95-5bd4-4059-8c58-71ca7395739e"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4FD336-F6B3-4F29-9152-160032B8B149}">
  <ds:schemaRefs>
    <ds:schemaRef ds:uri="http://purl.org/dc/dcmitype/"/>
    <ds:schemaRef ds:uri="http://schemas.microsoft.com/office/2006/metadata/properties"/>
    <ds:schemaRef ds:uri="http://purl.org/dc/elements/1.1/"/>
    <ds:schemaRef ds:uri="http://schemas.microsoft.com/office/2006/documentManagement/types"/>
    <ds:schemaRef ds:uri="http://purl.org/dc/terms/"/>
    <ds:schemaRef ds:uri="http://schemas.microsoft.com/office/infopath/2007/PartnerControls"/>
    <ds:schemaRef ds:uri="67c52e95-5bd4-4059-8c58-71ca7395739e"/>
    <ds:schemaRef ds:uri="5bc6ad84-8adc-465b-9582-a1fb0170091e"/>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33C8932-5176-4F02-BFFE-803FA7A3BB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c6ad84-8adc-465b-9582-a1fb0170091e"/>
    <ds:schemaRef ds:uri="67c52e95-5bd4-4059-8c58-71ca739573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7714BF-ABD7-4BDB-A11D-9CA40D2075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EJP RD ppt thème</Template>
  <TotalTime>17629</TotalTime>
  <Words>989</Words>
  <Application>Microsoft Macintosh PowerPoint</Application>
  <PresentationFormat>Grand écran</PresentationFormat>
  <Paragraphs>196</Paragraphs>
  <Slides>15</Slides>
  <Notes>8</Notes>
  <HiddenSlides>0</HiddenSlides>
  <MMClips>0</MMClips>
  <ScaleCrop>false</ScaleCrop>
  <HeadingPairs>
    <vt:vector size="6" baseType="variant">
      <vt:variant>
        <vt:lpstr>Polices utilisées</vt:lpstr>
      </vt:variant>
      <vt:variant>
        <vt:i4>7</vt:i4>
      </vt:variant>
      <vt:variant>
        <vt:lpstr>Thème</vt:lpstr>
      </vt:variant>
      <vt:variant>
        <vt:i4>3</vt:i4>
      </vt:variant>
      <vt:variant>
        <vt:lpstr>Titres des diapositives</vt:lpstr>
      </vt:variant>
      <vt:variant>
        <vt:i4>15</vt:i4>
      </vt:variant>
    </vt:vector>
  </HeadingPairs>
  <TitlesOfParts>
    <vt:vector size="25" baseType="lpstr">
      <vt:lpstr>Arial</vt:lpstr>
      <vt:lpstr>Calibri</vt:lpstr>
      <vt:lpstr>Calibri Light</vt:lpstr>
      <vt:lpstr>Century Gothic</vt:lpstr>
      <vt:lpstr>GeosansLight</vt:lpstr>
      <vt:lpstr>Open Sans</vt:lpstr>
      <vt:lpstr>Tahoma</vt:lpstr>
      <vt:lpstr>Thème Office</vt:lpstr>
      <vt:lpstr>Showeet theme</vt:lpstr>
      <vt:lpstr>1_Showeet theme</vt:lpstr>
      <vt:lpstr>Approach to rare diseases in Europe</vt:lpstr>
      <vt:lpstr>Présentation PowerPoint</vt:lpstr>
      <vt:lpstr>What are the major challenges?</vt:lpstr>
      <vt:lpstr>COLLABORATION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Daria Julkowska</cp:lastModifiedBy>
  <cp:revision>351</cp:revision>
  <dcterms:created xsi:type="dcterms:W3CDTF">2019-03-18T11:59:56Z</dcterms:created>
  <dcterms:modified xsi:type="dcterms:W3CDTF">2021-09-13T07:00:47Z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0x0101000E01FFFE40542C4C9A33846DB7FF0756</vt:lpwstr>
  </property>
</Properties>
</file>