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  <p:sldMasterId id="2147483733" r:id="rId2"/>
    <p:sldMasterId id="2147483721" r:id="rId3"/>
    <p:sldMasterId id="2147483670" r:id="rId4"/>
  </p:sldMasterIdLst>
  <p:notesMasterIdLst>
    <p:notesMasterId r:id="rId14"/>
  </p:notesMasterIdLst>
  <p:handoutMasterIdLst>
    <p:handoutMasterId r:id="rId15"/>
  </p:handoutMasterIdLst>
  <p:sldIdLst>
    <p:sldId id="276" r:id="rId5"/>
    <p:sldId id="310" r:id="rId6"/>
    <p:sldId id="302" r:id="rId7"/>
    <p:sldId id="314" r:id="rId8"/>
    <p:sldId id="316" r:id="rId9"/>
    <p:sldId id="318" r:id="rId10"/>
    <p:sldId id="312" r:id="rId11"/>
    <p:sldId id="320" r:id="rId12"/>
    <p:sldId id="319" r:id="rId13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86A3AE-DCEF-4FC3-906B-50B23E37908F}">
          <p14:sldIdLst>
            <p14:sldId id="276"/>
          </p14:sldIdLst>
        </p14:section>
        <p14:section name="Untitled Section" id="{68C80DDF-C258-43DC-BBE0-D212AC6BB48E}">
          <p14:sldIdLst>
            <p14:sldId id="310"/>
            <p14:sldId id="302"/>
            <p14:sldId id="314"/>
            <p14:sldId id="316"/>
            <p14:sldId id="318"/>
            <p14:sldId id="312"/>
            <p14:sldId id="320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tu Jain (Dr)" initials="R(" lastIdx="5" clrIdx="0">
    <p:extLst>
      <p:ext uri="{19B8F6BF-5375-455C-9EA6-DF929625EA0E}">
        <p15:presenceInfo xmlns:p15="http://schemas.microsoft.com/office/powerpoint/2012/main" userId="S::ritujain@staff.main.ntu.edu.sg::3d8735ee-59ba-4559-a241-722014dcf9c5" providerId="AD"/>
      </p:ext>
    </p:extLst>
  </p:cmAuthor>
  <p:cmAuthor id="2" name="Guest User" initials="GU" lastIdx="1" clrIdx="1">
    <p:extLst>
      <p:ext uri="{19B8F6BF-5375-455C-9EA6-DF929625EA0E}">
        <p15:presenceInfo xmlns:p15="http://schemas.microsoft.com/office/powerpoint/2012/main" userId="S::urn:spo:anon#f74dd46bec58ec26d91ee89efb7b19d5149b21f86d55a6a8b6332f84f5e24a05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8F"/>
    <a:srgbClr val="EEA41C"/>
    <a:srgbClr val="7FA6C8"/>
    <a:srgbClr val="4682B4"/>
    <a:srgbClr val="00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44C8F-E860-B178-3758-F5EFBB28F187}" v="96" dt="2021-09-13T06:13:51.802"/>
    <p1510:client id="{14BED8D0-5A94-3A4A-3D76-97B8BA719BF6}" v="385" dt="2021-09-13T11:15:50.120"/>
    <p1510:client id="{18C0A981-0C38-04E2-C418-30415225D608}" v="20" dt="2021-09-13T12:27:02.706"/>
    <p1510:client id="{228D63C8-42B9-E952-5D52-D8A554493EF7}" v="1222" dt="2021-09-13T12:12:34.891"/>
    <p1510:client id="{4A951808-F787-4D20-5E1F-956B246907F1}" v="627" dt="2021-09-13T12:48:36.645"/>
    <p1510:client id="{50512234-6551-7B77-6261-834D7988BBCA}" v="31" dt="2021-09-13T06:02:36.088"/>
    <p1510:client id="{B8370F99-6AE4-6EE5-5B8B-6F1510E55A44}" v="113" dt="2021-09-13T13:28:05.0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72" y="60"/>
      </p:cViewPr>
      <p:guideLst>
        <p:guide orient="horz" pos="2160"/>
        <p:guide pos="2880"/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6671A-E952-4D61-8F72-97703AD04B2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9DDC0-7044-44CC-856A-6D60DAB1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32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1C9B5-ACFB-314F-BA06-F42261E66EAC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25160-8668-7740-BFBA-227887EDE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3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5160-8668-7740-BFBA-227887EDEF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8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Ref: CSL Behring</a:t>
            </a:r>
            <a:r>
              <a:rPr lang="en-US" baseline="0"/>
              <a:t> The Economist report</a:t>
            </a:r>
            <a:r>
              <a:rPr lang="en-US"/>
              <a:t> --China = 1.17%</a:t>
            </a:r>
            <a:endParaRPr lang="en-US" baseline="0"/>
          </a:p>
          <a:p>
            <a:r>
              <a:rPr lang="en-US" baseline="0"/>
              <a:t>global prevalence rate = 3.5% to 5.9%</a:t>
            </a:r>
            <a:r>
              <a:rPr lang="en-US"/>
              <a:t> as a % of the total population for APAC but the data here is adjusted for sensitivity analysis </a:t>
            </a:r>
            <a:endParaRPr lang="en-US" baseline="0"/>
          </a:p>
          <a:p>
            <a:r>
              <a:rPr lang="en-US" baseline="0"/>
              <a:t>Australia = 2</a:t>
            </a:r>
            <a:r>
              <a:rPr lang="en-US"/>
              <a:t>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5160-8668-7740-BFBA-227887EDEF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7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/>
              <a:t>Capacity and capability: Screening: lack of genetic counselling, pre-natal screen and new born monitoring  -- contribute to late-stage diagnoses of RD; Limited capacity and training: HCPs not trained to recognize RD – average time to diagnosis is 7 years</a:t>
            </a:r>
          </a:p>
          <a:p>
            <a:pPr rtl="0"/>
            <a:endParaRPr lang="en-US"/>
          </a:p>
          <a:p>
            <a:pPr rtl="0"/>
            <a:r>
              <a:rPr lang="en-US"/>
              <a:t>Accessibility of treatment: </a:t>
            </a:r>
            <a:r>
              <a:rPr lang="en-US" err="1"/>
              <a:t>spcialised</a:t>
            </a:r>
            <a:r>
              <a:rPr lang="en-US"/>
              <a:t> and coordinated care challenging in countries with under-dev health systems and socio-economic constraints.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5160-8668-7740-BFBA-227887EDEF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6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/>
              <a:t>Capacity and capability: Screening: lack of genetic counselling, pre-natal screen and new born monitoring  -- contribute to late-stage diagnoses of RD; Limited capacity and training: HCPs not trained to recognize RD – average time to diagnosis is 7 years</a:t>
            </a:r>
          </a:p>
          <a:p>
            <a:pPr rtl="0"/>
            <a:endParaRPr lang="en-US"/>
          </a:p>
          <a:p>
            <a:pPr rtl="0"/>
            <a:r>
              <a:rPr lang="en-US"/>
              <a:t>Accessibility of treatment: </a:t>
            </a:r>
            <a:r>
              <a:rPr lang="en-US" err="1"/>
              <a:t>spcialised</a:t>
            </a:r>
            <a:r>
              <a:rPr lang="en-US"/>
              <a:t> and coordinated care challenging in countries with under-dev health systems and socio-economic constraints.</a:t>
            </a:r>
          </a:p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5160-8668-7740-BFBA-227887EDEF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9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25160-8668-7740-BFBA-227887EDEF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1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3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BAD5-5C9E-4EE0-ADA7-829238E0A3E3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2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B035-C60B-409A-8911-ABB7B422BCBB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8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9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9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AF4D-6181-486E-B25E-F96D0CEC07C0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0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AFAF-5837-47FD-B19F-C099841BD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200"/>
            <a:ext cx="10972800" cy="286543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54A4E-A1F0-412F-A49E-89D6A5C9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763"/>
            <a:ext cx="10972800" cy="1985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40B8D-6893-4BDF-B35A-AF000B1D0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4D87D-2598-4E2A-834C-253D734F0DA3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BBB06-6F8C-4B5D-A94C-10533DD7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3E316-02A0-4C87-99CD-EE278829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1FD85-162D-4A57-8D30-56F4BA15F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5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758477" y="0"/>
            <a:ext cx="4871923" cy="411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47" tIns="54423" rIns="108847" bIns="54423" rtlCol="0" anchor="t" anchorCtr="0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0746"/>
            <a:ext cx="14630401" cy="4590288"/>
          </a:xfrm>
          <a:prstGeom prst="rect">
            <a:avLst/>
          </a:prstGeom>
        </p:spPr>
      </p:pic>
      <p:sp>
        <p:nvSpPr>
          <p:cNvPr id="12" name="Frame 11"/>
          <p:cNvSpPr/>
          <p:nvPr userDrawn="1"/>
        </p:nvSpPr>
        <p:spPr>
          <a:xfrm>
            <a:off x="189186" y="455612"/>
            <a:ext cx="14267793" cy="6561877"/>
          </a:xfrm>
          <a:prstGeom prst="frame">
            <a:avLst>
              <a:gd name="adj1" fmla="val 181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886554" y="7247152"/>
            <a:ext cx="4871923" cy="982447"/>
          </a:xfrm>
          <a:prstGeom prst="rect">
            <a:avLst/>
          </a:prstGeom>
          <a:solidFill>
            <a:srgbClr val="F266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47" tIns="54423" rIns="108847" bIns="54423" rtlCol="0" anchor="t" anchorCtr="0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758477" y="7247152"/>
            <a:ext cx="4871923" cy="982447"/>
          </a:xfrm>
          <a:prstGeom prst="rect">
            <a:avLst/>
          </a:prstGeom>
          <a:solidFill>
            <a:srgbClr val="4682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47" tIns="54423" rIns="108847" bIns="54423" rtlCol="0" anchor="t" anchorCtr="0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7247153"/>
            <a:ext cx="4886554" cy="982447"/>
          </a:xfrm>
          <a:prstGeom prst="rect">
            <a:avLst/>
          </a:prstGeom>
          <a:solidFill>
            <a:srgbClr val="EEA4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47" tIns="54423" rIns="108847" bIns="54423" rtlCol="0" anchor="ctr" anchorCtr="0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6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758477" y="0"/>
            <a:ext cx="4871923" cy="411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47" tIns="54423" rIns="108847" bIns="54423" rtlCol="0" anchor="t" anchorCtr="0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8"/>
          <a:stretch/>
        </p:blipFill>
        <p:spPr bwMode="auto">
          <a:xfrm>
            <a:off x="0" y="4114801"/>
            <a:ext cx="14630400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4886554" y="7247152"/>
            <a:ext cx="4871923" cy="982447"/>
          </a:xfrm>
          <a:prstGeom prst="rect">
            <a:avLst/>
          </a:prstGeom>
          <a:solidFill>
            <a:srgbClr val="F266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47" tIns="54423" rIns="108847" bIns="54423" rtlCol="0" anchor="t" anchorCtr="0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758477" y="7247152"/>
            <a:ext cx="4871923" cy="982447"/>
          </a:xfrm>
          <a:prstGeom prst="rect">
            <a:avLst/>
          </a:prstGeom>
          <a:solidFill>
            <a:srgbClr val="4682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47" tIns="54423" rIns="108847" bIns="54423" rtlCol="0" anchor="t" anchorCtr="0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758477" cy="4114800"/>
          </a:xfrm>
          <a:prstGeom prst="rect">
            <a:avLst/>
          </a:prstGeom>
          <a:solidFill>
            <a:srgbClr val="7FA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47" tIns="54423" rIns="108847" bIns="54423" rtlCol="0" anchor="t" anchorCtr="0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7247153"/>
            <a:ext cx="4886554" cy="982447"/>
          </a:xfrm>
          <a:prstGeom prst="rect">
            <a:avLst/>
          </a:prstGeom>
          <a:solidFill>
            <a:srgbClr val="EEA4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47" tIns="54423" rIns="108847" bIns="54423" rtlCol="0" anchor="ctr" anchorCtr="0"/>
          <a:lstStyle/>
          <a:p>
            <a:pPr algn="ctr"/>
            <a:endParaRPr lang="en-US"/>
          </a:p>
        </p:txBody>
      </p:sp>
      <p:sp>
        <p:nvSpPr>
          <p:cNvPr id="12" name="Frame 11"/>
          <p:cNvSpPr/>
          <p:nvPr userDrawn="1"/>
        </p:nvSpPr>
        <p:spPr>
          <a:xfrm>
            <a:off x="605367" y="455612"/>
            <a:ext cx="13411202" cy="6286500"/>
          </a:xfrm>
          <a:prstGeom prst="frame">
            <a:avLst>
              <a:gd name="adj1" fmla="val 181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72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293C3D8E-5C9E-4571-925F-6A1418A9C43A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3D401CDC-8338-4129-B0CF-1D8BFCFF38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30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  <a:prstGeom prst="rect">
            <a:avLst/>
          </a:prstGeom>
        </p:spPr>
        <p:txBody>
          <a:bodyPr lIns="130622" tIns="65311" rIns="130622" bIns="65311"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58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C887CDC3-CAC8-425B-B988-B9C023FDC46D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3D401CDC-8338-4129-B0CF-1D8BFCFF38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2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622" tIns="65311" rIns="130622" bIns="6531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FCDB7496-26B2-4136-A25B-6321101F5451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3D401CDC-8338-4129-B0CF-1D8BFCFF38E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61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309955" y="7627623"/>
            <a:ext cx="2364682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bg1"/>
                </a:solidFill>
              </a:defRPr>
            </a:lvl1pPr>
          </a:lstStyle>
          <a:p>
            <a:fld id="{D70EE8F7-1C4E-4F98-BEF3-A3FE8BCA267F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74637" y="7627623"/>
            <a:ext cx="6328498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© 2019 Asia Pacific Alliance of Rare Disease Organisations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471" y="7627623"/>
            <a:ext cx="68048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bg1"/>
                </a:solidFill>
              </a:defRPr>
            </a:lvl1pPr>
          </a:lstStyle>
          <a:p>
            <a:fld id="{F640EC36-3C95-D84D-9E04-0FE024269B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9470" y="416974"/>
            <a:ext cx="8178800" cy="7023736"/>
          </a:xfrm>
          <a:prstGeom prst="rect">
            <a:avLst/>
          </a:prstGeom>
        </p:spPr>
        <p:txBody>
          <a:bodyPr/>
          <a:lstStyle>
            <a:lvl1pPr>
              <a:defRPr sz="4600">
                <a:solidFill>
                  <a:schemeClr val="bg1"/>
                </a:solidFill>
              </a:defRPr>
            </a:lvl1pPr>
            <a:lvl2pPr>
              <a:defRPr sz="4000">
                <a:solidFill>
                  <a:schemeClr val="bg1"/>
                </a:solidFill>
              </a:defRPr>
            </a:lvl2pPr>
            <a:lvl3pPr>
              <a:defRPr sz="3400">
                <a:solidFill>
                  <a:schemeClr val="bg1"/>
                </a:solidFill>
              </a:defRPr>
            </a:lvl3pPr>
            <a:lvl4pPr>
              <a:defRPr sz="2900">
                <a:solidFill>
                  <a:schemeClr val="bg1"/>
                </a:solidFill>
              </a:defRPr>
            </a:lvl4pPr>
            <a:lvl5pPr>
              <a:defRPr sz="2900">
                <a:solidFill>
                  <a:schemeClr val="bg1"/>
                </a:solidFill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rame 10"/>
          <p:cNvSpPr/>
          <p:nvPr userDrawn="1"/>
        </p:nvSpPr>
        <p:spPr>
          <a:xfrm>
            <a:off x="605367" y="455612"/>
            <a:ext cx="13411202" cy="6561877"/>
          </a:xfrm>
          <a:prstGeom prst="frame">
            <a:avLst>
              <a:gd name="adj1" fmla="val 1811"/>
            </a:avLst>
          </a:prstGeom>
          <a:solidFill>
            <a:srgbClr val="F266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6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9" y="329567"/>
            <a:ext cx="13411198" cy="421511"/>
          </a:xfrm>
        </p:spPr>
        <p:txBody>
          <a:bodyPr>
            <a:noAutofit/>
          </a:bodyPr>
          <a:lstStyle>
            <a:lvl1pPr>
              <a:defRPr sz="3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429016"/>
            <a:ext cx="13167360" cy="592238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300"/>
            </a:lvl3pPr>
            <a:lvl4pPr>
              <a:defRPr sz="17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E1C1-A1C3-40CD-B43E-F9C05CE9289F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5369" y="751078"/>
            <a:ext cx="13411198" cy="320040"/>
          </a:xfrm>
        </p:spPr>
        <p:txBody>
          <a:bodyPr>
            <a:noAutofit/>
          </a:bodyPr>
          <a:lstStyle>
            <a:lvl1pPr marL="0" indent="0">
              <a:buNone/>
              <a:defRPr sz="26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5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3128CEEC-144B-4225-9108-BD2392F6CEA3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3D401CDC-8338-4129-B0CF-1D8BFCFF38E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54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  <a:prstGeom prst="rect">
            <a:avLst/>
          </a:prstGeom>
        </p:spPr>
        <p:txBody>
          <a:bodyPr lIns="130622" tIns="65311" rIns="130622" bIns="65311"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41110987-ED07-478B-8CCE-C5BDD7F091B7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3D401CDC-8338-4129-B0CF-1D8BFCFF38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26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  <a:prstGeom prst="rect">
            <a:avLst/>
          </a:prstGeom>
        </p:spPr>
        <p:txBody>
          <a:bodyPr lIns="130622" tIns="65311" rIns="130622" bIns="65311"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89BFE119-6DDE-476D-90C4-E93BAC1DEBB0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3D401CDC-8338-4129-B0CF-1D8BFCFF38E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76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6DCAAD96-0148-4B4D-A02C-66AB5CACB02F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3D401CDC-8338-4129-B0CF-1D8BFCFF38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69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  <a:prstGeom prst="rect">
            <a:avLst/>
          </a:prstGeom>
        </p:spPr>
        <p:txBody>
          <a:bodyPr vert="eaVert" lIns="130622" tIns="65311" rIns="130622" bIns="653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/>
          <a:lstStyle/>
          <a:p>
            <a:fld id="{838E87EC-A6DB-46AF-AFA8-6203F2766BD3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fld id="{3D401CDC-8338-4129-B0CF-1D8BFCFF38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276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98733" y="1191320"/>
            <a:ext cx="13632960" cy="328416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3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98720" y="4534600"/>
            <a:ext cx="13632960" cy="1268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3555933" y="7461148"/>
            <a:ext cx="877920" cy="629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89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1AFC-5243-413A-90D7-51D0774B4237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EC68-AF6F-40D3-BB62-6E051E2ECFC8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8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6" y="1842136"/>
            <a:ext cx="6466840" cy="76771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6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C89A2-694B-4E60-AEED-E1B10A58FB66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820" y="77034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2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A16D-1129-4202-A6D5-F06F1BF1ECAC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2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CE7C5-5E83-44DD-87C8-FF53F77B62F4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6" y="327660"/>
            <a:ext cx="4813301" cy="139446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3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6" y="1722123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2F1AD-BE57-4117-B487-07FEB66F3EA3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7"/>
            <a:ext cx="8778240" cy="96583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C23A-7D2A-4353-841A-FDC9ED1883D4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EC36-3C95-D84D-9E04-0FE024269B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420" y="7551085"/>
            <a:ext cx="2132335" cy="56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9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7012" y="0"/>
            <a:ext cx="14647413" cy="823447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7013" y="7453624"/>
            <a:ext cx="4895731" cy="768096"/>
          </a:xfrm>
          <a:prstGeom prst="rect">
            <a:avLst/>
          </a:prstGeom>
          <a:solidFill>
            <a:srgbClr val="EEA41C"/>
          </a:solidFill>
          <a:ln>
            <a:solidFill>
              <a:srgbClr val="EEA41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878719" y="7453624"/>
            <a:ext cx="4895731" cy="768096"/>
          </a:xfrm>
          <a:prstGeom prst="rect">
            <a:avLst/>
          </a:prstGeom>
          <a:solidFill>
            <a:srgbClr val="F2668F"/>
          </a:solidFill>
          <a:ln>
            <a:solidFill>
              <a:srgbClr val="F266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9774451" y="7453622"/>
            <a:ext cx="4855950" cy="768096"/>
          </a:xfrm>
          <a:prstGeom prst="rect">
            <a:avLst/>
          </a:prstGeom>
          <a:solidFill>
            <a:srgbClr val="4682B4"/>
          </a:solidFill>
          <a:ln>
            <a:solidFill>
              <a:srgbClr val="4682B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731520" y="329567"/>
            <a:ext cx="13167360" cy="754954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31520" y="1224872"/>
            <a:ext cx="13167360" cy="612652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1309955" y="7627623"/>
            <a:ext cx="2364682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bg1"/>
                </a:solidFill>
              </a:defRPr>
            </a:lvl1pPr>
          </a:lstStyle>
          <a:p>
            <a:fld id="{B21A4215-55D2-40DA-97EE-07BAD5774C7F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674637" y="7627623"/>
            <a:ext cx="6328498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/>
              <a:t>© 2019 Asia Pacific Alliance of Rare Disease Organisations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29471" y="7627623"/>
            <a:ext cx="68048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bg1"/>
                </a:solidFill>
              </a:defRPr>
            </a:lvl1pPr>
          </a:lstStyle>
          <a:p>
            <a:fld id="{F640EC36-3C95-D84D-9E04-0FE024269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3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/>
  <p:txStyles>
    <p:titleStyle>
      <a:lvl1pPr algn="l" defTabSz="65311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Avenir LT Std 65 Medium" pitchFamily="34" charset="0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bg1"/>
          </a:solidFill>
          <a:latin typeface="Avenir LT Std 35 Light" pitchFamily="34" charset="0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bg1"/>
          </a:solidFill>
          <a:latin typeface="Avenir LT Std 35 Light" pitchFamily="34" charset="0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bg1"/>
          </a:solidFill>
          <a:latin typeface="Avenir LT Std 35 Light" pitchFamily="34" charset="0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bg1"/>
          </a:solidFill>
          <a:latin typeface="Avenir LT Std 35 Light" pitchFamily="34" charset="0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>
          <a:solidFill>
            <a:schemeClr val="bg1"/>
          </a:solidFill>
          <a:latin typeface="Avenir LT Std 35 Light" pitchFamily="34" charset="0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4D87D-2598-4E2A-834C-253D734F0DA3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2019 Asia Pacific Alliance of Rare Disease Organisations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1FD85-162D-4A57-8D30-56F4BA15F6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455612" y="1597025"/>
            <a:ext cx="10419218" cy="5257800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9400" b="1">
                <a:latin typeface="Avenir LT Std 65 Medium" pitchFamily="34" charset="0"/>
              </a:rPr>
              <a:t>CLICK TO EDIT MASTER</a:t>
            </a:r>
            <a:r>
              <a:rPr lang="en-US" sz="9400" b="1" baseline="0">
                <a:latin typeface="Avenir LT Std 65 Medium" pitchFamily="34" charset="0"/>
              </a:rPr>
              <a:t> TITLE STYLE</a:t>
            </a:r>
            <a:endParaRPr lang="en-US" sz="9400" b="1">
              <a:latin typeface="Avenir LT Std 65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24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</p:sldLayoutIdLst>
  <p:hf hdr="0"/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4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5368" y="411480"/>
            <a:ext cx="5480262" cy="228600"/>
          </a:xfrm>
          <a:prstGeom prst="rect">
            <a:avLst/>
          </a:prstGeom>
        </p:spPr>
        <p:txBody>
          <a:bodyPr vert="horz" wrap="none" lIns="0" tIns="0" rIns="0" bIns="0" rtlCol="0" anchor="t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Effra"/>
              </a:defRPr>
            </a:lvl1pPr>
          </a:lstStyle>
          <a:p>
            <a:fld id="{FF0BF5A1-D6FA-4B6B-94FA-079003BFE368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05367" y="1597025"/>
            <a:ext cx="5485630" cy="5486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72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4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/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8720" y="712040"/>
            <a:ext cx="13632960" cy="9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8720" y="1843960"/>
            <a:ext cx="13632960" cy="546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3555933" y="7461148"/>
            <a:ext cx="877920" cy="62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600">
                <a:solidFill>
                  <a:schemeClr val="dk2"/>
                </a:solidFill>
              </a:defRPr>
            </a:lvl1pPr>
            <a:lvl2pPr lvl="1" algn="r">
              <a:buNone/>
              <a:defRPr sz="1600">
                <a:solidFill>
                  <a:schemeClr val="dk2"/>
                </a:solidFill>
              </a:defRPr>
            </a:lvl2pPr>
            <a:lvl3pPr lvl="2" algn="r">
              <a:buNone/>
              <a:defRPr sz="1600">
                <a:solidFill>
                  <a:schemeClr val="dk2"/>
                </a:solidFill>
              </a:defRPr>
            </a:lvl3pPr>
            <a:lvl4pPr lvl="3" algn="r">
              <a:buNone/>
              <a:defRPr sz="1600">
                <a:solidFill>
                  <a:schemeClr val="dk2"/>
                </a:solidFill>
              </a:defRPr>
            </a:lvl4pPr>
            <a:lvl5pPr lvl="4" algn="r">
              <a:buNone/>
              <a:defRPr sz="1600">
                <a:solidFill>
                  <a:schemeClr val="dk2"/>
                </a:solidFill>
              </a:defRPr>
            </a:lvl5pPr>
            <a:lvl6pPr lvl="5" algn="r">
              <a:buNone/>
              <a:defRPr sz="1600">
                <a:solidFill>
                  <a:schemeClr val="dk2"/>
                </a:solidFill>
              </a:defRPr>
            </a:lvl6pPr>
            <a:lvl7pPr lvl="6" algn="r">
              <a:buNone/>
              <a:defRPr sz="1600">
                <a:solidFill>
                  <a:schemeClr val="dk2"/>
                </a:solidFill>
              </a:defRPr>
            </a:lvl7pPr>
            <a:lvl8pPr lvl="7" algn="r">
              <a:buNone/>
              <a:defRPr sz="1600">
                <a:solidFill>
                  <a:schemeClr val="dk2"/>
                </a:solidFill>
              </a:defRPr>
            </a:lvl8pPr>
            <a:lvl9pPr lvl="8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3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700" y="1012654"/>
            <a:ext cx="4911799" cy="1363004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venir LT Std 35 Light" pitchFamily="34" charset="0"/>
              </a:rPr>
              <a:t>ONE VOICE,</a:t>
            </a:r>
          </a:p>
          <a:p>
            <a:r>
              <a:rPr lang="en-US" sz="4000" b="1">
                <a:solidFill>
                  <a:srgbClr val="FFC000"/>
                </a:solidFill>
                <a:latin typeface="Avenir LT Std 65 Medium" pitchFamily="34" charset="0"/>
              </a:rPr>
              <a:t>ONE ASIA PACIFIC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4085" y="7277709"/>
            <a:ext cx="1334281" cy="870561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13 SEP 2021</a:t>
            </a:r>
          </a:p>
          <a:p>
            <a:r>
              <a:rPr lang="en-US" sz="1400">
                <a:solidFill>
                  <a:schemeClr val="bg1"/>
                </a:solidFill>
              </a:rPr>
              <a:t>PRESENTED BY</a:t>
            </a:r>
          </a:p>
          <a:p>
            <a:r>
              <a:rPr lang="en-US" sz="2000" b="1">
                <a:solidFill>
                  <a:schemeClr val="bg1"/>
                </a:solidFill>
              </a:rPr>
              <a:t>RITU JAIN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561" y="7559113"/>
            <a:ext cx="2322820" cy="532007"/>
          </a:xfrm>
          <a:prstGeom prst="rect">
            <a:avLst/>
          </a:prstGeom>
          <a:noFill/>
        </p:spPr>
        <p:txBody>
          <a:bodyPr wrap="none" lIns="130622" tIns="65311" rIns="130622" bIns="65311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LT Std 65 Medium" pitchFamily="34" charset="0"/>
              </a:rPr>
              <a:t>We Are RARE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888" y="1065825"/>
            <a:ext cx="3224156" cy="86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4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6C371A8E-D3F0-4298-944C-D36F49F7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605" y="3116"/>
            <a:ext cx="11878627" cy="8223370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B0512C6D-D6C8-4DA3-AFC9-0DCF9408F8BF}"/>
              </a:ext>
            </a:extLst>
          </p:cNvPr>
          <p:cNvCxnSpPr/>
          <p:nvPr/>
        </p:nvCxnSpPr>
        <p:spPr>
          <a:xfrm>
            <a:off x="6766560" y="3566160"/>
            <a:ext cx="1097280" cy="1097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04043CC-12E6-4329-9D4F-DCC5D4297622}"/>
              </a:ext>
            </a:extLst>
          </p:cNvPr>
          <p:cNvSpPr txBox="1"/>
          <p:nvPr/>
        </p:nvSpPr>
        <p:spPr>
          <a:xfrm>
            <a:off x="1906437" y="4645324"/>
            <a:ext cx="426144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Black"/>
                <a:ea typeface="+mn-lt"/>
                <a:cs typeface="+mn-lt"/>
              </a:rPr>
              <a:t>APAC</a:t>
            </a:r>
            <a:endParaRPr lang="en-US">
              <a:solidFill>
                <a:srgbClr val="000000"/>
              </a:solidFill>
              <a:latin typeface="Arial Black"/>
              <a:ea typeface="+mn-lt"/>
              <a:cs typeface="+mn-lt"/>
            </a:endParaRPr>
          </a:p>
          <a:p>
            <a:r>
              <a:rPr lang="en-US" b="1">
                <a:solidFill>
                  <a:srgbClr val="000000"/>
                </a:solidFill>
                <a:latin typeface="Arial Black"/>
                <a:ea typeface="+mn-lt"/>
                <a:cs typeface="+mn-lt"/>
              </a:rPr>
              <a:t>POPULATION</a:t>
            </a:r>
            <a:br>
              <a:rPr lang="en-US" b="1">
                <a:solidFill>
                  <a:srgbClr val="000000"/>
                </a:solidFill>
                <a:latin typeface="Arial Black"/>
                <a:ea typeface="+mn-lt"/>
                <a:cs typeface="+mn-lt"/>
              </a:rPr>
            </a:br>
            <a:endParaRPr lang="en-US">
              <a:latin typeface="Arial Black"/>
              <a:cs typeface="Arial"/>
            </a:endParaRPr>
          </a:p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Arial Black"/>
                <a:ea typeface="+mn-lt"/>
                <a:cs typeface="+mn-lt"/>
              </a:rPr>
              <a:t>4.3 BILLION</a:t>
            </a:r>
            <a:r>
              <a:rPr lang="en-US" b="1">
                <a:solidFill>
                  <a:srgbClr val="000000"/>
                </a:solidFill>
                <a:ea typeface="+mn-lt"/>
                <a:cs typeface="+mn-lt"/>
              </a:rPr>
              <a:t> </a:t>
            </a:r>
          </a:p>
          <a:p>
            <a:r>
              <a:rPr lang="en-US" sz="2400" b="1">
                <a:solidFill>
                  <a:srgbClr val="000000"/>
                </a:solidFill>
                <a:ea typeface="+mn-lt"/>
                <a:cs typeface="+mn-lt"/>
              </a:rPr>
              <a:t>(~60% of global </a:t>
            </a:r>
            <a:endParaRPr lang="en-US" sz="240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400" b="1">
                <a:solidFill>
                  <a:srgbClr val="000000"/>
                </a:solidFill>
                <a:ea typeface="+mn-lt"/>
                <a:cs typeface="+mn-lt"/>
              </a:rPr>
              <a:t>population)</a:t>
            </a:r>
            <a:endParaRPr lang="en-US" sz="240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5001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309955" y="7627623"/>
            <a:ext cx="2364682" cy="438150"/>
          </a:xfrm>
          <a:prstGeom prst="rect">
            <a:avLst/>
          </a:prstGeom>
        </p:spPr>
        <p:txBody>
          <a:bodyPr anchor="ctr"/>
          <a:lstStyle/>
          <a:p>
            <a:fld id="{7ADFF8BF-D8D3-4BAA-B25E-2E3BDE539F56}" type="datetime3">
              <a:rPr lang="en-US" sz="1700">
                <a:solidFill>
                  <a:schemeClr val="bg1"/>
                </a:solidFill>
                <a:latin typeface="+mn-lt"/>
              </a:rPr>
              <a:t>13 September 2021</a:t>
            </a:fld>
            <a:endParaRPr lang="en-US" sz="1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674637" y="7627623"/>
            <a:ext cx="6328498" cy="438150"/>
          </a:xfrm>
          <a:prstGeom prst="rect">
            <a:avLst/>
          </a:prstGeom>
        </p:spPr>
        <p:txBody>
          <a:bodyPr lIns="130622" tIns="65311" rIns="130622" bIns="65311" anchor="ctr"/>
          <a:lstStyle/>
          <a:p>
            <a:pPr algn="ctr"/>
            <a:r>
              <a:rPr lang="en-US" sz="1700">
                <a:solidFill>
                  <a:schemeClr val="bg1"/>
                </a:solidFill>
              </a:rPr>
              <a:t>© 2021 Asia Pacific Alliance of Rare Disease </a:t>
            </a:r>
            <a:r>
              <a:rPr lang="en-US" sz="1700" err="1">
                <a:solidFill>
                  <a:schemeClr val="bg1"/>
                </a:solidFill>
              </a:rPr>
              <a:t>Organisations</a:t>
            </a: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9471" y="7627623"/>
            <a:ext cx="680485" cy="438150"/>
          </a:xfrm>
          <a:prstGeom prst="rect">
            <a:avLst/>
          </a:prstGeom>
        </p:spPr>
        <p:txBody>
          <a:bodyPr lIns="130622" tIns="65311" rIns="130622" bIns="65311" anchor="ctr"/>
          <a:lstStyle/>
          <a:p>
            <a:fld id="{F640EC36-3C95-D84D-9E04-0FE024269B7B}" type="slidenum">
              <a:rPr lang="en-US" sz="1700">
                <a:solidFill>
                  <a:schemeClr val="bg1"/>
                </a:solidFill>
              </a:rPr>
              <a:t>3</a:t>
            </a:fld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471" y="7153468"/>
            <a:ext cx="9373664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lain"/>
            </a:pPr>
            <a:r>
              <a:rPr lang="en-SG" sz="1050">
                <a:solidFill>
                  <a:schemeClr val="bg1"/>
                </a:solidFill>
              </a:rPr>
              <a:t>CSL Behring report : The Economist “Suffering in Silence: Assessing Rare Disease Awareness and Management in Asia-Pacific”,  2020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83413" y="2063342"/>
            <a:ext cx="4664097" cy="89255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SG">
                <a:solidFill>
                  <a:schemeClr val="bg1"/>
                </a:solidFill>
              </a:rPr>
              <a:t>ESTIMATED PREVALENCE 2020 </a:t>
            </a:r>
          </a:p>
          <a:p>
            <a:r>
              <a:rPr lang="en-SG">
                <a:solidFill>
                  <a:schemeClr val="bg1"/>
                </a:solidFill>
              </a:rPr>
              <a:t>BY COUNTRY (assumption:  1.2%)</a:t>
            </a:r>
            <a:endParaRPr lang="en-SG">
              <a:solidFill>
                <a:schemeClr val="bg1"/>
              </a:solidFill>
              <a:cs typeface="Calibri"/>
            </a:endParaRPr>
          </a:p>
        </p:txBody>
      </p:sp>
      <p:sp>
        <p:nvSpPr>
          <p:cNvPr id="16" name="Content Placeholder 4"/>
          <p:cNvSpPr>
            <a:spLocks noGrp="1"/>
          </p:cNvSpPr>
          <p:nvPr>
            <p:ph idx="1"/>
          </p:nvPr>
        </p:nvSpPr>
        <p:spPr>
          <a:xfrm>
            <a:off x="816122" y="501578"/>
            <a:ext cx="7687240" cy="2358528"/>
          </a:xfrm>
          <a:solidFill>
            <a:srgbClr val="FFC000"/>
          </a:solidFill>
        </p:spPr>
        <p:txBody>
          <a:bodyPr vert="horz" lIns="0" tIns="0" rIns="0" bIns="0" rtlCol="0"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SG" sz="7200" b="1">
                <a:ea typeface="+mn-lt"/>
                <a:cs typeface="+mn-lt"/>
              </a:rPr>
              <a:t>258 m</a:t>
            </a:r>
            <a:endParaRPr lang="en-US" sz="7200">
              <a:ea typeface="+mn-lt"/>
              <a:cs typeface="+mn-lt"/>
            </a:endParaRPr>
          </a:p>
          <a:p>
            <a:pPr marL="266700" indent="0" algn="ctr">
              <a:spcBef>
                <a:spcPts val="0"/>
              </a:spcBef>
              <a:buNone/>
            </a:pPr>
            <a:r>
              <a:rPr lang="en-SG" sz="3600">
                <a:ea typeface="+mn-lt"/>
                <a:cs typeface="+mn-lt"/>
              </a:rPr>
              <a:t>6% of APAC population </a:t>
            </a:r>
            <a:endParaRPr lang="en-US" sz="3600">
              <a:ea typeface="+mn-lt"/>
              <a:cs typeface="+mn-lt"/>
            </a:endParaRPr>
          </a:p>
          <a:p>
            <a:pPr marL="266700" indent="0" algn="ctr">
              <a:spcBef>
                <a:spcPts val="0"/>
              </a:spcBef>
              <a:buNone/>
            </a:pPr>
            <a:r>
              <a:rPr lang="en-SG" sz="3600">
                <a:ea typeface="+mn-lt"/>
                <a:cs typeface="+mn-lt"/>
              </a:rPr>
              <a:t>affected  – the irony of </a:t>
            </a:r>
            <a:r>
              <a:rPr lang="en-SG" sz="3600" i="1">
                <a:ea typeface="+mn-lt"/>
                <a:cs typeface="+mn-lt"/>
              </a:rPr>
              <a:t>rare</a:t>
            </a:r>
            <a:endParaRPr lang="en-US" sz="3600" i="1">
              <a:cs typeface="Calibri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03812"/>
              </p:ext>
            </p:extLst>
          </p:nvPr>
        </p:nvGraphicFramePr>
        <p:xfrm>
          <a:off x="816122" y="3059663"/>
          <a:ext cx="6156178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G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/>
                        <a:t>Affected</a:t>
                      </a:r>
                      <a:r>
                        <a:rPr lang="en-SG" baseline="0"/>
                        <a:t>  by RD</a:t>
                      </a:r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i="1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i="1"/>
                        <a:t>16.8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/>
                        <a:t>India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/>
                        <a:t>16.1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/>
                        <a:t>Indonesia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/>
                        <a:t>3.2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/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/>
                        <a:t>1.4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/>
                        <a:t>Philippines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/>
                        <a:t>1.2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/>
                        <a:t>Vietnam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/>
                        <a:t>1.1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/>
                        <a:t>Thailand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/>
                        <a:t>0.8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691287"/>
              </p:ext>
            </p:extLst>
          </p:nvPr>
        </p:nvGraphicFramePr>
        <p:xfrm>
          <a:off x="7389846" y="3059663"/>
          <a:ext cx="6156178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G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/>
                        <a:t>Affected</a:t>
                      </a:r>
                      <a:r>
                        <a:rPr lang="en-SG" baseline="0"/>
                        <a:t> by RD</a:t>
                      </a:r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/>
                        <a:t>South Korea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/>
                        <a:t>0.5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/>
                        <a:t>Malaysia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/>
                        <a:t>0.3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i="1"/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i="1"/>
                        <a:t>0.5</a:t>
                      </a:r>
                      <a:r>
                        <a:rPr lang="en-SG" i="1" baseline="0"/>
                        <a:t> m</a:t>
                      </a:r>
                      <a:endParaRPr lang="en-SG" i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/>
                        <a:t>Taiwan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/>
                        <a:t>0.2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/>
                        <a:t>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/>
                        <a:t>68</a:t>
                      </a:r>
                      <a:r>
                        <a:rPr lang="en-SG" baseline="0"/>
                        <a:t> k</a:t>
                      </a:r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/>
                        <a:t>New Zealand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/>
                        <a:t>56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964559" y="639118"/>
            <a:ext cx="50475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SG" sz="1400">
                <a:solidFill>
                  <a:srgbClr val="FF0000"/>
                </a:solidFill>
              </a:rPr>
              <a:t>1</a:t>
            </a:r>
            <a:endParaRPr lang="en-SG" sz="140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986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674637" y="7627623"/>
            <a:ext cx="6328498" cy="438150"/>
          </a:xfrm>
          <a:prstGeom prst="rect">
            <a:avLst/>
          </a:prstGeom>
        </p:spPr>
        <p:txBody>
          <a:bodyPr lIns="130622" tIns="65311" rIns="130622" bIns="65311" anchor="ctr"/>
          <a:lstStyle/>
          <a:p>
            <a:pPr algn="ctr"/>
            <a:r>
              <a:rPr lang="en-US" sz="1700">
                <a:solidFill>
                  <a:schemeClr val="bg1"/>
                </a:solidFill>
              </a:rPr>
              <a:t>© 2021 Asia Pacific Alliance of Rare Disease </a:t>
            </a:r>
            <a:r>
              <a:rPr lang="en-US" sz="1700" err="1">
                <a:solidFill>
                  <a:schemeClr val="bg1"/>
                </a:solidFill>
              </a:rPr>
              <a:t>Organisations</a:t>
            </a: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9471" y="7627623"/>
            <a:ext cx="680485" cy="438150"/>
          </a:xfrm>
          <a:prstGeom prst="rect">
            <a:avLst/>
          </a:prstGeom>
        </p:spPr>
        <p:txBody>
          <a:bodyPr lIns="130622" tIns="65311" rIns="130622" bIns="65311" anchor="ctr"/>
          <a:lstStyle/>
          <a:p>
            <a:fld id="{F640EC36-3C95-D84D-9E04-0FE024269B7B}" type="slidenum">
              <a:rPr lang="en-US" sz="1700">
                <a:solidFill>
                  <a:schemeClr val="bg1"/>
                </a:solidFill>
              </a:rPr>
              <a:t>4</a:t>
            </a:fld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9" y="329567"/>
            <a:ext cx="13411198" cy="421511"/>
          </a:xfrm>
        </p:spPr>
        <p:txBody>
          <a:bodyPr lIns="130622" tIns="65311" rIns="130622" bIns="65311" anchor="t"/>
          <a:lstStyle/>
          <a:p>
            <a:pPr algn="l"/>
            <a:r>
              <a:rPr lang="en-US" sz="3400" b="1">
                <a:solidFill>
                  <a:schemeClr val="bg1"/>
                </a:solidFill>
              </a:rPr>
              <a:t>RARE DISEASE – APAC: </a:t>
            </a:r>
            <a:r>
              <a:rPr lang="en-US" sz="3400" b="1">
                <a:solidFill>
                  <a:schemeClr val="bg1"/>
                </a:solidFill>
                <a:ea typeface="+mj-lt"/>
                <a:cs typeface="+mj-lt"/>
              </a:rPr>
              <a:t>PREVALENCE &amp; GAPS</a:t>
            </a:r>
            <a:endParaRPr lang="en-US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69AF2C92-25CA-4926-83D9-289DE50F8136}"/>
              </a:ext>
            </a:extLst>
          </p:cNvPr>
          <p:cNvSpPr txBox="1"/>
          <p:nvPr/>
        </p:nvSpPr>
        <p:spPr>
          <a:xfrm>
            <a:off x="629471" y="7104448"/>
            <a:ext cx="9373664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en-SG" sz="1000">
                <a:solidFill>
                  <a:srgbClr val="EEA41C"/>
                </a:solidFill>
                <a:ea typeface="+mn-lt"/>
                <a:cs typeface="+mn-lt"/>
              </a:rPr>
              <a:t>KPMG Blog “A quest for sustainable healthcare models in APAC”, 29 Jan 2021</a:t>
            </a:r>
          </a:p>
          <a:p>
            <a:pPr marL="228600" indent="-228600">
              <a:buAutoNum type="arabicPeriod"/>
            </a:pPr>
            <a:r>
              <a:rPr lang="en-SG" sz="1000">
                <a:solidFill>
                  <a:srgbClr val="EEA41C"/>
                </a:solidFill>
                <a:ea typeface="+mn-lt"/>
                <a:cs typeface="+mn-lt"/>
              </a:rPr>
              <a:t>CSL</a:t>
            </a:r>
            <a:r>
              <a:rPr lang="en-SG" sz="1000">
                <a:solidFill>
                  <a:srgbClr val="EEA41C"/>
                </a:solidFill>
              </a:rPr>
              <a:t> </a:t>
            </a:r>
            <a:r>
              <a:rPr lang="en-SG" sz="1000">
                <a:solidFill>
                  <a:srgbClr val="EEA41C"/>
                </a:solidFill>
                <a:ea typeface="+mn-lt"/>
                <a:cs typeface="+mn-lt"/>
              </a:rPr>
              <a:t>Behring report : The Economist “Suffering in Silence: Assessing Rare Disease Awareness and Management in Asia-Pacific”, </a:t>
            </a:r>
            <a:r>
              <a:rPr lang="en-SG" sz="1000">
                <a:solidFill>
                  <a:srgbClr val="EEA41C"/>
                </a:solidFill>
              </a:rPr>
              <a:t> 2020</a:t>
            </a:r>
            <a:endParaRPr lang="en-SG" sz="1000">
              <a:solidFill>
                <a:srgbClr val="EEA41C"/>
              </a:solidFill>
              <a:cs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B977881-BCCE-4878-9A81-4A805BCA9E8B}"/>
              </a:ext>
            </a:extLst>
          </p:cNvPr>
          <p:cNvSpPr/>
          <p:nvPr/>
        </p:nvSpPr>
        <p:spPr>
          <a:xfrm>
            <a:off x="8819978" y="1300734"/>
            <a:ext cx="4667422" cy="946204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252000" bIns="45720" rtlCol="0" anchor="ctr"/>
          <a:lstStyle>
            <a:defPPr>
              <a:defRPr lang="en-US"/>
            </a:defPPr>
            <a:lvl1pPr marL="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2400">
                <a:solidFill>
                  <a:schemeClr val="tx1"/>
                </a:solidFill>
                <a:ea typeface="+mn-lt"/>
                <a:cs typeface="+mn-lt"/>
              </a:rPr>
              <a:t>Lack of official definition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id="{E2CC06BB-D0C0-4873-A32F-BF141185E387}"/>
              </a:ext>
            </a:extLst>
          </p:cNvPr>
          <p:cNvSpPr txBox="1"/>
          <p:nvPr/>
        </p:nvSpPr>
        <p:spPr>
          <a:xfrm flipH="1">
            <a:off x="8053268" y="1734516"/>
            <a:ext cx="41964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1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923316B-8D9C-4D6D-9A8C-2420E8B045B6}"/>
              </a:ext>
            </a:extLst>
          </p:cNvPr>
          <p:cNvSpPr/>
          <p:nvPr/>
        </p:nvSpPr>
        <p:spPr>
          <a:xfrm>
            <a:off x="924288" y="1300734"/>
            <a:ext cx="3947845" cy="5593842"/>
          </a:xfrm>
          <a:prstGeom prst="rect">
            <a:avLst/>
          </a:prstGeom>
          <a:solidFill>
            <a:srgbClr val="F2668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>
            <a:defPPr>
              <a:defRPr lang="en-US"/>
            </a:defPPr>
            <a:lvl1pPr marL="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8000" b="1"/>
              <a:t>~</a:t>
            </a:r>
            <a:r>
              <a:rPr lang="en-SG" sz="8000" b="1">
                <a:solidFill>
                  <a:schemeClr val="bg1"/>
                </a:solidFill>
              </a:rPr>
              <a:t>258 m</a:t>
            </a:r>
          </a:p>
          <a:p>
            <a:pPr algn="ctr"/>
            <a:r>
              <a:rPr lang="en-SG" sz="3600" b="1">
                <a:solidFill>
                  <a:schemeClr val="bg1"/>
                </a:solidFill>
              </a:rPr>
              <a:t>6% of APAC population affected by </a:t>
            </a:r>
          </a:p>
          <a:p>
            <a:pPr algn="ctr"/>
            <a:r>
              <a:rPr lang="en-SG" sz="3600" b="1">
                <a:solidFill>
                  <a:schemeClr val="bg1"/>
                </a:solidFill>
              </a:rPr>
              <a:t>RD </a:t>
            </a:r>
            <a:r>
              <a:rPr lang="en-SG" sz="2400" b="1">
                <a:solidFill>
                  <a:schemeClr val="bg1"/>
                </a:solidFill>
              </a:rPr>
              <a:t> </a:t>
            </a:r>
            <a:r>
              <a:rPr lang="en-SG" sz="2800" b="1" baseline="70000">
                <a:solidFill>
                  <a:schemeClr val="bg1"/>
                </a:solidFill>
              </a:rPr>
              <a:t>2</a:t>
            </a:r>
            <a:endParaRPr lang="en-SG" b="1" baseline="700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10DAA6-BFBD-4A59-97E5-CD1132CF9949}"/>
              </a:ext>
            </a:extLst>
          </p:cNvPr>
          <p:cNvSpPr/>
          <p:nvPr/>
        </p:nvSpPr>
        <p:spPr>
          <a:xfrm>
            <a:off x="4872133" y="1300733"/>
            <a:ext cx="3947845" cy="1892409"/>
          </a:xfrm>
          <a:prstGeom prst="rect">
            <a:avLst/>
          </a:prstGeom>
          <a:solidFill>
            <a:srgbClr val="4682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>
            <a:defPPr>
              <a:defRPr lang="en-US"/>
            </a:defPPr>
            <a:lvl1pPr marL="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3200" b="1">
                <a:solidFill>
                  <a:schemeClr val="bg1"/>
                </a:solidFill>
              </a:rPr>
              <a:t>Lack of </a:t>
            </a:r>
            <a:r>
              <a:rPr lang="en-SG" sz="3200" b="1" u="sng">
                <a:solidFill>
                  <a:schemeClr val="tx1"/>
                </a:solidFill>
              </a:rPr>
              <a:t>priority</a:t>
            </a:r>
            <a:r>
              <a:rPr lang="en-SG" sz="3200" b="1">
                <a:solidFill>
                  <a:schemeClr val="bg1"/>
                </a:solidFill>
              </a:rPr>
              <a:t> </a:t>
            </a:r>
            <a:r>
              <a:rPr lang="en-SG" sz="3200" b="1" baseline="30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B4F88E-8392-47AF-9FB2-C9353786F87E}"/>
              </a:ext>
            </a:extLst>
          </p:cNvPr>
          <p:cNvSpPr/>
          <p:nvPr/>
        </p:nvSpPr>
        <p:spPr>
          <a:xfrm>
            <a:off x="4872133" y="3193143"/>
            <a:ext cx="3947845" cy="1915886"/>
          </a:xfrm>
          <a:prstGeom prst="rect">
            <a:avLst/>
          </a:prstGeom>
          <a:solidFill>
            <a:srgbClr val="4682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52000" rtlCol="0" anchor="ctr"/>
          <a:lstStyle>
            <a:defPPr>
              <a:defRPr lang="en-US"/>
            </a:defPPr>
            <a:lvl1pPr marL="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3200" b="1">
                <a:solidFill>
                  <a:schemeClr val="bg1"/>
                </a:solidFill>
              </a:rPr>
              <a:t>Limited </a:t>
            </a:r>
            <a:r>
              <a:rPr lang="en-SG" sz="3200" b="1" u="sng">
                <a:solidFill>
                  <a:schemeClr val="tx1"/>
                </a:solidFill>
              </a:rPr>
              <a:t>capacity</a:t>
            </a:r>
            <a:r>
              <a:rPr lang="en-SG" sz="3200" b="1">
                <a:solidFill>
                  <a:schemeClr val="bg1"/>
                </a:solidFill>
              </a:rPr>
              <a:t> and </a:t>
            </a:r>
            <a:r>
              <a:rPr lang="en-SG" sz="3200" b="1" u="sng">
                <a:solidFill>
                  <a:schemeClr val="tx1"/>
                </a:solidFill>
              </a:rPr>
              <a:t>capability</a:t>
            </a:r>
            <a:r>
              <a:rPr lang="en-SG" sz="3200" b="1">
                <a:solidFill>
                  <a:schemeClr val="bg1"/>
                </a:solidFill>
              </a:rPr>
              <a:t> for diagnostics </a:t>
            </a:r>
            <a:r>
              <a:rPr lang="en-SG" sz="3200" b="1" baseline="30000">
                <a:solidFill>
                  <a:schemeClr val="bg1"/>
                </a:solidFill>
              </a:rPr>
              <a:t>1</a:t>
            </a:r>
            <a:endParaRPr lang="en-SG" sz="3200" b="1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237D26A-F911-4A1C-A25E-FAB73FCC331D}"/>
              </a:ext>
            </a:extLst>
          </p:cNvPr>
          <p:cNvSpPr/>
          <p:nvPr/>
        </p:nvSpPr>
        <p:spPr>
          <a:xfrm>
            <a:off x="4872133" y="5109029"/>
            <a:ext cx="3947845" cy="1785547"/>
          </a:xfrm>
          <a:prstGeom prst="rect">
            <a:avLst/>
          </a:prstGeom>
          <a:solidFill>
            <a:srgbClr val="4682B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252000" bIns="45720" rtlCol="0" anchor="ctr"/>
          <a:lstStyle>
            <a:defPPr>
              <a:defRPr lang="en-US"/>
            </a:defPPr>
            <a:lvl1pPr marL="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3200" b="1">
                <a:solidFill>
                  <a:schemeClr val="bg1"/>
                </a:solidFill>
                <a:ea typeface="+mn-lt"/>
                <a:cs typeface="+mn-lt"/>
              </a:rPr>
              <a:t>Limited </a:t>
            </a:r>
            <a:r>
              <a:rPr lang="en-SG" sz="3200" b="1" u="sng">
                <a:solidFill>
                  <a:schemeClr val="tx1"/>
                </a:solidFill>
                <a:ea typeface="+mn-lt"/>
                <a:cs typeface="+mn-lt"/>
              </a:rPr>
              <a:t>accessibility</a:t>
            </a:r>
            <a:r>
              <a:rPr lang="en-SG" sz="3200" b="1">
                <a:solidFill>
                  <a:schemeClr val="bg1"/>
                </a:solidFill>
                <a:ea typeface="+mn-lt"/>
                <a:cs typeface="+mn-lt"/>
              </a:rPr>
              <a:t> of treatment</a:t>
            </a:r>
            <a:r>
              <a:rPr lang="en-SG" sz="3200" b="1">
                <a:solidFill>
                  <a:schemeClr val="bg1"/>
                </a:solidFill>
              </a:rPr>
              <a:t> </a:t>
            </a:r>
            <a:r>
              <a:rPr lang="en-SG" sz="3200" b="1" baseline="30000">
                <a:solidFill>
                  <a:schemeClr val="bg1"/>
                </a:solidFill>
              </a:rPr>
              <a:t>1</a:t>
            </a:r>
            <a:endParaRPr lang="en-US" sz="3200" b="1">
              <a:solidFill>
                <a:schemeClr val="bg1"/>
              </a:solidFill>
              <a:ea typeface="+mn-lt"/>
              <a:cs typeface="+mn-lt"/>
            </a:endParaRPr>
          </a:p>
          <a:p>
            <a:pPr algn="ctr"/>
            <a:endParaRPr lang="en-SG" sz="3200" b="1">
              <a:solidFill>
                <a:schemeClr val="bg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C8AA2F-EBAC-4AE7-8CE6-3A303BFBAC6B}"/>
              </a:ext>
            </a:extLst>
          </p:cNvPr>
          <p:cNvSpPr/>
          <p:nvPr/>
        </p:nvSpPr>
        <p:spPr>
          <a:xfrm>
            <a:off x="8819978" y="2246937"/>
            <a:ext cx="4667422" cy="946204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252000" bIns="45720" rtlCol="0" anchor="ctr"/>
          <a:lstStyle>
            <a:defPPr>
              <a:defRPr lang="en-US"/>
            </a:defPPr>
            <a:lvl1pPr marL="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2400">
                <a:solidFill>
                  <a:schemeClr val="tx1"/>
                </a:solidFill>
                <a:ea typeface="+mn-lt"/>
                <a:cs typeface="+mn-lt"/>
              </a:rPr>
              <a:t>Limited studies &amp; data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CD7CFCB-90EA-4381-A46B-E619BFBFFA59}"/>
              </a:ext>
            </a:extLst>
          </p:cNvPr>
          <p:cNvSpPr/>
          <p:nvPr/>
        </p:nvSpPr>
        <p:spPr>
          <a:xfrm>
            <a:off x="8819978" y="3201343"/>
            <a:ext cx="4667422" cy="946204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252000" bIns="45720" rtlCol="0" anchor="ctr"/>
          <a:lstStyle>
            <a:defPPr>
              <a:defRPr lang="en-US"/>
            </a:defPPr>
            <a:lvl1pPr marL="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2400">
                <a:solidFill>
                  <a:schemeClr val="tx1"/>
                </a:solidFill>
                <a:ea typeface="+mn-lt"/>
                <a:cs typeface="+mn-lt"/>
              </a:rPr>
              <a:t>Limited screening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774C9C-2EA6-4BD4-A38D-7D0926457B90}"/>
              </a:ext>
            </a:extLst>
          </p:cNvPr>
          <p:cNvSpPr/>
          <p:nvPr/>
        </p:nvSpPr>
        <p:spPr>
          <a:xfrm>
            <a:off x="8819978" y="4147546"/>
            <a:ext cx="4667422" cy="946204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252000" bIns="45720" rtlCol="0" anchor="ctr"/>
          <a:lstStyle>
            <a:defPPr>
              <a:defRPr lang="en-US"/>
            </a:defPPr>
            <a:lvl1pPr marL="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2400">
                <a:solidFill>
                  <a:schemeClr val="tx1"/>
                </a:solidFill>
                <a:ea typeface="+mn-lt"/>
                <a:cs typeface="+mn-lt"/>
              </a:rPr>
              <a:t>Limited capacity &amp; training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B09E0CC-83B8-4ACF-B2CB-B4B1544AE4B6}"/>
              </a:ext>
            </a:extLst>
          </p:cNvPr>
          <p:cNvSpPr/>
          <p:nvPr/>
        </p:nvSpPr>
        <p:spPr>
          <a:xfrm>
            <a:off x="8819978" y="5111003"/>
            <a:ext cx="4667422" cy="889126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252000" bIns="45720" rtlCol="0" anchor="ctr"/>
          <a:lstStyle>
            <a:defPPr>
              <a:defRPr lang="en-US"/>
            </a:defPPr>
            <a:lvl1pPr marL="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2400">
                <a:solidFill>
                  <a:schemeClr val="tx1"/>
                </a:solidFill>
                <a:ea typeface="+mn-lt"/>
                <a:cs typeface="+mn-lt"/>
              </a:rPr>
              <a:t>Limited availability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F3C30B3-07A2-4EFD-BE86-5BCC26D3D56D}"/>
              </a:ext>
            </a:extLst>
          </p:cNvPr>
          <p:cNvSpPr/>
          <p:nvPr/>
        </p:nvSpPr>
        <p:spPr>
          <a:xfrm>
            <a:off x="8819978" y="6034636"/>
            <a:ext cx="4667422" cy="877192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252000" bIns="45720" rtlCol="0" anchor="ctr"/>
          <a:lstStyle>
            <a:defPPr>
              <a:defRPr lang="en-US"/>
            </a:defPPr>
            <a:lvl1pPr marL="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SG" sz="2400">
                <a:solidFill>
                  <a:schemeClr val="tx1"/>
                </a:solidFill>
                <a:ea typeface="+mn-lt"/>
                <a:cs typeface="+mn-lt"/>
              </a:rPr>
              <a:t>Limited </a:t>
            </a:r>
            <a:r>
              <a:rPr lang="en-SG" sz="2400" b="1">
                <a:solidFill>
                  <a:schemeClr val="tx1"/>
                </a:solidFill>
                <a:ea typeface="+mn-lt"/>
                <a:cs typeface="+mn-lt"/>
              </a:rPr>
              <a:t>affordability</a:t>
            </a:r>
          </a:p>
        </p:txBody>
      </p:sp>
    </p:spTree>
    <p:extLst>
      <p:ext uri="{BB962C8B-B14F-4D97-AF65-F5344CB8AC3E}">
        <p14:creationId xmlns:p14="http://schemas.microsoft.com/office/powerpoint/2010/main" val="4228557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674637" y="7627623"/>
            <a:ext cx="6328498" cy="438150"/>
          </a:xfrm>
          <a:prstGeom prst="rect">
            <a:avLst/>
          </a:prstGeom>
        </p:spPr>
        <p:txBody>
          <a:bodyPr lIns="130622" tIns="65311" rIns="130622" bIns="65311" anchor="ctr"/>
          <a:lstStyle/>
          <a:p>
            <a:pPr algn="ctr"/>
            <a:r>
              <a:rPr lang="en-US" sz="1700">
                <a:solidFill>
                  <a:schemeClr val="bg1"/>
                </a:solidFill>
              </a:rPr>
              <a:t>© 2021 Asia Pacific Alliance of Rare Disease </a:t>
            </a:r>
            <a:r>
              <a:rPr lang="en-US" sz="1700" err="1">
                <a:solidFill>
                  <a:schemeClr val="bg1"/>
                </a:solidFill>
              </a:rPr>
              <a:t>Organisations</a:t>
            </a: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9471" y="7627623"/>
            <a:ext cx="680485" cy="438150"/>
          </a:xfrm>
          <a:prstGeom prst="rect">
            <a:avLst/>
          </a:prstGeom>
        </p:spPr>
        <p:txBody>
          <a:bodyPr lIns="130622" tIns="65311" rIns="130622" bIns="65311" anchor="ctr"/>
          <a:lstStyle/>
          <a:p>
            <a:fld id="{F640EC36-3C95-D84D-9E04-0FE024269B7B}" type="slidenum">
              <a:rPr lang="en-US" sz="1700">
                <a:solidFill>
                  <a:schemeClr val="bg1"/>
                </a:solidFill>
              </a:rPr>
              <a:t>5</a:t>
            </a:fld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9" y="329567"/>
            <a:ext cx="13411198" cy="421511"/>
          </a:xfrm>
        </p:spPr>
        <p:txBody>
          <a:bodyPr lIns="130622" tIns="65311" rIns="130622" bIns="65311" anchor="t"/>
          <a:lstStyle/>
          <a:p>
            <a:pPr algn="l"/>
            <a:r>
              <a:rPr lang="en-GB" sz="3400" b="1">
                <a:solidFill>
                  <a:schemeClr val="lt1"/>
                </a:solidFill>
                <a:ea typeface="+mj-lt"/>
                <a:cs typeface="+mj-lt"/>
              </a:rPr>
              <a:t>Rare Disease Financing Gaps in Asia-Pacific*</a:t>
            </a:r>
            <a:endParaRPr lang="en-US"/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69AF2C92-25CA-4926-83D9-289DE50F8136}"/>
              </a:ext>
            </a:extLst>
          </p:cNvPr>
          <p:cNvSpPr txBox="1"/>
          <p:nvPr/>
        </p:nvSpPr>
        <p:spPr>
          <a:xfrm>
            <a:off x="629471" y="7311482"/>
            <a:ext cx="9373664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311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65311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eriod"/>
            </a:pPr>
            <a:r>
              <a:rPr lang="en-SG" sz="1050">
                <a:solidFill>
                  <a:srgbClr val="EEA41C"/>
                </a:solidFill>
                <a:ea typeface="+mn-lt"/>
                <a:cs typeface="+mn-lt"/>
              </a:rPr>
              <a:t>KPMG Blog “A quest for sustainable healthcare models in APAC”, 29 Jan 2021</a:t>
            </a:r>
            <a:endParaRPr lang="en-SG" sz="1050">
              <a:solidFill>
                <a:srgbClr val="EEA41C"/>
              </a:solidFill>
              <a:cs typeface="Calibri"/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75239392-EF2F-4BE7-88A6-CDFEE76B2B48}"/>
              </a:ext>
            </a:extLst>
          </p:cNvPr>
          <p:cNvSpPr/>
          <p:nvPr/>
        </p:nvSpPr>
        <p:spPr>
          <a:xfrm>
            <a:off x="1924487" y="1244190"/>
            <a:ext cx="3672000" cy="83712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1900" b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Tax</a:t>
            </a:r>
            <a:endParaRPr/>
          </a:p>
        </p:txBody>
      </p:sp>
      <p:sp>
        <p:nvSpPr>
          <p:cNvPr id="3" name="Google Shape;57;p13">
            <a:extLst>
              <a:ext uri="{FF2B5EF4-FFF2-40B4-BE49-F238E27FC236}">
                <a16:creationId xmlns:a16="http://schemas.microsoft.com/office/drawing/2014/main" id="{58BC9917-A20F-480E-82D8-AAA3D496BF3C}"/>
              </a:ext>
            </a:extLst>
          </p:cNvPr>
          <p:cNvSpPr/>
          <p:nvPr/>
        </p:nvSpPr>
        <p:spPr>
          <a:xfrm>
            <a:off x="5753807" y="1244190"/>
            <a:ext cx="3672000" cy="83712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/>
          </a:p>
        </p:txBody>
      </p:sp>
      <p:sp>
        <p:nvSpPr>
          <p:cNvPr id="4" name="Google Shape;58;p13">
            <a:extLst>
              <a:ext uri="{FF2B5EF4-FFF2-40B4-BE49-F238E27FC236}">
                <a16:creationId xmlns:a16="http://schemas.microsoft.com/office/drawing/2014/main" id="{12AD8054-9A83-48DD-BF4D-811743893110}"/>
              </a:ext>
            </a:extLst>
          </p:cNvPr>
          <p:cNvSpPr/>
          <p:nvPr/>
        </p:nvSpPr>
        <p:spPr>
          <a:xfrm>
            <a:off x="9583167" y="1244190"/>
            <a:ext cx="3900000" cy="83712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/>
          </a:p>
        </p:txBody>
      </p:sp>
      <p:sp>
        <p:nvSpPr>
          <p:cNvPr id="5" name="Google Shape;59;p13">
            <a:extLst>
              <a:ext uri="{FF2B5EF4-FFF2-40B4-BE49-F238E27FC236}">
                <a16:creationId xmlns:a16="http://schemas.microsoft.com/office/drawing/2014/main" id="{377E538E-3884-4B60-A3DB-1933CC0F6D8A}"/>
              </a:ext>
            </a:extLst>
          </p:cNvPr>
          <p:cNvSpPr txBox="1"/>
          <p:nvPr/>
        </p:nvSpPr>
        <p:spPr>
          <a:xfrm>
            <a:off x="9471807" y="1278696"/>
            <a:ext cx="4122720" cy="88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spAutoFit/>
          </a:bodyPr>
          <a:lstStyle/>
          <a:p>
            <a:pPr algn="ctr"/>
            <a:r>
              <a:rPr lang="en-GB" sz="1900" b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Private insurance </a:t>
            </a:r>
            <a:endParaRPr lang="en-US" sz="1900" b="1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algn="ctr"/>
            <a:r>
              <a:rPr lang="en-GB" sz="1900" b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&amp; External Aid</a:t>
            </a:r>
            <a:endParaRPr lang="en-US" sz="1900" b="1">
              <a:solidFill>
                <a:schemeClr val="lt1"/>
              </a:solidFill>
              <a:latin typeface="Spectral"/>
              <a:ea typeface="Spectral"/>
              <a:cs typeface="Spectral"/>
            </a:endParaRPr>
          </a:p>
        </p:txBody>
      </p:sp>
      <p:sp>
        <p:nvSpPr>
          <p:cNvPr id="6" name="Google Shape;60;p13">
            <a:extLst>
              <a:ext uri="{FF2B5EF4-FFF2-40B4-BE49-F238E27FC236}">
                <a16:creationId xmlns:a16="http://schemas.microsoft.com/office/drawing/2014/main" id="{44F25149-A05F-4CAE-844B-D1F46409CADD}"/>
              </a:ext>
            </a:extLst>
          </p:cNvPr>
          <p:cNvSpPr txBox="1"/>
          <p:nvPr/>
        </p:nvSpPr>
        <p:spPr>
          <a:xfrm>
            <a:off x="5698147" y="1253978"/>
            <a:ext cx="3672000" cy="88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spAutoFit/>
          </a:bodyPr>
          <a:lstStyle/>
          <a:p>
            <a:pPr algn="ctr"/>
            <a:r>
              <a:rPr lang="en-GB" sz="1900" b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Social health insurance contribution</a:t>
            </a:r>
            <a:endParaRPr sz="1900" b="1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7" name="Google Shape;61;p13">
            <a:extLst>
              <a:ext uri="{FF2B5EF4-FFF2-40B4-BE49-F238E27FC236}">
                <a16:creationId xmlns:a16="http://schemas.microsoft.com/office/drawing/2014/main" id="{3AAD9327-96E9-4576-8A17-92783E0B9AF6}"/>
              </a:ext>
            </a:extLst>
          </p:cNvPr>
          <p:cNvSpPr/>
          <p:nvPr/>
        </p:nvSpPr>
        <p:spPr>
          <a:xfrm>
            <a:off x="5753807" y="2276270"/>
            <a:ext cx="3672000" cy="340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16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Limited participation from informal workforce: </a:t>
            </a:r>
            <a:endParaRPr sz="16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1462405">
              <a:buClr>
                <a:schemeClr val="dk1"/>
              </a:buClr>
              <a:buSzPts val="1100"/>
            </a:pPr>
            <a:r>
              <a:rPr lang="en-GB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The need to enrol and pay premium manually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</a:endParaRPr>
          </a:p>
          <a:p>
            <a:pPr marL="1462405">
              <a:buClr>
                <a:schemeClr val="dk1"/>
              </a:buClr>
              <a:buSzPts val="1100"/>
            </a:pPr>
            <a:endParaRPr sz="1600">
              <a:solidFill>
                <a:schemeClr val="dk1"/>
              </a:solidFill>
              <a:latin typeface="Spectral"/>
              <a:ea typeface="Spectral"/>
              <a:cs typeface="Spectral"/>
            </a:endParaRPr>
          </a:p>
          <a:p>
            <a:pPr marL="1462405">
              <a:buSzPts val="1100"/>
            </a:pPr>
            <a:endParaRPr lang="en-GB"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16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Adverse selection: </a:t>
            </a:r>
            <a:endParaRPr sz="16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1462405">
              <a:buClr>
                <a:schemeClr val="dk1"/>
              </a:buClr>
              <a:buSzPts val="1100"/>
            </a:pPr>
            <a:r>
              <a:rPr lang="en-GB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Selective enrolment from informal workforce when they are sick</a:t>
            </a:r>
            <a:endParaRPr>
              <a:solidFill>
                <a:schemeClr val="dk1"/>
              </a:solidFill>
              <a:cs typeface="Arial"/>
            </a:endParaRPr>
          </a:p>
        </p:txBody>
      </p:sp>
      <p:sp>
        <p:nvSpPr>
          <p:cNvPr id="8" name="Google Shape;62;p13">
            <a:extLst>
              <a:ext uri="{FF2B5EF4-FFF2-40B4-BE49-F238E27FC236}">
                <a16:creationId xmlns:a16="http://schemas.microsoft.com/office/drawing/2014/main" id="{8D7FBDC7-0063-4CC1-A221-4FF5C162B9BC}"/>
              </a:ext>
            </a:extLst>
          </p:cNvPr>
          <p:cNvSpPr/>
          <p:nvPr/>
        </p:nvSpPr>
        <p:spPr>
          <a:xfrm>
            <a:off x="9583167" y="2276270"/>
            <a:ext cx="3900000" cy="340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4000" tIns="146280" rIns="146280" bIns="14628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16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Inaccessibility of private insurance:: </a:t>
            </a:r>
            <a:endParaRPr sz="16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1461770"/>
            <a:r>
              <a:rPr lang="en-GB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Only high-income households can afford private insurance 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</a:endParaRPr>
          </a:p>
          <a:p>
            <a:pPr marL="1461770">
              <a:buClr>
                <a:schemeClr val="dk1"/>
              </a:buClr>
              <a:buSzPts val="1100"/>
            </a:pPr>
            <a:r>
              <a:rPr lang="en-GB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(&lt;5% penetration)</a:t>
            </a:r>
            <a:endParaRPr sz="1600">
              <a:solidFill>
                <a:schemeClr val="dk1"/>
              </a:solidFill>
              <a:latin typeface="Spectral"/>
              <a:ea typeface="Spectral"/>
              <a:cs typeface="Spectral"/>
            </a:endParaRPr>
          </a:p>
          <a:p>
            <a:pPr marL="1461770">
              <a:buClr>
                <a:schemeClr val="dk1"/>
              </a:buClr>
              <a:buSzPts val="1100"/>
            </a:pPr>
            <a:endParaRPr sz="1600">
              <a:solidFill>
                <a:schemeClr val="dk1"/>
              </a:solidFill>
              <a:latin typeface="Spectral"/>
              <a:ea typeface="Spectral"/>
              <a:cs typeface="Spectral"/>
            </a:endParaRPr>
          </a:p>
          <a:p>
            <a:pPr marL="1461770">
              <a:buSzPts val="1100"/>
            </a:pPr>
            <a:endParaRPr lang="en-GB"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-GB" sz="16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Unsustainability of donations: </a:t>
            </a:r>
            <a:endParaRPr sz="16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1461770">
              <a:buClr>
                <a:schemeClr val="dk1"/>
              </a:buClr>
              <a:buSzPts val="1100"/>
            </a:pPr>
            <a:endParaRPr lang="en-GB"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1461770">
              <a:buSzPts val="1100"/>
            </a:pPr>
            <a:r>
              <a:rPr lang="en-GB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Rare Disease networks rely on select donors to support patients</a:t>
            </a:r>
            <a:endParaRPr>
              <a:solidFill>
                <a:schemeClr val="dk1"/>
              </a:solidFill>
              <a:cs typeface="Arial"/>
            </a:endParaRPr>
          </a:p>
        </p:txBody>
      </p:sp>
      <p:sp>
        <p:nvSpPr>
          <p:cNvPr id="9" name="Google Shape;63;p13">
            <a:extLst>
              <a:ext uri="{FF2B5EF4-FFF2-40B4-BE49-F238E27FC236}">
                <a16:creationId xmlns:a16="http://schemas.microsoft.com/office/drawing/2014/main" id="{35434D1C-814A-464D-951F-3A44D4704013}"/>
              </a:ext>
            </a:extLst>
          </p:cNvPr>
          <p:cNvSpPr/>
          <p:nvPr/>
        </p:nvSpPr>
        <p:spPr>
          <a:xfrm>
            <a:off x="1924447" y="2257808"/>
            <a:ext cx="3672000" cy="3403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16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Limited tax base: </a:t>
            </a:r>
            <a:endParaRPr sz="16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1462405"/>
            <a:r>
              <a:rPr lang="en-GB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Tax to GDP ratio in majority of the region</a:t>
            </a:r>
            <a:endParaRPr lang="en-US" sz="1600">
              <a:solidFill>
                <a:schemeClr val="dk1"/>
              </a:solidFill>
              <a:latin typeface="Spectral"/>
              <a:ea typeface="Spectral"/>
              <a:cs typeface="Spectral"/>
            </a:endParaRPr>
          </a:p>
          <a:p>
            <a:pPr marL="1462405"/>
            <a:endParaRPr lang="en-US" sz="1600">
              <a:solidFill>
                <a:schemeClr val="dk1"/>
              </a:solidFill>
              <a:latin typeface="Spectral"/>
              <a:ea typeface="Spectral"/>
              <a:cs typeface="Spectral"/>
            </a:endParaRPr>
          </a:p>
          <a:p>
            <a:pPr>
              <a:buClr>
                <a:schemeClr val="dk1"/>
              </a:buClr>
              <a:buSzPts val="1100"/>
            </a:pPr>
            <a:endParaRPr lang="en-GB" sz="16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>
              <a:buSzPts val="1100"/>
            </a:pPr>
            <a:r>
              <a:rPr lang="en-GB" sz="16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Unsustainable tax base:</a:t>
            </a:r>
            <a:br>
              <a:rPr lang="en-GB" sz="1600" b="1">
                <a:latin typeface="Spectral"/>
                <a:ea typeface="Spectral"/>
                <a:cs typeface="Spectral"/>
              </a:rPr>
            </a:br>
            <a:r>
              <a:rPr lang="en-GB" sz="16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 </a:t>
            </a:r>
            <a:endParaRPr sz="1600" b="1">
              <a:solidFill>
                <a:schemeClr val="dk1"/>
              </a:solidFill>
              <a:latin typeface="Spectral"/>
              <a:ea typeface="Spectral"/>
              <a:cs typeface="Spectral"/>
            </a:endParaRPr>
          </a:p>
          <a:p>
            <a:pPr marL="1462405"/>
            <a:r>
              <a:rPr lang="en-GB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Shrinking taxable workforce due to aging population</a:t>
            </a:r>
            <a:endParaRPr lang="en-US" sz="1600">
              <a:solidFill>
                <a:schemeClr val="dk1"/>
              </a:solidFill>
              <a:latin typeface="Spectral"/>
              <a:ea typeface="Spectral"/>
              <a:cs typeface="Spectral"/>
            </a:endParaRPr>
          </a:p>
          <a:p>
            <a:pPr marL="1462405"/>
            <a:endParaRPr lang="en-US" sz="1600">
              <a:solidFill>
                <a:schemeClr val="dk1"/>
              </a:solidFill>
              <a:latin typeface="Spectral"/>
              <a:ea typeface="Spectral"/>
              <a:cs typeface="Spectral"/>
            </a:endParaRPr>
          </a:p>
          <a:p>
            <a:pPr marL="1462405"/>
            <a:r>
              <a:rPr lang="en-GB" sz="16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Informal workforces not captured by tax system</a:t>
            </a:r>
            <a:endParaRPr lang="en-US" sz="1600">
              <a:solidFill>
                <a:schemeClr val="dk1"/>
              </a:solidFill>
              <a:latin typeface="Spectral"/>
              <a:ea typeface="Spectral"/>
              <a:cs typeface="Spectral"/>
            </a:endParaRPr>
          </a:p>
          <a:p>
            <a:pPr>
              <a:buClr>
                <a:schemeClr val="dk1"/>
              </a:buClr>
              <a:buSzPts val="1100"/>
            </a:pPr>
            <a:endParaRPr sz="1600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12" name="Google Shape;64;p13">
            <a:extLst>
              <a:ext uri="{FF2B5EF4-FFF2-40B4-BE49-F238E27FC236}">
                <a16:creationId xmlns:a16="http://schemas.microsoft.com/office/drawing/2014/main" id="{A82A4AAE-CC97-4445-920A-95717921AD8D}"/>
              </a:ext>
            </a:extLst>
          </p:cNvPr>
          <p:cNvSpPr/>
          <p:nvPr/>
        </p:nvSpPr>
        <p:spPr>
          <a:xfrm>
            <a:off x="1938134" y="5732161"/>
            <a:ext cx="11545233" cy="147245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GB" sz="1300" b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Implications for Rare Disease:</a:t>
            </a:r>
            <a:endParaRPr/>
          </a:p>
        </p:txBody>
      </p:sp>
      <p:sp>
        <p:nvSpPr>
          <p:cNvPr id="13" name="Google Shape;65;p13">
            <a:extLst>
              <a:ext uri="{FF2B5EF4-FFF2-40B4-BE49-F238E27FC236}">
                <a16:creationId xmlns:a16="http://schemas.microsoft.com/office/drawing/2014/main" id="{9CC1C5F5-8A18-4AF2-A206-A451FFB803C2}"/>
              </a:ext>
            </a:extLst>
          </p:cNvPr>
          <p:cNvSpPr txBox="1"/>
          <p:nvPr/>
        </p:nvSpPr>
        <p:spPr>
          <a:xfrm>
            <a:off x="402389" y="1217016"/>
            <a:ext cx="1420418" cy="115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spAutoFit/>
          </a:bodyPr>
          <a:lstStyle/>
          <a:p>
            <a:r>
              <a:rPr lang="en-GB" sz="1600" b="1">
                <a:solidFill>
                  <a:srgbClr val="FFC000"/>
                </a:solidFill>
                <a:latin typeface="Spectral"/>
                <a:ea typeface="Spectral"/>
                <a:cs typeface="Spectral"/>
                <a:sym typeface="Spectral"/>
              </a:rPr>
              <a:t>Traditional sources of funding:</a:t>
            </a:r>
            <a:r>
              <a:rPr lang="en-GB" sz="2400" b="1">
                <a:solidFill>
                  <a:srgbClr val="FFC000"/>
                </a:solidFill>
                <a:latin typeface="Spectral"/>
                <a:ea typeface="Spectral"/>
                <a:cs typeface="Spectral"/>
                <a:sym typeface="Spectral"/>
              </a:rPr>
              <a:t> </a:t>
            </a:r>
            <a:endParaRPr lang="en-GB" sz="2400" b="1">
              <a:solidFill>
                <a:srgbClr val="FFC000"/>
              </a:solidFill>
              <a:cs typeface="Calibri"/>
            </a:endParaRPr>
          </a:p>
        </p:txBody>
      </p:sp>
      <p:sp>
        <p:nvSpPr>
          <p:cNvPr id="14" name="Google Shape;66;p13">
            <a:extLst>
              <a:ext uri="{FF2B5EF4-FFF2-40B4-BE49-F238E27FC236}">
                <a16:creationId xmlns:a16="http://schemas.microsoft.com/office/drawing/2014/main" id="{0B70734D-8D3E-4744-A2CC-F2E43787BAE4}"/>
              </a:ext>
            </a:extLst>
          </p:cNvPr>
          <p:cNvSpPr txBox="1"/>
          <p:nvPr/>
        </p:nvSpPr>
        <p:spPr>
          <a:xfrm>
            <a:off x="402389" y="2639715"/>
            <a:ext cx="1529600" cy="2176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normAutofit/>
          </a:bodyPr>
          <a:lstStyle/>
          <a:p>
            <a:r>
              <a:rPr lang="en-GB" sz="1600" b="1">
                <a:solidFill>
                  <a:srgbClr val="FFC000"/>
                </a:solidFill>
                <a:latin typeface="Spectral"/>
                <a:ea typeface="Spectral"/>
                <a:cs typeface="Spectral"/>
                <a:sym typeface="Spectral"/>
              </a:rPr>
              <a:t>Causes of </a:t>
            </a:r>
            <a:r>
              <a:rPr lang="en-GB" sz="1600" b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macro</a:t>
            </a:r>
            <a:r>
              <a:rPr lang="en-GB" sz="1600" b="1">
                <a:solidFill>
                  <a:srgbClr val="FFC000"/>
                </a:solidFill>
                <a:latin typeface="Spectral"/>
                <a:ea typeface="Spectral"/>
                <a:cs typeface="Spectral"/>
                <a:sym typeface="Spectral"/>
              </a:rPr>
              <a:t> </a:t>
            </a:r>
            <a:r>
              <a:rPr lang="en-GB" sz="1600" b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health system</a:t>
            </a:r>
            <a:r>
              <a:rPr lang="en-GB" sz="1600" b="1">
                <a:solidFill>
                  <a:srgbClr val="FFC000"/>
                </a:solidFill>
                <a:latin typeface="Spectral"/>
                <a:ea typeface="Spectral"/>
                <a:cs typeface="Spectral"/>
                <a:sym typeface="Spectral"/>
              </a:rPr>
              <a:t> financing</a:t>
            </a:r>
            <a:endParaRPr lang="en-GB" sz="1600" b="1">
              <a:solidFill>
                <a:srgbClr val="FFC000"/>
              </a:solidFill>
              <a:latin typeface="Spectral"/>
              <a:ea typeface="Spectral"/>
              <a:cs typeface="Spectral"/>
            </a:endParaRPr>
          </a:p>
          <a:p>
            <a:r>
              <a:rPr lang="en-GB" sz="1600" b="1">
                <a:solidFill>
                  <a:srgbClr val="FFC000"/>
                </a:solidFill>
                <a:latin typeface="Spectral"/>
                <a:ea typeface="Spectral"/>
                <a:cs typeface="Spectral"/>
                <a:sym typeface="Spectral"/>
              </a:rPr>
              <a:t>Challenges</a:t>
            </a:r>
            <a:r>
              <a:rPr lang="en-GB" sz="1400" b="1">
                <a:solidFill>
                  <a:srgbClr val="FFC000"/>
                </a:solidFill>
                <a:latin typeface="Spectral"/>
                <a:ea typeface="Spectral"/>
                <a:cs typeface="Spectral"/>
                <a:sym typeface="Spectral"/>
              </a:rPr>
              <a:t>: </a:t>
            </a:r>
            <a:r>
              <a:rPr lang="en-GB" sz="2000" b="1">
                <a:solidFill>
                  <a:srgbClr val="FFC000"/>
                </a:solidFill>
                <a:latin typeface="Spectral"/>
                <a:ea typeface="Spectral"/>
                <a:cs typeface="Spectral"/>
                <a:sym typeface="Spectral"/>
              </a:rPr>
              <a:t> </a:t>
            </a:r>
            <a:endParaRPr lang="en-GB" sz="2400" b="1">
              <a:solidFill>
                <a:srgbClr val="FFC000"/>
              </a:solidFill>
            </a:endParaRPr>
          </a:p>
        </p:txBody>
      </p:sp>
      <p:sp>
        <p:nvSpPr>
          <p:cNvPr id="15" name="Google Shape;67;p13">
            <a:extLst>
              <a:ext uri="{FF2B5EF4-FFF2-40B4-BE49-F238E27FC236}">
                <a16:creationId xmlns:a16="http://schemas.microsoft.com/office/drawing/2014/main" id="{6173CF20-E4A9-4B31-8A35-67DCDC8E37A6}"/>
              </a:ext>
            </a:extLst>
          </p:cNvPr>
          <p:cNvSpPr txBox="1"/>
          <p:nvPr/>
        </p:nvSpPr>
        <p:spPr>
          <a:xfrm>
            <a:off x="288498" y="5771379"/>
            <a:ext cx="1561937" cy="103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spAutoFit/>
          </a:bodyPr>
          <a:lstStyle/>
          <a:p>
            <a:r>
              <a:rPr lang="en-GB" sz="1600" b="1">
                <a:solidFill>
                  <a:srgbClr val="FFC000"/>
                </a:solidFill>
                <a:latin typeface="Spectral"/>
                <a:ea typeface="Spectral"/>
                <a:cs typeface="Spectral"/>
                <a:sym typeface="Spectral"/>
              </a:rPr>
              <a:t>Implications for Rare Disease:</a:t>
            </a:r>
            <a:endParaRPr lang="en-GB" sz="2800">
              <a:solidFill>
                <a:srgbClr val="FFC000"/>
              </a:solidFill>
            </a:endParaRPr>
          </a:p>
        </p:txBody>
      </p:sp>
      <p:sp>
        <p:nvSpPr>
          <p:cNvPr id="16" name="Google Shape;68;p13">
            <a:extLst>
              <a:ext uri="{FF2B5EF4-FFF2-40B4-BE49-F238E27FC236}">
                <a16:creationId xmlns:a16="http://schemas.microsoft.com/office/drawing/2014/main" id="{4DCBAC07-8E74-4759-8B27-51933AF14C78}"/>
              </a:ext>
            </a:extLst>
          </p:cNvPr>
          <p:cNvSpPr txBox="1"/>
          <p:nvPr/>
        </p:nvSpPr>
        <p:spPr>
          <a:xfrm>
            <a:off x="1924487" y="5786754"/>
            <a:ext cx="11558880" cy="140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spAutoFit/>
          </a:bodyPr>
          <a:lstStyle/>
          <a:p>
            <a:pPr algn="ctr"/>
            <a:r>
              <a:rPr lang="en-GB" sz="18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Limited </a:t>
            </a:r>
            <a:r>
              <a:rPr lang="en-GB" sz="1800" b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Rare Disease</a:t>
            </a:r>
            <a:r>
              <a:rPr lang="en-GB" sz="18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 coverage and </a:t>
            </a:r>
            <a:r>
              <a:rPr lang="en-GB" sz="1800" b="1">
                <a:solidFill>
                  <a:srgbClr val="FF0000"/>
                </a:solidFill>
                <a:latin typeface="Spectral"/>
                <a:ea typeface="Spectral"/>
                <a:cs typeface="Spectral"/>
                <a:sym typeface="Spectral"/>
              </a:rPr>
              <a:t>Funding</a:t>
            </a:r>
            <a:r>
              <a:rPr lang="en-GB" sz="18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:</a:t>
            </a:r>
            <a:endParaRPr sz="18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r>
              <a:rPr lang="en-GB" sz="1800" b="1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For example: </a:t>
            </a:r>
            <a:endParaRPr sz="1800" b="1">
              <a:solidFill>
                <a:schemeClr val="dk1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730885" indent="-476885">
              <a:buClr>
                <a:schemeClr val="dk1"/>
              </a:buClr>
              <a:buSzPts val="1100"/>
              <a:buFont typeface="Spectral"/>
              <a:buChar char="●"/>
            </a:pPr>
            <a:r>
              <a:rPr lang="en-GB" sz="1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Unsustainable financial burdens -- residual medical expense of patients exceeded 3X their own income </a:t>
            </a:r>
          </a:p>
          <a:p>
            <a:pPr marL="730885" indent="-476885">
              <a:buClr>
                <a:schemeClr val="dk1"/>
              </a:buClr>
              <a:buSzPts val="1100"/>
              <a:buFont typeface="Spectral"/>
              <a:buChar char="●"/>
            </a:pPr>
            <a:r>
              <a:rPr lang="en-GB" sz="1800"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rPr>
              <a:t>Public Reimbursement of orphan drugs generally unavailable </a:t>
            </a:r>
            <a:endParaRPr sz="1800">
              <a:solidFill>
                <a:schemeClr val="dk1"/>
              </a:solidFill>
              <a:latin typeface="Spectral"/>
              <a:ea typeface="Spectral"/>
              <a:cs typeface="Spectral"/>
            </a:endParaRPr>
          </a:p>
        </p:txBody>
      </p:sp>
      <p:sp>
        <p:nvSpPr>
          <p:cNvPr id="20" name="Google Shape;69;p13">
            <a:extLst>
              <a:ext uri="{FF2B5EF4-FFF2-40B4-BE49-F238E27FC236}">
                <a16:creationId xmlns:a16="http://schemas.microsoft.com/office/drawing/2014/main" id="{BE7763AF-44A3-446B-B2F1-9DB774A2A819}"/>
              </a:ext>
            </a:extLst>
          </p:cNvPr>
          <p:cNvSpPr/>
          <p:nvPr/>
        </p:nvSpPr>
        <p:spPr>
          <a:xfrm>
            <a:off x="2626167" y="2643387"/>
            <a:ext cx="768960" cy="71808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 sz="100"/>
          </a:p>
        </p:txBody>
      </p:sp>
      <p:sp>
        <p:nvSpPr>
          <p:cNvPr id="22" name="Google Shape;70;p13">
            <a:extLst>
              <a:ext uri="{FF2B5EF4-FFF2-40B4-BE49-F238E27FC236}">
                <a16:creationId xmlns:a16="http://schemas.microsoft.com/office/drawing/2014/main" id="{B973377D-CABC-4E4F-BF4D-01FCE4117AE3}"/>
              </a:ext>
            </a:extLst>
          </p:cNvPr>
          <p:cNvSpPr/>
          <p:nvPr/>
        </p:nvSpPr>
        <p:spPr>
          <a:xfrm>
            <a:off x="2626167" y="3765430"/>
            <a:ext cx="768960" cy="71808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/>
          </a:p>
        </p:txBody>
      </p:sp>
      <p:sp>
        <p:nvSpPr>
          <p:cNvPr id="48" name="Google Shape;71;p13">
            <a:extLst>
              <a:ext uri="{FF2B5EF4-FFF2-40B4-BE49-F238E27FC236}">
                <a16:creationId xmlns:a16="http://schemas.microsoft.com/office/drawing/2014/main" id="{A925AD68-469D-45B0-A2FA-541E58F98C58}"/>
              </a:ext>
            </a:extLst>
          </p:cNvPr>
          <p:cNvSpPr/>
          <p:nvPr/>
        </p:nvSpPr>
        <p:spPr>
          <a:xfrm>
            <a:off x="2626167" y="4608110"/>
            <a:ext cx="768960" cy="71808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/>
          </a:p>
        </p:txBody>
      </p:sp>
      <p:sp>
        <p:nvSpPr>
          <p:cNvPr id="50" name="Google Shape;72;p13">
            <a:extLst>
              <a:ext uri="{FF2B5EF4-FFF2-40B4-BE49-F238E27FC236}">
                <a16:creationId xmlns:a16="http://schemas.microsoft.com/office/drawing/2014/main" id="{6CF88711-2766-4213-B041-703315A886A2}"/>
              </a:ext>
            </a:extLst>
          </p:cNvPr>
          <p:cNvSpPr/>
          <p:nvPr/>
        </p:nvSpPr>
        <p:spPr>
          <a:xfrm>
            <a:off x="6494367" y="2930470"/>
            <a:ext cx="768960" cy="71808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/>
          </a:p>
        </p:txBody>
      </p:sp>
      <p:sp>
        <p:nvSpPr>
          <p:cNvPr id="52" name="Google Shape;73;p13">
            <a:extLst>
              <a:ext uri="{FF2B5EF4-FFF2-40B4-BE49-F238E27FC236}">
                <a16:creationId xmlns:a16="http://schemas.microsoft.com/office/drawing/2014/main" id="{2C46A134-96CB-451A-89D3-5B69BB3BC32B}"/>
              </a:ext>
            </a:extLst>
          </p:cNvPr>
          <p:cNvSpPr/>
          <p:nvPr/>
        </p:nvSpPr>
        <p:spPr>
          <a:xfrm>
            <a:off x="6494367" y="4291787"/>
            <a:ext cx="768960" cy="71808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/>
          </a:p>
        </p:txBody>
      </p:sp>
      <p:sp>
        <p:nvSpPr>
          <p:cNvPr id="54" name="Google Shape;74;p13">
            <a:extLst>
              <a:ext uri="{FF2B5EF4-FFF2-40B4-BE49-F238E27FC236}">
                <a16:creationId xmlns:a16="http://schemas.microsoft.com/office/drawing/2014/main" id="{E6742F7E-C200-4DA8-A14A-E015E5B13429}"/>
              </a:ext>
            </a:extLst>
          </p:cNvPr>
          <p:cNvSpPr/>
          <p:nvPr/>
        </p:nvSpPr>
        <p:spPr>
          <a:xfrm>
            <a:off x="10264287" y="2775750"/>
            <a:ext cx="768960" cy="718080"/>
          </a:xfrm>
          <a:prstGeom prst="ellipse">
            <a:avLst/>
          </a:prstGeom>
          <a:solidFill>
            <a:srgbClr val="A64D7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/>
          </a:p>
        </p:txBody>
      </p:sp>
      <p:sp>
        <p:nvSpPr>
          <p:cNvPr id="56" name="Google Shape;75;p13">
            <a:extLst>
              <a:ext uri="{FF2B5EF4-FFF2-40B4-BE49-F238E27FC236}">
                <a16:creationId xmlns:a16="http://schemas.microsoft.com/office/drawing/2014/main" id="{77E4E1C6-5B69-436B-A7C4-13A33EDF5DF9}"/>
              </a:ext>
            </a:extLst>
          </p:cNvPr>
          <p:cNvSpPr/>
          <p:nvPr/>
        </p:nvSpPr>
        <p:spPr>
          <a:xfrm>
            <a:off x="10264287" y="4291768"/>
            <a:ext cx="768960" cy="718080"/>
          </a:xfrm>
          <a:prstGeom prst="ellipse">
            <a:avLst/>
          </a:prstGeom>
          <a:solidFill>
            <a:srgbClr val="A64D79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46280" tIns="146280" rIns="146280" bIns="146280" anchor="ctr" anchorCtr="0">
            <a:noAutofit/>
          </a:bodyPr>
          <a:lstStyle/>
          <a:p>
            <a:endParaRPr/>
          </a:p>
        </p:txBody>
      </p:sp>
      <p:pic>
        <p:nvPicPr>
          <p:cNvPr id="60" name="Google Shape;77;p13">
            <a:extLst>
              <a:ext uri="{FF2B5EF4-FFF2-40B4-BE49-F238E27FC236}">
                <a16:creationId xmlns:a16="http://schemas.microsoft.com/office/drawing/2014/main" id="{837F2CED-3BE9-4B7C-8535-E78F7C1FA59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68" y="3904168"/>
            <a:ext cx="435760" cy="43576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78;p13">
            <a:extLst>
              <a:ext uri="{FF2B5EF4-FFF2-40B4-BE49-F238E27FC236}">
                <a16:creationId xmlns:a16="http://schemas.microsoft.com/office/drawing/2014/main" id="{5478E112-43BB-4189-BB8B-6A376667A98E}"/>
              </a:ext>
            </a:extLst>
          </p:cNvPr>
          <p:cNvSpPr txBox="1"/>
          <p:nvPr/>
        </p:nvSpPr>
        <p:spPr>
          <a:xfrm>
            <a:off x="639222" y="4706771"/>
            <a:ext cx="4800000" cy="54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146280" rIns="146280" bIns="146280" anchor="t" anchorCtr="0">
            <a:spAutoFit/>
          </a:bodyPr>
          <a:lstStyle/>
          <a:p>
            <a:pPr algn="ctr"/>
            <a:r>
              <a:rPr lang="en-GB" sz="1600" b="1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&gt;50%</a:t>
            </a:r>
            <a:endParaRPr sz="1900"/>
          </a:p>
        </p:txBody>
      </p:sp>
      <p:pic>
        <p:nvPicPr>
          <p:cNvPr id="64" name="Google Shape;79;p13">
            <a:extLst>
              <a:ext uri="{FF2B5EF4-FFF2-40B4-BE49-F238E27FC236}">
                <a16:creationId xmlns:a16="http://schemas.microsoft.com/office/drawing/2014/main" id="{DFDC4806-B29F-40B9-824A-D4C46518B86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0953" y="3071631"/>
            <a:ext cx="435760" cy="43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80;p13">
            <a:extLst>
              <a:ext uri="{FF2B5EF4-FFF2-40B4-BE49-F238E27FC236}">
                <a16:creationId xmlns:a16="http://schemas.microsoft.com/office/drawing/2014/main" id="{6279BEA3-6CEE-49F0-8584-057D9C2886C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2288" y="4448921"/>
            <a:ext cx="435760" cy="43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81;p13">
            <a:extLst>
              <a:ext uri="{FF2B5EF4-FFF2-40B4-BE49-F238E27FC236}">
                <a16:creationId xmlns:a16="http://schemas.microsoft.com/office/drawing/2014/main" id="{B01EE158-B7D2-49F3-BF19-32AC1D86169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0430888" y="2916910"/>
            <a:ext cx="435760" cy="43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82;p13">
            <a:extLst>
              <a:ext uri="{FF2B5EF4-FFF2-40B4-BE49-F238E27FC236}">
                <a16:creationId xmlns:a16="http://schemas.microsoft.com/office/drawing/2014/main" id="{D687770A-D8E3-43DA-9299-FEC08FD976B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30888" y="4432947"/>
            <a:ext cx="435760" cy="435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16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1309955" y="7627623"/>
            <a:ext cx="2364682" cy="438150"/>
          </a:xfrm>
          <a:prstGeom prst="rect">
            <a:avLst/>
          </a:prstGeom>
        </p:spPr>
        <p:txBody>
          <a:bodyPr anchor="ctr"/>
          <a:lstStyle/>
          <a:p>
            <a:fld id="{7ADFF8BF-D8D3-4BAA-B25E-2E3BDE539F56}" type="datetime3">
              <a:rPr lang="en-US" sz="1700">
                <a:solidFill>
                  <a:schemeClr val="bg1"/>
                </a:solidFill>
                <a:latin typeface="+mn-lt"/>
              </a:rPr>
              <a:t>13 September 2021</a:t>
            </a:fld>
            <a:endParaRPr lang="en-US" sz="17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674637" y="7627623"/>
            <a:ext cx="6328498" cy="438150"/>
          </a:xfrm>
          <a:prstGeom prst="rect">
            <a:avLst/>
          </a:prstGeom>
        </p:spPr>
        <p:txBody>
          <a:bodyPr lIns="130622" tIns="65311" rIns="130622" bIns="65311" anchor="ctr"/>
          <a:lstStyle/>
          <a:p>
            <a:pPr algn="ctr"/>
            <a:r>
              <a:rPr lang="en-US" sz="1700">
                <a:solidFill>
                  <a:schemeClr val="bg1"/>
                </a:solidFill>
              </a:rPr>
              <a:t>© 2021 Asia Pacific Alliance of Rare Disease </a:t>
            </a:r>
            <a:r>
              <a:rPr lang="en-US" sz="1700" err="1">
                <a:solidFill>
                  <a:schemeClr val="bg1"/>
                </a:solidFill>
              </a:rPr>
              <a:t>Organisations</a:t>
            </a: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29471" y="7627623"/>
            <a:ext cx="680485" cy="438150"/>
          </a:xfrm>
          <a:prstGeom prst="rect">
            <a:avLst/>
          </a:prstGeom>
        </p:spPr>
        <p:txBody>
          <a:bodyPr lIns="130622" tIns="65311" rIns="130622" bIns="65311" anchor="ctr"/>
          <a:lstStyle/>
          <a:p>
            <a:fld id="{F640EC36-3C95-D84D-9E04-0FE024269B7B}" type="slidenum">
              <a:rPr lang="en-US" sz="1700">
                <a:solidFill>
                  <a:schemeClr val="bg1"/>
                </a:solidFill>
              </a:rPr>
              <a:t>6</a:t>
            </a:fld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471" y="7153468"/>
            <a:ext cx="9373664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lain"/>
            </a:pPr>
            <a:r>
              <a:rPr lang="en-SG" sz="1050">
                <a:solidFill>
                  <a:srgbClr val="FFC000"/>
                </a:solidFill>
              </a:rPr>
              <a:t>CSL Behring report : The Economist “Suffering in Silence: Assessing Rare Disease Awareness and Management in Asia-Pacific”,  2020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39019" y="1321506"/>
            <a:ext cx="504753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SG" sz="1400">
                <a:solidFill>
                  <a:srgbClr val="FF0000"/>
                </a:solidFill>
              </a:rPr>
              <a:t>1</a:t>
            </a:r>
            <a:endParaRPr lang="en-SG" sz="140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9A33B6-66C1-41B8-8717-99152E30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9" y="329567"/>
            <a:ext cx="13411198" cy="421511"/>
          </a:xfrm>
        </p:spPr>
        <p:txBody>
          <a:bodyPr lIns="130622" tIns="65311" rIns="130622" bIns="65311" anchor="t"/>
          <a:lstStyle/>
          <a:p>
            <a:pPr algn="l"/>
            <a:r>
              <a:rPr lang="en-US" sz="3400" b="1">
                <a:solidFill>
                  <a:schemeClr val="bg1"/>
                </a:solidFill>
              </a:rPr>
              <a:t>RARE DISEASE APEC</a:t>
            </a:r>
            <a:endParaRPr lang="en-US" sz="3400" b="1">
              <a:solidFill>
                <a:schemeClr val="bg1"/>
              </a:solidFill>
              <a:ea typeface="+mj-lt"/>
              <a:cs typeface="+mj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4B156D-306E-433B-AE73-204BC672615F}"/>
              </a:ext>
            </a:extLst>
          </p:cNvPr>
          <p:cNvGrpSpPr/>
          <p:nvPr/>
        </p:nvGrpSpPr>
        <p:grpSpPr>
          <a:xfrm>
            <a:off x="6650803" y="3139687"/>
            <a:ext cx="1295768" cy="1260606"/>
            <a:chOff x="6616297" y="3087929"/>
            <a:chExt cx="1295768" cy="126060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C13E80F-A66D-49DD-B2F4-59066EC12600}"/>
                </a:ext>
              </a:extLst>
            </p:cNvPr>
            <p:cNvSpPr/>
            <p:nvPr/>
          </p:nvSpPr>
          <p:spPr>
            <a:xfrm>
              <a:off x="6616297" y="3087929"/>
              <a:ext cx="1295768" cy="1260606"/>
            </a:xfrm>
            <a:prstGeom prst="ellipse">
              <a:avLst/>
            </a:prstGeom>
            <a:solidFill>
              <a:srgbClr val="F266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aphic 34" descr="Group success with solid fill">
              <a:extLst>
                <a:ext uri="{FF2B5EF4-FFF2-40B4-BE49-F238E27FC236}">
                  <a16:creationId xmlns:a16="http://schemas.microsoft.com/office/drawing/2014/main" id="{91D5CF97-7C9B-4D66-9907-83441F028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0606" y="3258012"/>
              <a:ext cx="914400" cy="9144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FC936CF-4DA4-47EC-952D-F55B8BCBFE4A}"/>
              </a:ext>
            </a:extLst>
          </p:cNvPr>
          <p:cNvSpPr txBox="1"/>
          <p:nvPr/>
        </p:nvSpPr>
        <p:spPr>
          <a:xfrm>
            <a:off x="6328013" y="1320380"/>
            <a:ext cx="194957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b="1">
                <a:solidFill>
                  <a:srgbClr val="92D050"/>
                </a:solidFill>
              </a:rPr>
              <a:t>Some</a:t>
            </a:r>
            <a:endParaRPr lang="en-US" sz="5400" b="1">
              <a:solidFill>
                <a:srgbClr val="92D050"/>
              </a:solidFill>
              <a:cs typeface="Calibri"/>
            </a:endParaRPr>
          </a:p>
          <a:p>
            <a:pPr algn="ctr"/>
            <a:r>
              <a:rPr lang="en-US" sz="5400" b="1">
                <a:solidFill>
                  <a:srgbClr val="92D050"/>
                </a:solidFill>
                <a:cs typeface="Calibri"/>
              </a:rPr>
              <a:t>Wins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EF629-D30F-4354-A6E3-57AC69B24F2D}"/>
              </a:ext>
            </a:extLst>
          </p:cNvPr>
          <p:cNvSpPr txBox="1"/>
          <p:nvPr/>
        </p:nvSpPr>
        <p:spPr>
          <a:xfrm>
            <a:off x="880973" y="1463256"/>
            <a:ext cx="379562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00B0F0"/>
                </a:solidFill>
                <a:cs typeface="Calibri"/>
              </a:rPr>
              <a:t>AUSTRALIA</a:t>
            </a:r>
          </a:p>
          <a:p>
            <a:r>
              <a:rPr lang="en-US" sz="2400" b="1">
                <a:solidFill>
                  <a:schemeClr val="bg1"/>
                </a:solidFill>
                <a:cs typeface="Calibri"/>
              </a:rPr>
              <a:t>NATIONAL STRATEGIC ACTION PLAN FOR RARE DISEASE,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14E81-62D5-48B4-840E-AC03FACF83A8}"/>
              </a:ext>
            </a:extLst>
          </p:cNvPr>
          <p:cNvSpPr txBox="1"/>
          <p:nvPr/>
        </p:nvSpPr>
        <p:spPr>
          <a:xfrm>
            <a:off x="880972" y="4120191"/>
            <a:ext cx="379562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solidFill>
                  <a:srgbClr val="00B0F0"/>
                </a:solidFill>
                <a:cs typeface="Calibri"/>
              </a:rPr>
              <a:t>JAPAN</a:t>
            </a:r>
          </a:p>
          <a:p>
            <a:r>
              <a:rPr lang="en-US" sz="2400" b="1">
                <a:solidFill>
                  <a:schemeClr val="bg1"/>
                </a:solidFill>
                <a:cs typeface="Calibri"/>
              </a:rPr>
              <a:t>RARE DISEASES ARE 1 OF THE 9 PRIORITY AREA SINCE 2015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52F16A-DF08-4048-B66B-10A5C70CEA0B}"/>
              </a:ext>
            </a:extLst>
          </p:cNvPr>
          <p:cNvSpPr txBox="1"/>
          <p:nvPr/>
        </p:nvSpPr>
        <p:spPr>
          <a:xfrm>
            <a:off x="10076731" y="1463256"/>
            <a:ext cx="379562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cs typeface="Calibri"/>
              </a:rPr>
              <a:t>SOUTH KOREA</a:t>
            </a:r>
          </a:p>
          <a:p>
            <a:r>
              <a:rPr lang="en-US" sz="2400" b="1">
                <a:solidFill>
                  <a:schemeClr val="bg1"/>
                </a:solidFill>
                <a:cs typeface="Calibri"/>
              </a:rPr>
              <a:t>RARE DISEASE MANAGEMENT ACT, 2015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11005A-AADC-47B3-B89E-EDB188158B23}"/>
              </a:ext>
            </a:extLst>
          </p:cNvPr>
          <p:cNvSpPr txBox="1"/>
          <p:nvPr/>
        </p:nvSpPr>
        <p:spPr>
          <a:xfrm>
            <a:off x="10076730" y="3878652"/>
            <a:ext cx="379562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cs typeface="Calibri"/>
              </a:rPr>
              <a:t>TAIWAN</a:t>
            </a:r>
          </a:p>
          <a:p>
            <a:r>
              <a:rPr lang="en-US" sz="2400" b="1">
                <a:solidFill>
                  <a:schemeClr val="bg1"/>
                </a:solidFill>
                <a:cs typeface="Calibri"/>
              </a:rPr>
              <a:t>WORLD'S 5</a:t>
            </a:r>
            <a:r>
              <a:rPr lang="en-US" sz="2400" b="1" baseline="30000">
                <a:solidFill>
                  <a:schemeClr val="bg1"/>
                </a:solidFill>
                <a:cs typeface="Calibri"/>
              </a:rPr>
              <a:t>TH </a:t>
            </a:r>
            <a:r>
              <a:rPr lang="en-US" sz="2400" b="1">
                <a:solidFill>
                  <a:schemeClr val="bg1"/>
                </a:solidFill>
                <a:cs typeface="Calibri"/>
              </a:rPr>
              <a:t>ORPHAN DRUG ACT, 2000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98CBD32E-69EB-4D19-8102-F04DC4935A7D}"/>
              </a:ext>
            </a:extLst>
          </p:cNvPr>
          <p:cNvCxnSpPr/>
          <p:nvPr/>
        </p:nvCxnSpPr>
        <p:spPr>
          <a:xfrm>
            <a:off x="4272233" y="2365794"/>
            <a:ext cx="2191107" cy="1518249"/>
          </a:xfrm>
          <a:prstGeom prst="bentConnector3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98505D8-D0FC-48B3-A70E-0A2D7439D5EF}"/>
              </a:ext>
            </a:extLst>
          </p:cNvPr>
          <p:cNvCxnSpPr/>
          <p:nvPr/>
        </p:nvCxnSpPr>
        <p:spPr>
          <a:xfrm flipV="1">
            <a:off x="4794669" y="4302963"/>
            <a:ext cx="1535503" cy="621102"/>
          </a:xfrm>
          <a:prstGeom prst="bentConnector3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9D90BD67-80AC-4E4B-8A00-DBC4A0B2E0AD}"/>
              </a:ext>
            </a:extLst>
          </p:cNvPr>
          <p:cNvCxnSpPr/>
          <p:nvPr/>
        </p:nvCxnSpPr>
        <p:spPr>
          <a:xfrm>
            <a:off x="8163824" y="4307817"/>
            <a:ext cx="1535501" cy="465827"/>
          </a:xfrm>
          <a:prstGeom prst="bentConnector3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EFA07B5-04C9-4B5B-A2F1-229F34E1EE13}"/>
              </a:ext>
            </a:extLst>
          </p:cNvPr>
          <p:cNvCxnSpPr/>
          <p:nvPr/>
        </p:nvCxnSpPr>
        <p:spPr>
          <a:xfrm flipV="1">
            <a:off x="8030652" y="2414857"/>
            <a:ext cx="1794294" cy="1362974"/>
          </a:xfrm>
          <a:prstGeom prst="bentConnector3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D2688C-9F03-4CC1-82B8-4F918AF55478}"/>
              </a:ext>
            </a:extLst>
          </p:cNvPr>
          <p:cNvSpPr txBox="1"/>
          <p:nvPr/>
        </p:nvSpPr>
        <p:spPr>
          <a:xfrm>
            <a:off x="6329518" y="5444538"/>
            <a:ext cx="4095872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rgbClr val="00B0F0"/>
                </a:solidFill>
                <a:cs typeface="Calibri"/>
              </a:rPr>
              <a:t>CHINA</a:t>
            </a:r>
          </a:p>
          <a:p>
            <a:r>
              <a:rPr lang="en-US" sz="2400" b="1">
                <a:solidFill>
                  <a:schemeClr val="bg1"/>
                </a:solidFill>
                <a:cs typeface="Calibri"/>
              </a:rPr>
              <a:t>EXPERT COMMITTEE OF RD TREATMENT &amp; SUPPORT 2016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A6D7034-2291-43A5-9D6A-8393DBC99314}"/>
              </a:ext>
            </a:extLst>
          </p:cNvPr>
          <p:cNvCxnSpPr/>
          <p:nvPr/>
        </p:nvCxnSpPr>
        <p:spPr>
          <a:xfrm>
            <a:off x="7310887" y="4576313"/>
            <a:ext cx="207034" cy="845389"/>
          </a:xfrm>
          <a:prstGeom prst="straightConnector1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850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D213-2AF5-4671-8918-1DA42DC5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1596" y="513929"/>
            <a:ext cx="5693195" cy="139446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Avenir LT Std 65 Medium"/>
              </a:rPr>
              <a:t>C</a:t>
            </a:r>
            <a:r>
              <a:rPr lang="en-US" sz="3600" dirty="0">
                <a:solidFill>
                  <a:srgbClr val="FFC000"/>
                </a:solidFill>
                <a:latin typeface="Avenir LT Std 35 Light"/>
              </a:rPr>
              <a:t>ASE STUDY</a:t>
            </a:r>
            <a:r>
              <a:rPr lang="en-US" sz="3600" dirty="0">
                <a:solidFill>
                  <a:srgbClr val="FFC000"/>
                </a:solidFill>
                <a:latin typeface="Avenir LT Std 65 Medium"/>
              </a:rPr>
              <a:t>:  DEBRA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C8A46-4ADE-4A41-806E-76F6DFC7A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9111" y="6069836"/>
            <a:ext cx="4813301" cy="781231"/>
          </a:xfrm>
        </p:spPr>
        <p:txBody>
          <a:bodyPr vert="horz" lIns="130622" tIns="65311" rIns="130622" bIns="65311" rtlCol="0" anchor="t">
            <a:normAutofit/>
          </a:bodyPr>
          <a:lstStyle/>
          <a:p>
            <a:endParaRPr lang="en-US" sz="3600">
              <a:latin typeface="Avenir LT Std 35 Light"/>
            </a:endParaRPr>
          </a:p>
          <a:p>
            <a:endParaRPr lang="en-US" sz="3600">
              <a:latin typeface="Avenir LT Std 35 Light"/>
            </a:endParaRPr>
          </a:p>
          <a:p>
            <a:endParaRPr lang="en-US" sz="3600"/>
          </a:p>
        </p:txBody>
      </p:sp>
      <p:pic>
        <p:nvPicPr>
          <p:cNvPr id="7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BF06ABF-955D-4CB5-AA17-3227CC20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99" y="531870"/>
            <a:ext cx="2103912" cy="1521056"/>
          </a:xfrm>
          <a:prstGeom prst="rect">
            <a:avLst/>
          </a:prstGeom>
        </p:spPr>
      </p:pic>
      <p:pic>
        <p:nvPicPr>
          <p:cNvPr id="8" name="Picture 8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03CA2ED2-29E8-4C25-A172-FAAAE4A9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943" y="2258457"/>
            <a:ext cx="4222514" cy="36668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1E535A-B917-4D9C-B232-3B866721718A}"/>
              </a:ext>
            </a:extLst>
          </p:cNvPr>
          <p:cNvSpPr txBox="1"/>
          <p:nvPr/>
        </p:nvSpPr>
        <p:spPr>
          <a:xfrm>
            <a:off x="10215030" y="5177284"/>
            <a:ext cx="3847380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548DD4"/>
                </a:solidFill>
              </a:rPr>
              <a:t>YouTube/Netflix: Butterfly children (Singapore) </a:t>
            </a:r>
            <a:endParaRPr lang="en-US" dirty="0">
              <a:solidFill>
                <a:srgbClr val="548DD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705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738604-8605-4758-AD95-8F95EDF8E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907" y="603708"/>
            <a:ext cx="7712973" cy="6782197"/>
          </a:xfrm>
        </p:spPr>
        <p:txBody>
          <a:bodyPr vert="horz" lIns="130622" tIns="65311" rIns="130622" bIns="65311" rtlCol="0" anchor="t"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92D050"/>
                </a:solidFill>
                <a:latin typeface="+mj-lt"/>
              </a:rPr>
              <a:t>Diagnosis</a:t>
            </a:r>
            <a:r>
              <a:rPr lang="en-US" sz="4000" dirty="0"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92D050"/>
                </a:solidFill>
                <a:latin typeface="+mj-lt"/>
              </a:rPr>
              <a:t>Treatment</a:t>
            </a:r>
            <a:r>
              <a:rPr lang="en-US" sz="4000" dirty="0">
                <a:latin typeface="+mj-lt"/>
              </a:rPr>
              <a:t> </a:t>
            </a:r>
            <a:r>
              <a:rPr lang="en-US" sz="4000" b="1" dirty="0">
                <a:solidFill>
                  <a:srgbClr val="92D050"/>
                </a:solidFill>
                <a:latin typeface="+mj-lt"/>
              </a:rPr>
              <a:t>Access</a:t>
            </a:r>
            <a:endParaRPr lang="en-US" sz="4000" dirty="0">
              <a:latin typeface="+mj-lt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92D050"/>
                </a:solidFill>
                <a:latin typeface="+mj-lt"/>
              </a:rPr>
              <a:t>Affordability</a:t>
            </a:r>
            <a:endParaRPr lang="en-US" sz="4000" dirty="0">
              <a:latin typeface="+mj-lt"/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rgbClr val="92D050"/>
                </a:solidFill>
                <a:latin typeface="+mj-lt"/>
              </a:rPr>
              <a:t>Research</a:t>
            </a:r>
            <a:r>
              <a:rPr lang="en-US" sz="4000" dirty="0">
                <a:latin typeface="+mj-lt"/>
              </a:rPr>
              <a:t> 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92D050"/>
                </a:solidFill>
                <a:latin typeface="+mj-lt"/>
                <a:cs typeface="Segoe UI"/>
              </a:rPr>
              <a:t>Support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92D050"/>
                </a:solidFill>
                <a:latin typeface="+mj-lt"/>
                <a:cs typeface="Segoe UI"/>
              </a:rPr>
              <a:t>Data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92D050"/>
                </a:solidFill>
                <a:latin typeface="+mj-lt"/>
                <a:cs typeface="Segoe UI"/>
              </a:rPr>
              <a:t>Cultural factors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92D050"/>
                </a:solidFill>
                <a:latin typeface="+mj-lt"/>
                <a:cs typeface="Segoe UI"/>
              </a:rPr>
              <a:t>Stigma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C8A46-4ADE-4A41-806E-76F6DFC7A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9111" y="6069836"/>
            <a:ext cx="4813301" cy="781231"/>
          </a:xfrm>
        </p:spPr>
        <p:txBody>
          <a:bodyPr vert="horz" lIns="130622" tIns="65311" rIns="130622" bIns="65311" rtlCol="0" anchor="t">
            <a:normAutofit/>
          </a:bodyPr>
          <a:lstStyle/>
          <a:p>
            <a:endParaRPr lang="en-US" sz="3600">
              <a:latin typeface="Avenir LT Std 35 Light"/>
            </a:endParaRPr>
          </a:p>
          <a:p>
            <a:endParaRPr lang="en-US" sz="3600">
              <a:latin typeface="Avenir LT Std 35 Light"/>
            </a:endParaRPr>
          </a:p>
          <a:p>
            <a:endParaRPr lang="en-US" sz="3600"/>
          </a:p>
        </p:txBody>
      </p:sp>
      <p:pic>
        <p:nvPicPr>
          <p:cNvPr id="6" name="Picture 5" descr="A picture containing furniture, seat, chair, table&#10;&#10;Description automatically generated">
            <a:extLst>
              <a:ext uri="{FF2B5EF4-FFF2-40B4-BE49-F238E27FC236}">
                <a16:creationId xmlns:a16="http://schemas.microsoft.com/office/drawing/2014/main" id="{882C51AF-E646-4B24-946A-B6B12B845F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4" r="26338"/>
          <a:stretch/>
        </p:blipFill>
        <p:spPr>
          <a:xfrm>
            <a:off x="2224215" y="963224"/>
            <a:ext cx="2038865" cy="541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CFCF5-18DE-4FCC-A669-4B39A19B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980" y="5719777"/>
            <a:ext cx="5789380" cy="70738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cs typeface="Calibri"/>
              </a:rPr>
              <a:t>SO WHERE DO YOU COME IN??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8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0503E00-0C72-431D-8F25-D015A7C9BC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5327" b="15327"/>
          <a:stretch/>
        </p:blipFill>
        <p:spPr>
          <a:xfrm>
            <a:off x="3356293" y="895321"/>
            <a:ext cx="5790916" cy="467108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3DB46-A7E7-4863-BBD1-AD61E673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C3D8E-5C9E-4571-925F-6A1418A9C43A}" type="datetime3">
              <a:rPr lang="en-US" smtClean="0"/>
              <a:t>13 September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7B1FB-3B1B-4FF6-BB4E-264065E71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4762" y="7463848"/>
            <a:ext cx="6106918" cy="601923"/>
          </a:xfrm>
        </p:spPr>
        <p:txBody>
          <a:bodyPr lIns="130622" tIns="65311" rIns="130622" bIns="65311" anchor="t"/>
          <a:lstStyle/>
          <a:p>
            <a:r>
              <a:rPr lang="en-US" sz="1600"/>
              <a:t>© 2019 Asia Pacific Alliance of Rare Disease Organisations</a:t>
            </a:r>
            <a:endParaRPr lang="en-US" sz="1600">
              <a:cs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97F43-C446-4CDA-88B6-285C119C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01CDC-8338-4129-B0CF-1D8BFCFF38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76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723</Words>
  <Application>Microsoft Office PowerPoint</Application>
  <PresentationFormat>Custom</PresentationFormat>
  <Paragraphs>157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Avenir LT Std 35 Light</vt:lpstr>
      <vt:lpstr>Avenir LT Std 65 Medium</vt:lpstr>
      <vt:lpstr>Calibri</vt:lpstr>
      <vt:lpstr>Effra</vt:lpstr>
      <vt:lpstr>Spectral</vt:lpstr>
      <vt:lpstr>Office Theme</vt:lpstr>
      <vt:lpstr>1_Custom Design</vt:lpstr>
      <vt:lpstr>Custom Design</vt:lpstr>
      <vt:lpstr>Simple Light</vt:lpstr>
      <vt:lpstr>PowerPoint Presentation</vt:lpstr>
      <vt:lpstr>PowerPoint Presentation</vt:lpstr>
      <vt:lpstr>PowerPoint Presentation</vt:lpstr>
      <vt:lpstr>RARE DISEASE – APAC: PREVALENCE &amp; GAPS</vt:lpstr>
      <vt:lpstr>Rare Disease Financing Gaps in Asia-Pacific*</vt:lpstr>
      <vt:lpstr>RARE DISEASE APEC</vt:lpstr>
      <vt:lpstr>CASE STUDY:  DEBRA</vt:lpstr>
      <vt:lpstr>PowerPoint Presentation</vt:lpstr>
      <vt:lpstr>SO WHERE DO YOU COME IN??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APARDO -Who we are and What we Do</dc:title>
  <dc:creator>Grace Poon</dc:creator>
  <cp:lastModifiedBy>Ritu Jain (Dr)</cp:lastModifiedBy>
  <cp:revision>18</cp:revision>
  <dcterms:created xsi:type="dcterms:W3CDTF">2019-02-15T10:08:59Z</dcterms:created>
  <dcterms:modified xsi:type="dcterms:W3CDTF">2021-09-13T14:10:41Z</dcterms:modified>
</cp:coreProperties>
</file>