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slide" Target="slides/slide43.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303784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2"/>
            <a:ext cx="3037840"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29967"/>
            <a:ext cx="303784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7" name="Google Shape;187;p1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1" name="Google Shape;201;p1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Al-Amyn</a:t>
            </a:r>
            <a:endParaRPr/>
          </a:p>
        </p:txBody>
      </p:sp>
      <p:sp>
        <p:nvSpPr>
          <p:cNvPr id="208" name="Google Shape;208;p1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9f55dd38c_0_0: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9f55dd38c_0_0: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f9f55dd38c_0_0: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9f55dd38c_0_7: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f9f55dd38c_0_7: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f9f55dd38c_0_7: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Al-Amyn</a:t>
            </a:r>
            <a:endParaRPr/>
          </a:p>
        </p:txBody>
      </p:sp>
      <p:sp>
        <p:nvSpPr>
          <p:cNvPr id="228" name="Google Shape;228;p1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p1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1" name="Google Shape;241;p1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9f55dd38c_0_13: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f9f55dd38c_0_13: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f9f55dd38c_0_13: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5" name="Google Shape;135;p3: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9f55dd38c_0_33: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9f55dd38c_0_33: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f9f55dd38c_0_33: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f9f55dd38c_0_27: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f9f55dd38c_0_27: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f9f55dd38c_0_27: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9f55dd38c_0_20: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9f55dd38c_0_20: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f9f55dd38c_0_20: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9f55dd38c_0_47: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9f55dd38c_0_47: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f9f55dd38c_0_47: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9f55dd38c_0_56: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9f55dd38c_0_56: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f9f55dd38c_0_56: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9f55dd38c_0_62: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f9f55dd38c_0_62: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f9f55dd38c_0_62: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9f55dd38c_0_68: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9f55dd38c_0_68: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f9f55dd38c_0_68: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9f55dd38c_0_74: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9f55dd38c_0_74: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f9f55dd38c_0_74: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9f55dd38c_0_81: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f9f55dd38c_0_81: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f9f55dd38c_0_81: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8" name="Google Shape;318;p1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1" name="Google Shape;141;p4: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9f55dd38c_0_87: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9f55dd38c_0_87: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f9f55dd38c_0_87: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1" name="Google Shape;331;p2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9f55dd38c_0_93: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9f55dd38c_0_93: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f9f55dd38c_0_93: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4" name="Google Shape;344;p1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0" name="Google Shape;350;p2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6" name="Google Shape;356;p2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22b6dbac3_0_1: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e22b6dbac3_0_1: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e22b6dbac3_0_1: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e22b6dbac3_0_8: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e22b6dbac3_0_8:notes"/>
          <p:cNvSpPr txBox="1"/>
          <p:nvPr>
            <p:ph idx="1" type="body"/>
          </p:nvPr>
        </p:nvSpPr>
        <p:spPr>
          <a:xfrm>
            <a:off x="701040" y="4415791"/>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e22b6dbac3_0_8:notes"/>
          <p:cNvSpPr txBox="1"/>
          <p:nvPr>
            <p:ph idx="12" type="sldNum"/>
          </p:nvPr>
        </p:nvSpPr>
        <p:spPr>
          <a:xfrm>
            <a:off x="3970938" y="8829967"/>
            <a:ext cx="3037800" cy="4647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6: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8" name="Google Shape;378;p2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txBox="1"/>
          <p:nvPr>
            <p:ph idx="1" type="body"/>
          </p:nvPr>
        </p:nvSpPr>
        <p:spPr>
          <a:xfrm>
            <a:off x="701040" y="4415791"/>
            <a:ext cx="560832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8:notes"/>
          <p:cNvSpPr txBox="1"/>
          <p:nvPr>
            <p:ph idx="1" type="body"/>
          </p:nvPr>
        </p:nvSpPr>
        <p:spPr>
          <a:xfrm>
            <a:off x="701040" y="4415791"/>
            <a:ext cx="5608320" cy="418338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rPr lang="en-GB"/>
              <a:t>Seth</a:t>
            </a:r>
            <a:endParaRPr/>
          </a:p>
        </p:txBody>
      </p:sp>
      <p:sp>
        <p:nvSpPr>
          <p:cNvPr id="391" name="Google Shape;391;p28:notes"/>
          <p:cNvSpPr txBox="1"/>
          <p:nvPr>
            <p:ph idx="12" type="sldNum"/>
          </p:nvPr>
        </p:nvSpPr>
        <p:spPr>
          <a:xfrm>
            <a:off x="3970938" y="8829967"/>
            <a:ext cx="3037840" cy="464820"/>
          </a:xfrm>
          <a:prstGeom prst="rect">
            <a:avLst/>
          </a:prstGeom>
          <a:noFill/>
          <a:ln>
            <a:noFill/>
          </a:ln>
        </p:spPr>
        <p:txBody>
          <a:bodyPr anchorCtr="0" anchor="b" bIns="46575" lIns="93150" spcFirstLastPara="1" rIns="93150" wrap="square" tIns="46575">
            <a:noAutofit/>
          </a:bodyPr>
          <a:lstStyle/>
          <a:p>
            <a:pPr indent="0" lvl="0" marL="0" rtl="0" algn="l">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1:notes"/>
          <p:cNvSpPr txBox="1"/>
          <p:nvPr>
            <p:ph idx="1" type="body"/>
          </p:nvPr>
        </p:nvSpPr>
        <p:spPr>
          <a:xfrm>
            <a:off x="701040" y="4415791"/>
            <a:ext cx="560832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txBox="1"/>
          <p:nvPr>
            <p:ph idx="1" type="body"/>
          </p:nvPr>
        </p:nvSpPr>
        <p:spPr>
          <a:xfrm>
            <a:off x="701040" y="4415791"/>
            <a:ext cx="5608320"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2: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9" name="Google Shape;409;p3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Al-Amyn</a:t>
            </a:r>
            <a:endParaRPr/>
          </a:p>
        </p:txBody>
      </p:sp>
      <p:sp>
        <p:nvSpPr>
          <p:cNvPr id="153" name="Google Shape;153;p6: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 name="Google Shape;159;p7: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3" name="Google Shape;173;p9: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701040" y="4415791"/>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6" name="Google Shape;16;p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5" name="Shape 85"/>
        <p:cNvGrpSpPr/>
        <p:nvPr/>
      </p:nvGrpSpPr>
      <p:grpSpPr>
        <a:xfrm>
          <a:off x="0" y="0"/>
          <a:ext cx="0" cy="0"/>
          <a:chOff x="0" y="0"/>
          <a:chExt cx="0" cy="0"/>
        </a:xfrm>
      </p:grpSpPr>
      <p:sp>
        <p:nvSpPr>
          <p:cNvPr id="86" name="Google Shape;86;p11"/>
          <p:cNvSpPr/>
          <p:nvPr/>
        </p:nvSpPr>
        <p:spPr>
          <a:xfrm>
            <a:off x="1588" y="1588"/>
            <a:ext cx="1587" cy="1587"/>
          </a:xfrm>
          <a:prstGeom prst="rect">
            <a:avLst/>
          </a:prstGeom>
          <a:solidFill>
            <a:srgbClr val="FFFFFF"/>
          </a:solidFill>
          <a:ln>
            <a:noFill/>
          </a:ln>
        </p:spPr>
      </p:sp>
      <p:sp>
        <p:nvSpPr>
          <p:cNvPr id="87" name="Google Shape;87;p11"/>
          <p:cNvSpPr/>
          <p:nvPr/>
        </p:nvSpPr>
        <p:spPr>
          <a:xfrm>
            <a:off x="1" y="5244181"/>
            <a:ext cx="9144000" cy="1621134"/>
          </a:xfrm>
          <a:prstGeom prst="rect">
            <a:avLst/>
          </a:prstGeom>
          <a:solidFill>
            <a:schemeClr val="dk1">
              <a:alpha val="6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8" name="Google Shape;88;p11"/>
          <p:cNvCxnSpPr/>
          <p:nvPr/>
        </p:nvCxnSpPr>
        <p:spPr>
          <a:xfrm>
            <a:off x="331045" y="5988695"/>
            <a:ext cx="8366222" cy="0"/>
          </a:xfrm>
          <a:prstGeom prst="straightConnector1">
            <a:avLst/>
          </a:prstGeom>
          <a:noFill/>
          <a:ln cap="flat" cmpd="sng" w="9525">
            <a:solidFill>
              <a:schemeClr val="lt1"/>
            </a:solidFill>
            <a:prstDash val="solid"/>
            <a:round/>
            <a:headEnd len="sm" w="sm" type="none"/>
            <a:tailEnd len="sm" w="sm" type="none"/>
          </a:ln>
        </p:spPr>
      </p:cxnSp>
      <p:sp>
        <p:nvSpPr>
          <p:cNvPr id="89" name="Google Shape;89;p11"/>
          <p:cNvSpPr txBox="1"/>
          <p:nvPr/>
        </p:nvSpPr>
        <p:spPr>
          <a:xfrm>
            <a:off x="304799" y="5387138"/>
            <a:ext cx="8392467" cy="5847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Arial"/>
              <a:buNone/>
            </a:pPr>
            <a:r>
              <a:rPr b="0" i="0" lang="en-GB" sz="3200" u="none" cap="none" strike="noStrike">
                <a:solidFill>
                  <a:srgbClr val="FFFFFF"/>
                </a:solidFill>
                <a:latin typeface="Arial"/>
                <a:ea typeface="Arial"/>
                <a:cs typeface="Arial"/>
                <a:sym typeface="Arial"/>
              </a:rPr>
              <a:t>Click to edit title</a:t>
            </a:r>
            <a:endParaRPr b="0" i="0" sz="3200" u="none" cap="none" strike="noStrike">
              <a:solidFill>
                <a:srgbClr val="FFFFFF"/>
              </a:solidFill>
              <a:latin typeface="Arial"/>
              <a:ea typeface="Arial"/>
              <a:cs typeface="Arial"/>
              <a:sym typeface="Arial"/>
            </a:endParaRPr>
          </a:p>
        </p:txBody>
      </p:sp>
      <p:sp>
        <p:nvSpPr>
          <p:cNvPr id="90" name="Google Shape;90;p11"/>
          <p:cNvSpPr txBox="1"/>
          <p:nvPr/>
        </p:nvSpPr>
        <p:spPr>
          <a:xfrm>
            <a:off x="5105400" y="6101432"/>
            <a:ext cx="3592664" cy="40011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Click to edit date</a:t>
            </a:r>
            <a:endParaRPr b="0" i="0" sz="2000" u="none" cap="none" strike="noStrike">
              <a:solidFill>
                <a:srgbClr val="FFFFFF"/>
              </a:solidFill>
              <a:latin typeface="Arial"/>
              <a:ea typeface="Arial"/>
              <a:cs typeface="Arial"/>
              <a:sym typeface="Arial"/>
            </a:endParaRPr>
          </a:p>
        </p:txBody>
      </p:sp>
      <p:sp>
        <p:nvSpPr>
          <p:cNvPr id="91" name="Google Shape;91;p11"/>
          <p:cNvSpPr txBox="1"/>
          <p:nvPr/>
        </p:nvSpPr>
        <p:spPr>
          <a:xfrm>
            <a:off x="304800" y="6101432"/>
            <a:ext cx="64008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Click to edit subtitle</a:t>
            </a:r>
            <a:endParaRPr b="0" i="0" sz="2000" u="none" cap="none" strike="noStrike">
              <a:solidFill>
                <a:srgbClr val="FFFFFF"/>
              </a:solidFill>
              <a:latin typeface="Arial"/>
              <a:ea typeface="Arial"/>
              <a:cs typeface="Arial"/>
              <a:sym typeface="Arial"/>
            </a:endParaRPr>
          </a:p>
        </p:txBody>
      </p:sp>
      <p:sp>
        <p:nvSpPr>
          <p:cNvPr id="92" name="Google Shape;92;p11"/>
          <p:cNvSpPr/>
          <p:nvPr/>
        </p:nvSpPr>
        <p:spPr>
          <a:xfrm>
            <a:off x="381000" y="6661204"/>
            <a:ext cx="7520233" cy="1384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Arial"/>
                <a:ea typeface="Arial"/>
                <a:cs typeface="Arial"/>
                <a:sym typeface="Arial"/>
              </a:rPr>
              <a:t>This document is confidential and is intended solely for the use and information of The New York Times Company.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able slide">
  <p:cSld name="Two table slide">
    <p:spTree>
      <p:nvGrpSpPr>
        <p:cNvPr id="93" name="Shape 93"/>
        <p:cNvGrpSpPr/>
        <p:nvPr/>
      </p:nvGrpSpPr>
      <p:grpSpPr>
        <a:xfrm>
          <a:off x="0" y="0"/>
          <a:ext cx="0" cy="0"/>
          <a:chOff x="0" y="0"/>
          <a:chExt cx="0" cy="0"/>
        </a:xfrm>
      </p:grpSpPr>
      <p:sp>
        <p:nvSpPr>
          <p:cNvPr id="94" name="Google Shape;94;p12"/>
          <p:cNvSpPr/>
          <p:nvPr/>
        </p:nvSpPr>
        <p:spPr>
          <a:xfrm>
            <a:off x="1588" y="1588"/>
            <a:ext cx="1587" cy="1587"/>
          </a:xfrm>
          <a:prstGeom prst="rect">
            <a:avLst/>
          </a:prstGeom>
          <a:solidFill>
            <a:srgbClr val="FFFFFF"/>
          </a:solidFill>
          <a:ln>
            <a:noFill/>
          </a:ln>
        </p:spPr>
      </p:sp>
      <p:sp>
        <p:nvSpPr>
          <p:cNvPr id="95" name="Google Shape;95;p12"/>
          <p:cNvSpPr txBox="1"/>
          <p:nvPr>
            <p:ph idx="1" type="body"/>
          </p:nvPr>
        </p:nvSpPr>
        <p:spPr>
          <a:xfrm>
            <a:off x="1004472" y="1543095"/>
            <a:ext cx="3150108" cy="304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2"/>
          <p:cNvSpPr txBox="1"/>
          <p:nvPr>
            <p:ph idx="2" type="body"/>
          </p:nvPr>
        </p:nvSpPr>
        <p:spPr>
          <a:xfrm>
            <a:off x="979326" y="1953187"/>
            <a:ext cx="3200400" cy="2781164"/>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2"/>
          <p:cNvSpPr txBox="1"/>
          <p:nvPr>
            <p:ph idx="3" type="body"/>
          </p:nvPr>
        </p:nvSpPr>
        <p:spPr>
          <a:xfrm>
            <a:off x="5074236" y="1543095"/>
            <a:ext cx="3150108" cy="304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2"/>
          <p:cNvSpPr txBox="1"/>
          <p:nvPr>
            <p:ph idx="4" type="body"/>
          </p:nvPr>
        </p:nvSpPr>
        <p:spPr>
          <a:xfrm>
            <a:off x="5049090" y="1953187"/>
            <a:ext cx="3200400" cy="2781164"/>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2"/>
          <p:cNvSpPr txBox="1"/>
          <p:nvPr>
            <p:ph idx="5" type="body"/>
          </p:nvPr>
        </p:nvSpPr>
        <p:spPr>
          <a:xfrm>
            <a:off x="457200" y="4983269"/>
            <a:ext cx="8229600" cy="808038"/>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0" name="Google Shape;100;p12"/>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101" name="Google Shape;101;p12"/>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2" name="Google Shape;102;p12"/>
          <p:cNvSpPr txBox="1"/>
          <p:nvPr>
            <p:ph idx="6"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12"/>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104" name="Google Shape;104;p12"/>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105" name="Google Shape;105;p12"/>
          <p:cNvSpPr txBox="1"/>
          <p:nvPr/>
        </p:nvSpPr>
        <p:spPr>
          <a:xfrm>
            <a:off x="460962" y="931336"/>
            <a:ext cx="822207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7F7F7F"/>
                </a:solidFill>
                <a:latin typeface="Arial"/>
                <a:ea typeface="Arial"/>
                <a:cs typeface="Arial"/>
                <a:sym typeface="Arial"/>
              </a:rPr>
              <a:t>Unit of measure</a:t>
            </a:r>
            <a:endParaRPr b="0" i="0" sz="1400" u="none" cap="none" strike="noStrike">
              <a:solidFill>
                <a:srgbClr val="7F7F7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by Side text slide">
  <p:cSld name="Side by Side text slide">
    <p:spTree>
      <p:nvGrpSpPr>
        <p:cNvPr id="106" name="Shape 106"/>
        <p:cNvGrpSpPr/>
        <p:nvPr/>
      </p:nvGrpSpPr>
      <p:grpSpPr>
        <a:xfrm>
          <a:off x="0" y="0"/>
          <a:ext cx="0" cy="0"/>
          <a:chOff x="0" y="0"/>
          <a:chExt cx="0" cy="0"/>
        </a:xfrm>
      </p:grpSpPr>
      <p:cxnSp>
        <p:nvCxnSpPr>
          <p:cNvPr id="107" name="Google Shape;107;p13"/>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pic>
        <p:nvPicPr>
          <p:cNvPr id="108" name="Google Shape;108;p13"/>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109" name="Google Shape;109;p13"/>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0" name="Google Shape;110;p13"/>
          <p:cNvSpPr txBox="1"/>
          <p:nvPr>
            <p:ph idx="1"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13"/>
          <p:cNvSpPr txBox="1"/>
          <p:nvPr>
            <p:ph idx="2" type="body"/>
          </p:nvPr>
        </p:nvSpPr>
        <p:spPr>
          <a:xfrm>
            <a:off x="1004472" y="1391624"/>
            <a:ext cx="3150108" cy="304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13"/>
          <p:cNvSpPr txBox="1"/>
          <p:nvPr>
            <p:ph idx="3" type="body"/>
          </p:nvPr>
        </p:nvSpPr>
        <p:spPr>
          <a:xfrm>
            <a:off x="5074236" y="1391624"/>
            <a:ext cx="3150108" cy="304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3" name="Google Shape;113;p13"/>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4" name="Google Shape;114;p13"/>
          <p:cNvSpPr txBox="1"/>
          <p:nvPr>
            <p:ph idx="4" type="body"/>
          </p:nvPr>
        </p:nvSpPr>
        <p:spPr>
          <a:xfrm>
            <a:off x="979326" y="1773072"/>
            <a:ext cx="3200400" cy="4161908"/>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5" name="Google Shape;115;p13"/>
          <p:cNvSpPr txBox="1"/>
          <p:nvPr>
            <p:ph idx="5" type="body"/>
          </p:nvPr>
        </p:nvSpPr>
        <p:spPr>
          <a:xfrm>
            <a:off x="5049090" y="1773072"/>
            <a:ext cx="3200400" cy="4161908"/>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13"/>
          <p:cNvSpPr txBox="1"/>
          <p:nvPr>
            <p:ph idx="6" type="body"/>
          </p:nvPr>
        </p:nvSpPr>
        <p:spPr>
          <a:xfrm>
            <a:off x="458333" y="925629"/>
            <a:ext cx="5710237" cy="307777"/>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7F7F7F"/>
              </a:buClr>
              <a:buSzPts val="1600"/>
              <a:buFont typeface="Arial"/>
              <a:buNone/>
              <a:defRPr b="0" i="0" sz="1400" u="none" cap="none" strike="noStrike">
                <a:solidFill>
                  <a:srgbClr val="7F7F7F"/>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or Table Slide">
  <p:cSld name="Chart or Table Slide">
    <p:spTree>
      <p:nvGrpSpPr>
        <p:cNvPr id="117" name="Shape 117"/>
        <p:cNvGrpSpPr/>
        <p:nvPr/>
      </p:nvGrpSpPr>
      <p:grpSpPr>
        <a:xfrm>
          <a:off x="0" y="0"/>
          <a:ext cx="0" cy="0"/>
          <a:chOff x="0" y="0"/>
          <a:chExt cx="0" cy="0"/>
        </a:xfrm>
      </p:grpSpPr>
      <p:sp>
        <p:nvSpPr>
          <p:cNvPr id="118" name="Google Shape;118;p14"/>
          <p:cNvSpPr txBox="1"/>
          <p:nvPr>
            <p:ph idx="1" type="body"/>
          </p:nvPr>
        </p:nvSpPr>
        <p:spPr>
          <a:xfrm>
            <a:off x="1035095" y="1981200"/>
            <a:ext cx="6986336" cy="304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14"/>
          <p:cNvSpPr txBox="1"/>
          <p:nvPr>
            <p:ph idx="2" type="body"/>
          </p:nvPr>
        </p:nvSpPr>
        <p:spPr>
          <a:xfrm>
            <a:off x="457200" y="5136039"/>
            <a:ext cx="8229600" cy="808038"/>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20" name="Google Shape;120;p14"/>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121" name="Google Shape;121;p14"/>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2" name="Google Shape;122;p14"/>
          <p:cNvSpPr txBox="1"/>
          <p:nvPr>
            <p:ph idx="3"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14"/>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124" name="Google Shape;124;p14"/>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125" name="Google Shape;125;p14"/>
          <p:cNvSpPr txBox="1"/>
          <p:nvPr>
            <p:ph idx="4" type="body"/>
          </p:nvPr>
        </p:nvSpPr>
        <p:spPr>
          <a:xfrm>
            <a:off x="1035095" y="2286000"/>
            <a:ext cx="6986336" cy="304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20"/>
              </a:spcBef>
              <a:spcAft>
                <a:spcPts val="0"/>
              </a:spcAft>
              <a:buClr>
                <a:srgbClr val="7F7F7F"/>
              </a:buClr>
              <a:buSzPts val="1600"/>
              <a:buFont typeface="Arial"/>
              <a:buNone/>
              <a:defRPr b="0" i="0" sz="1600" u="none" cap="none" strike="noStrike">
                <a:solidFill>
                  <a:srgbClr val="7F7F7F"/>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14"/>
          <p:cNvSpPr txBox="1"/>
          <p:nvPr>
            <p:ph idx="5" type="body"/>
          </p:nvPr>
        </p:nvSpPr>
        <p:spPr>
          <a:xfrm>
            <a:off x="458333" y="925629"/>
            <a:ext cx="5710237" cy="307777"/>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7F7F7F"/>
              </a:buClr>
              <a:buSzPts val="1600"/>
              <a:buFont typeface="Arial"/>
              <a:buNone/>
              <a:defRPr b="0" i="0" sz="1400" u="none" cap="none" strike="noStrike">
                <a:solidFill>
                  <a:srgbClr val="7F7F7F"/>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143000" y="1122363"/>
            <a:ext cx="6858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algn="ctr">
              <a:lnSpc>
                <a:spcPct val="100000"/>
              </a:lnSpc>
              <a:spcBef>
                <a:spcPts val="320"/>
              </a:spcBef>
              <a:spcAft>
                <a:spcPts val="0"/>
              </a:spcAft>
              <a:buSzPts val="1600"/>
              <a:buNone/>
              <a:defRPr sz="1800"/>
            </a:lvl1pPr>
            <a:lvl2pPr lvl="1" algn="ctr">
              <a:lnSpc>
                <a:spcPct val="100000"/>
              </a:lnSpc>
              <a:spcBef>
                <a:spcPts val="320"/>
              </a:spcBef>
              <a:spcAft>
                <a:spcPts val="0"/>
              </a:spcAft>
              <a:buSzPts val="1600"/>
              <a:buNone/>
              <a:defRPr sz="1500"/>
            </a:lvl2pPr>
            <a:lvl3pPr lvl="2" algn="ctr">
              <a:lnSpc>
                <a:spcPct val="100000"/>
              </a:lnSpc>
              <a:spcBef>
                <a:spcPts val="320"/>
              </a:spcBef>
              <a:spcAft>
                <a:spcPts val="0"/>
              </a:spcAft>
              <a:buSzPts val="1600"/>
              <a:buNone/>
              <a:defRPr sz="1350"/>
            </a:lvl3pPr>
            <a:lvl4pPr lvl="3" algn="ctr">
              <a:lnSpc>
                <a:spcPct val="100000"/>
              </a:lnSpc>
              <a:spcBef>
                <a:spcPts val="320"/>
              </a:spcBef>
              <a:spcAft>
                <a:spcPts val="0"/>
              </a:spcAft>
              <a:buSzPts val="1600"/>
              <a:buNone/>
              <a:defRPr sz="1200"/>
            </a:lvl4pPr>
            <a:lvl5pPr lvl="4" algn="ctr">
              <a:lnSpc>
                <a:spcPct val="100000"/>
              </a:lnSpc>
              <a:spcBef>
                <a:spcPts val="320"/>
              </a:spcBef>
              <a:spcAft>
                <a:spcPts val="0"/>
              </a:spcAft>
              <a:buSzPts val="1600"/>
              <a:buNone/>
              <a:defRPr sz="1200"/>
            </a:lvl5pPr>
            <a:lvl6pPr lvl="5" algn="ctr">
              <a:lnSpc>
                <a:spcPct val="100000"/>
              </a:lnSpc>
              <a:spcBef>
                <a:spcPts val="400"/>
              </a:spcBef>
              <a:spcAft>
                <a:spcPts val="0"/>
              </a:spcAft>
              <a:buSzPts val="20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p:txBody>
      </p:sp>
      <p:sp>
        <p:nvSpPr>
          <p:cNvPr id="20" name="Google Shape;20;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23" name="Shape 23"/>
        <p:cNvGrpSpPr/>
        <p:nvPr/>
      </p:nvGrpSpPr>
      <p:grpSpPr>
        <a:xfrm>
          <a:off x="0" y="0"/>
          <a:ext cx="0" cy="0"/>
          <a:chOff x="0" y="0"/>
          <a:chExt cx="0" cy="0"/>
        </a:xfrm>
      </p:grpSpPr>
      <p:cxnSp>
        <p:nvCxnSpPr>
          <p:cNvPr id="24" name="Google Shape;24;p4"/>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25" name="Google Shape;25;p4"/>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id="26" name="Google Shape;26;p4"/>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27" name="Google Shape;27;p4"/>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8" name="Google Shape;28;p4"/>
          <p:cNvSpPr txBox="1"/>
          <p:nvPr>
            <p:ph idx="1"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457200" y="1143000"/>
            <a:ext cx="8229600" cy="4983163"/>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320"/>
              </a:spcBef>
              <a:spcAft>
                <a:spcPts val="0"/>
              </a:spcAft>
              <a:buSzPts val="1600"/>
              <a:buChar char="•"/>
              <a:defRPr/>
            </a:lvl1pPr>
            <a:lvl2pPr indent="-330200" lvl="1" marL="914400" algn="l">
              <a:lnSpc>
                <a:spcPct val="100000"/>
              </a:lnSpc>
              <a:spcBef>
                <a:spcPts val="320"/>
              </a:spcBef>
              <a:spcAft>
                <a:spcPts val="0"/>
              </a:spcAft>
              <a:buSzPts val="1600"/>
              <a:buChar char="–"/>
              <a:defRPr/>
            </a:lvl2pPr>
            <a:lvl3pPr indent="-330200" lvl="2" marL="1371600" algn="l">
              <a:lnSpc>
                <a:spcPct val="100000"/>
              </a:lnSpc>
              <a:spcBef>
                <a:spcPts val="320"/>
              </a:spcBef>
              <a:spcAft>
                <a:spcPts val="0"/>
              </a:spcAft>
              <a:buSzPts val="1600"/>
              <a:buChar char="•"/>
              <a:defRPr/>
            </a:lvl3pPr>
            <a:lvl4pPr indent="-330200" lvl="3" marL="1828800" algn="l">
              <a:lnSpc>
                <a:spcPct val="100000"/>
              </a:lnSpc>
              <a:spcBef>
                <a:spcPts val="320"/>
              </a:spcBef>
              <a:spcAft>
                <a:spcPts val="0"/>
              </a:spcAft>
              <a:buSzPts val="1600"/>
              <a:buChar char="–"/>
              <a:defRPr/>
            </a:lvl4pPr>
            <a:lvl5pPr indent="-330200" lvl="4" marL="2286000" algn="l">
              <a:lnSpc>
                <a:spcPct val="100000"/>
              </a:lnSpc>
              <a:spcBef>
                <a:spcPts val="320"/>
              </a:spcBef>
              <a:spcAft>
                <a:spcPts val="0"/>
              </a:spcAft>
              <a:buSzPts val="16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2" name="Google Shape;32;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35" name="Shape 35"/>
        <p:cNvGrpSpPr/>
        <p:nvPr/>
      </p:nvGrpSpPr>
      <p:grpSpPr>
        <a:xfrm>
          <a:off x="0" y="0"/>
          <a:ext cx="0" cy="0"/>
          <a:chOff x="0" y="0"/>
          <a:chExt cx="0" cy="0"/>
        </a:xfrm>
      </p:grpSpPr>
      <p:sp>
        <p:nvSpPr>
          <p:cNvPr id="36" name="Google Shape;36;p6"/>
          <p:cNvSpPr txBox="1"/>
          <p:nvPr>
            <p:ph idx="1" type="body"/>
          </p:nvPr>
        </p:nvSpPr>
        <p:spPr>
          <a:xfrm>
            <a:off x="457200" y="1346298"/>
            <a:ext cx="8229600" cy="4627464"/>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6"/>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id="38" name="Google Shape;38;p6"/>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39" name="Google Shape;39;p6"/>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0" name="Google Shape;40;p6"/>
          <p:cNvSpPr txBox="1"/>
          <p:nvPr>
            <p:ph idx="2"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41" name="Google Shape;41;p6"/>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42" name="Google Shape;42;p6"/>
          <p:cNvSpPr txBox="1"/>
          <p:nvPr>
            <p:ph idx="3" type="body"/>
          </p:nvPr>
        </p:nvSpPr>
        <p:spPr>
          <a:xfrm>
            <a:off x="458333" y="925629"/>
            <a:ext cx="5710237" cy="307777"/>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rgbClr val="7F7F7F"/>
              </a:buClr>
              <a:buSzPts val="1600"/>
              <a:buFont typeface="Arial"/>
              <a:buNone/>
              <a:defRPr b="0" i="0" sz="1400" u="none" cap="none" strike="noStrike">
                <a:solidFill>
                  <a:srgbClr val="7F7F7F"/>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tegory boxes slide">
  <p:cSld name="Category boxes slide">
    <p:spTree>
      <p:nvGrpSpPr>
        <p:cNvPr id="43" name="Shape 43"/>
        <p:cNvGrpSpPr/>
        <p:nvPr/>
      </p:nvGrpSpPr>
      <p:grpSpPr>
        <a:xfrm>
          <a:off x="0" y="0"/>
          <a:ext cx="0" cy="0"/>
          <a:chOff x="0" y="0"/>
          <a:chExt cx="0" cy="0"/>
        </a:xfrm>
      </p:grpSpPr>
      <p:sp>
        <p:nvSpPr>
          <p:cNvPr id="44" name="Google Shape;44;p7"/>
          <p:cNvSpPr/>
          <p:nvPr/>
        </p:nvSpPr>
        <p:spPr>
          <a:xfrm>
            <a:off x="1588" y="1588"/>
            <a:ext cx="1587" cy="1587"/>
          </a:xfrm>
          <a:prstGeom prst="rect">
            <a:avLst/>
          </a:prstGeom>
          <a:solidFill>
            <a:srgbClr val="FFFFFF"/>
          </a:solidFill>
          <a:ln>
            <a:noFill/>
          </a:ln>
        </p:spPr>
      </p:sp>
      <p:sp>
        <p:nvSpPr>
          <p:cNvPr id="45" name="Google Shape;45;p7"/>
          <p:cNvSpPr txBox="1"/>
          <p:nvPr>
            <p:ph idx="1" type="body"/>
          </p:nvPr>
        </p:nvSpPr>
        <p:spPr>
          <a:xfrm>
            <a:off x="2133600" y="11430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7"/>
          <p:cNvSpPr txBox="1"/>
          <p:nvPr>
            <p:ph idx="2" type="body"/>
          </p:nvPr>
        </p:nvSpPr>
        <p:spPr>
          <a:xfrm>
            <a:off x="481584" y="1143000"/>
            <a:ext cx="1499616" cy="914399"/>
          </a:xfrm>
          <a:prstGeom prst="rect">
            <a:avLst/>
          </a:prstGeom>
          <a:solidFill>
            <a:srgbClr val="2C68B3"/>
          </a:solidFill>
          <a:ln>
            <a:noFill/>
          </a:ln>
        </p:spPr>
        <p:txBody>
          <a:bodyPr anchorCtr="0" anchor="ctr" bIns="91425" lIns="91425" spcFirstLastPara="1" rIns="91425" wrap="square" tIns="91425">
            <a:noAutofit/>
          </a:bodyPr>
          <a:lstStyle>
            <a:lvl1pPr indent="-228600" lvl="0" marL="4572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7"/>
          <p:cNvSpPr txBox="1"/>
          <p:nvPr>
            <p:ph idx="3" type="body"/>
          </p:nvPr>
        </p:nvSpPr>
        <p:spPr>
          <a:xfrm>
            <a:off x="2133600" y="23622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p7"/>
          <p:cNvSpPr txBox="1"/>
          <p:nvPr>
            <p:ph idx="4" type="body"/>
          </p:nvPr>
        </p:nvSpPr>
        <p:spPr>
          <a:xfrm>
            <a:off x="481584" y="2362200"/>
            <a:ext cx="1499616" cy="914399"/>
          </a:xfrm>
          <a:prstGeom prst="rect">
            <a:avLst/>
          </a:prstGeom>
          <a:solidFill>
            <a:srgbClr val="2C68B3"/>
          </a:solidFill>
          <a:ln>
            <a:noFill/>
          </a:ln>
        </p:spPr>
        <p:txBody>
          <a:bodyPr anchorCtr="0" anchor="ctr" bIns="91425" lIns="91425" spcFirstLastPara="1" rIns="91425" wrap="square" tIns="91425">
            <a:noAutofit/>
          </a:bodyPr>
          <a:lstStyle>
            <a:lvl1pPr indent="-317500" lvl="0" marL="457200" marR="0" algn="l">
              <a:lnSpc>
                <a:spcPct val="100000"/>
              </a:lnSpc>
              <a:spcBef>
                <a:spcPts val="28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7"/>
          <p:cNvSpPr txBox="1"/>
          <p:nvPr>
            <p:ph idx="5" type="body"/>
          </p:nvPr>
        </p:nvSpPr>
        <p:spPr>
          <a:xfrm>
            <a:off x="2133600" y="35814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7"/>
          <p:cNvSpPr txBox="1"/>
          <p:nvPr>
            <p:ph idx="6" type="body"/>
          </p:nvPr>
        </p:nvSpPr>
        <p:spPr>
          <a:xfrm>
            <a:off x="481584" y="3581400"/>
            <a:ext cx="1499616" cy="914399"/>
          </a:xfrm>
          <a:prstGeom prst="rect">
            <a:avLst/>
          </a:prstGeom>
          <a:solidFill>
            <a:srgbClr val="2C68B3"/>
          </a:solidFill>
          <a:ln>
            <a:noFill/>
          </a:ln>
        </p:spPr>
        <p:txBody>
          <a:bodyPr anchorCtr="0" anchor="ctr" bIns="91425" lIns="91425" spcFirstLastPara="1" rIns="91425" wrap="square" tIns="91425">
            <a:noAutofit/>
          </a:bodyPr>
          <a:lstStyle>
            <a:lvl1pPr indent="-317500" lvl="0" marL="457200" marR="0" algn="l">
              <a:lnSpc>
                <a:spcPct val="100000"/>
              </a:lnSpc>
              <a:spcBef>
                <a:spcPts val="28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7"/>
          <p:cNvSpPr txBox="1"/>
          <p:nvPr>
            <p:ph idx="7" type="body"/>
          </p:nvPr>
        </p:nvSpPr>
        <p:spPr>
          <a:xfrm>
            <a:off x="2133600" y="4800599"/>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7"/>
          <p:cNvSpPr txBox="1"/>
          <p:nvPr>
            <p:ph idx="8" type="body"/>
          </p:nvPr>
        </p:nvSpPr>
        <p:spPr>
          <a:xfrm>
            <a:off x="481584" y="4800599"/>
            <a:ext cx="1499616" cy="914399"/>
          </a:xfrm>
          <a:prstGeom prst="rect">
            <a:avLst/>
          </a:prstGeom>
          <a:solidFill>
            <a:srgbClr val="2C68B3"/>
          </a:solidFill>
          <a:ln>
            <a:noFill/>
          </a:ln>
        </p:spPr>
        <p:txBody>
          <a:bodyPr anchorCtr="0" anchor="ctr" bIns="91425" lIns="91425" spcFirstLastPara="1" rIns="91425" wrap="square" tIns="91425">
            <a:noAutofit/>
          </a:bodyPr>
          <a:lstStyle>
            <a:lvl1pPr indent="-317500" lvl="0" marL="457200" marR="0" algn="l">
              <a:lnSpc>
                <a:spcPct val="100000"/>
              </a:lnSpc>
              <a:spcBef>
                <a:spcPts val="28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3" name="Google Shape;53;p7"/>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54" name="Google Shape;54;p7"/>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5" name="Google Shape;55;p7"/>
          <p:cNvSpPr txBox="1"/>
          <p:nvPr>
            <p:ph idx="9"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7"/>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57" name="Google Shape;57;p7"/>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related ideas">
  <p:cSld name="Four related ideas">
    <p:spTree>
      <p:nvGrpSpPr>
        <p:cNvPr id="58" name="Shape 58"/>
        <p:cNvGrpSpPr/>
        <p:nvPr/>
      </p:nvGrpSpPr>
      <p:grpSpPr>
        <a:xfrm>
          <a:off x="0" y="0"/>
          <a:ext cx="0" cy="0"/>
          <a:chOff x="0" y="0"/>
          <a:chExt cx="0" cy="0"/>
        </a:xfrm>
      </p:grpSpPr>
      <p:sp>
        <p:nvSpPr>
          <p:cNvPr id="59" name="Google Shape;59;p8"/>
          <p:cNvSpPr/>
          <p:nvPr/>
        </p:nvSpPr>
        <p:spPr>
          <a:xfrm>
            <a:off x="1588" y="1588"/>
            <a:ext cx="1587" cy="1587"/>
          </a:xfrm>
          <a:prstGeom prst="rect">
            <a:avLst/>
          </a:prstGeom>
          <a:solidFill>
            <a:srgbClr val="FFFFFF"/>
          </a:solidFill>
          <a:ln>
            <a:noFill/>
          </a:ln>
        </p:spPr>
      </p:sp>
      <p:sp>
        <p:nvSpPr>
          <p:cNvPr id="60" name="Google Shape;60;p8"/>
          <p:cNvSpPr txBox="1"/>
          <p:nvPr>
            <p:ph idx="1" type="body"/>
          </p:nvPr>
        </p:nvSpPr>
        <p:spPr>
          <a:xfrm>
            <a:off x="2133600" y="11430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8"/>
          <p:cNvSpPr txBox="1"/>
          <p:nvPr>
            <p:ph idx="2" type="body"/>
          </p:nvPr>
        </p:nvSpPr>
        <p:spPr>
          <a:xfrm>
            <a:off x="481584" y="1143000"/>
            <a:ext cx="1499616" cy="914399"/>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8"/>
          <p:cNvSpPr txBox="1"/>
          <p:nvPr>
            <p:ph idx="3" type="body"/>
          </p:nvPr>
        </p:nvSpPr>
        <p:spPr>
          <a:xfrm>
            <a:off x="2133600" y="23622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8"/>
          <p:cNvSpPr txBox="1"/>
          <p:nvPr>
            <p:ph idx="4" type="body"/>
          </p:nvPr>
        </p:nvSpPr>
        <p:spPr>
          <a:xfrm>
            <a:off x="481584" y="2362200"/>
            <a:ext cx="1499616" cy="914399"/>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8"/>
          <p:cNvSpPr txBox="1"/>
          <p:nvPr>
            <p:ph idx="5" type="body"/>
          </p:nvPr>
        </p:nvSpPr>
        <p:spPr>
          <a:xfrm>
            <a:off x="2133600" y="3581400"/>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8"/>
          <p:cNvSpPr txBox="1"/>
          <p:nvPr>
            <p:ph idx="6" type="body"/>
          </p:nvPr>
        </p:nvSpPr>
        <p:spPr>
          <a:xfrm>
            <a:off x="481584" y="3581400"/>
            <a:ext cx="1499616" cy="914399"/>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8"/>
          <p:cNvSpPr txBox="1"/>
          <p:nvPr>
            <p:ph idx="7" type="body"/>
          </p:nvPr>
        </p:nvSpPr>
        <p:spPr>
          <a:xfrm>
            <a:off x="2133600" y="4800599"/>
            <a:ext cx="6420690" cy="914399"/>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8"/>
          <p:cNvSpPr txBox="1"/>
          <p:nvPr>
            <p:ph idx="8" type="body"/>
          </p:nvPr>
        </p:nvSpPr>
        <p:spPr>
          <a:xfrm>
            <a:off x="481584" y="4800599"/>
            <a:ext cx="1499616" cy="914399"/>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8" name="Google Shape;68;p8"/>
          <p:cNvPicPr preferRelativeResize="0"/>
          <p:nvPr/>
        </p:nvPicPr>
        <p:blipFill rotWithShape="1">
          <a:blip r:embed="rId2">
            <a:alphaModFix/>
          </a:blip>
          <a:srcRect b="-2483" l="13834" r="26705" t="7749"/>
          <a:stretch/>
        </p:blipFill>
        <p:spPr>
          <a:xfrm>
            <a:off x="8407413" y="6199314"/>
            <a:ext cx="306819" cy="304800"/>
          </a:xfrm>
          <a:prstGeom prst="rect">
            <a:avLst/>
          </a:prstGeom>
          <a:noFill/>
          <a:ln>
            <a:noFill/>
          </a:ln>
        </p:spPr>
      </p:pic>
      <p:sp>
        <p:nvSpPr>
          <p:cNvPr id="69" name="Google Shape;69;p8"/>
          <p:cNvSpPr txBox="1"/>
          <p:nvPr/>
        </p:nvSpPr>
        <p:spPr>
          <a:xfrm>
            <a:off x="4370832" y="6553569"/>
            <a:ext cx="372218"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70" name="Google Shape;70;p8"/>
          <p:cNvSpPr txBox="1"/>
          <p:nvPr>
            <p:ph idx="9" type="body"/>
          </p:nvPr>
        </p:nvSpPr>
        <p:spPr>
          <a:xfrm>
            <a:off x="381000" y="6190488"/>
            <a:ext cx="7696200" cy="3657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180"/>
              </a:spcBef>
              <a:spcAft>
                <a:spcPts val="0"/>
              </a:spcAft>
              <a:buClr>
                <a:schemeClr val="dk1"/>
              </a:buClr>
              <a:buSzPts val="1600"/>
              <a:buFont typeface="Arial"/>
              <a:buNone/>
              <a:defRPr b="0" i="0" sz="900" u="none" cap="none" strike="noStrike">
                <a:solidFill>
                  <a:schemeClr val="dk1"/>
                </a:solidFill>
                <a:latin typeface="Arial"/>
                <a:ea typeface="Arial"/>
                <a:cs typeface="Arial"/>
                <a:sym typeface="Arial"/>
              </a:defRPr>
            </a:lvl1pPr>
            <a:lvl2pPr indent="-330200" lvl="1" marL="914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8"/>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72" name="Google Shape;72;p8"/>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cxnSp>
        <p:nvCxnSpPr>
          <p:cNvPr id="73" name="Google Shape;73;p8"/>
          <p:cNvCxnSpPr/>
          <p:nvPr/>
        </p:nvCxnSpPr>
        <p:spPr>
          <a:xfrm>
            <a:off x="496955" y="2209800"/>
            <a:ext cx="8063867" cy="0"/>
          </a:xfrm>
          <a:prstGeom prst="straightConnector1">
            <a:avLst/>
          </a:prstGeom>
          <a:noFill/>
          <a:ln cap="flat" cmpd="sng" w="9525">
            <a:solidFill>
              <a:srgbClr val="BFBFBF"/>
            </a:solidFill>
            <a:prstDash val="dot"/>
            <a:round/>
            <a:headEnd len="sm" w="sm" type="none"/>
            <a:tailEnd len="sm" w="sm" type="none"/>
          </a:ln>
        </p:spPr>
      </p:cxnSp>
      <p:cxnSp>
        <p:nvCxnSpPr>
          <p:cNvPr id="74" name="Google Shape;74;p8"/>
          <p:cNvCxnSpPr/>
          <p:nvPr/>
        </p:nvCxnSpPr>
        <p:spPr>
          <a:xfrm>
            <a:off x="496955" y="3429000"/>
            <a:ext cx="8063867" cy="0"/>
          </a:xfrm>
          <a:prstGeom prst="straightConnector1">
            <a:avLst/>
          </a:prstGeom>
          <a:noFill/>
          <a:ln cap="flat" cmpd="sng" w="9525">
            <a:solidFill>
              <a:srgbClr val="BFBFBF"/>
            </a:solidFill>
            <a:prstDash val="dot"/>
            <a:round/>
            <a:headEnd len="sm" w="sm" type="none"/>
            <a:tailEnd len="sm" w="sm" type="none"/>
          </a:ln>
        </p:spPr>
      </p:cxnSp>
      <p:cxnSp>
        <p:nvCxnSpPr>
          <p:cNvPr id="75" name="Google Shape;75;p8"/>
          <p:cNvCxnSpPr/>
          <p:nvPr/>
        </p:nvCxnSpPr>
        <p:spPr>
          <a:xfrm>
            <a:off x="496955" y="4648200"/>
            <a:ext cx="8063867" cy="0"/>
          </a:xfrm>
          <a:prstGeom prst="straightConnector1">
            <a:avLst/>
          </a:prstGeom>
          <a:noFill/>
          <a:ln cap="flat" cmpd="sng" w="9525">
            <a:solidFill>
              <a:srgbClr val="BFBFBF"/>
            </a:solidFill>
            <a:prstDash val="dot"/>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p:cSld name="End of Presentation">
    <p:spTree>
      <p:nvGrpSpPr>
        <p:cNvPr id="76" name="Shape 76"/>
        <p:cNvGrpSpPr/>
        <p:nvPr/>
      </p:nvGrpSpPr>
      <p:grpSpPr>
        <a:xfrm>
          <a:off x="0" y="0"/>
          <a:ext cx="0" cy="0"/>
          <a:chOff x="0" y="0"/>
          <a:chExt cx="0" cy="0"/>
        </a:xfrm>
      </p:grpSpPr>
      <p:sp>
        <p:nvSpPr>
          <p:cNvPr id="77" name="Google Shape;77;p9"/>
          <p:cNvSpPr txBox="1"/>
          <p:nvPr/>
        </p:nvSpPr>
        <p:spPr>
          <a:xfrm>
            <a:off x="3186895" y="5257800"/>
            <a:ext cx="2834750"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END OF PRESENTATION</a:t>
            </a:r>
            <a:endParaRPr b="0" i="0" sz="2000" u="none" cap="none" strike="noStrike">
              <a:solidFill>
                <a:schemeClr val="dk1"/>
              </a:solidFill>
              <a:latin typeface="Arial"/>
              <a:ea typeface="Arial"/>
              <a:cs typeface="Arial"/>
              <a:sym typeface="Arial"/>
            </a:endParaRPr>
          </a:p>
        </p:txBody>
      </p:sp>
      <p:pic>
        <p:nvPicPr>
          <p:cNvPr descr="T and building.PNG" id="78" name="Google Shape;78;p9"/>
          <p:cNvPicPr preferRelativeResize="0"/>
          <p:nvPr/>
        </p:nvPicPr>
        <p:blipFill rotWithShape="1">
          <a:blip r:embed="rId2">
            <a:alphaModFix/>
          </a:blip>
          <a:srcRect b="0" l="0" r="0" t="0"/>
          <a:stretch/>
        </p:blipFill>
        <p:spPr>
          <a:xfrm>
            <a:off x="3118811" y="1596892"/>
            <a:ext cx="3044110" cy="3595343"/>
          </a:xfrm>
          <a:prstGeom prst="rect">
            <a:avLst/>
          </a:prstGeom>
          <a:noFill/>
          <a:ln>
            <a:noFill/>
          </a:ln>
        </p:spPr>
      </p:pic>
      <p:cxnSp>
        <p:nvCxnSpPr>
          <p:cNvPr id="79" name="Google Shape;79;p9"/>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80" name="Google Shape;80;p9"/>
          <p:cNvSpPr txBox="1"/>
          <p:nvPr>
            <p:ph type="title"/>
          </p:nvPr>
        </p:nvSpPr>
        <p:spPr>
          <a:xfrm>
            <a:off x="457200" y="152400"/>
            <a:ext cx="8229600" cy="639762"/>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A5A5A5"/>
              </a:buClr>
              <a:buSzPts val="1400"/>
              <a:buFont typeface="Arial"/>
              <a:buNone/>
              <a:defRPr b="0" i="0" sz="2800" u="none" cap="none" strike="noStrike">
                <a:solidFill>
                  <a:srgbClr val="A5A5A5"/>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1">
  <p:cSld name="End of Presentation_1">
    <p:spTree>
      <p:nvGrpSpPr>
        <p:cNvPr id="81" name="Shape 81"/>
        <p:cNvGrpSpPr/>
        <p:nvPr/>
      </p:nvGrpSpPr>
      <p:grpSpPr>
        <a:xfrm>
          <a:off x="0" y="0"/>
          <a:ext cx="0" cy="0"/>
          <a:chOff x="0" y="0"/>
          <a:chExt cx="0" cy="0"/>
        </a:xfrm>
      </p:grpSpPr>
      <p:pic>
        <p:nvPicPr>
          <p:cNvPr descr="T and building.PNG" id="82" name="Google Shape;82;p10"/>
          <p:cNvPicPr preferRelativeResize="0"/>
          <p:nvPr/>
        </p:nvPicPr>
        <p:blipFill rotWithShape="1">
          <a:blip r:embed="rId2">
            <a:alphaModFix/>
          </a:blip>
          <a:srcRect b="0" l="0" r="0" t="0"/>
          <a:stretch/>
        </p:blipFill>
        <p:spPr>
          <a:xfrm>
            <a:off x="3118811" y="1596892"/>
            <a:ext cx="3044100" cy="3595200"/>
          </a:xfrm>
          <a:prstGeom prst="rect">
            <a:avLst/>
          </a:prstGeom>
          <a:noFill/>
          <a:ln>
            <a:noFill/>
          </a:ln>
        </p:spPr>
      </p:pic>
      <p:cxnSp>
        <p:nvCxnSpPr>
          <p:cNvPr id="83" name="Google Shape;83;p10"/>
          <p:cNvCxnSpPr/>
          <p:nvPr/>
        </p:nvCxnSpPr>
        <p:spPr>
          <a:xfrm>
            <a:off x="457200" y="868362"/>
            <a:ext cx="8229600" cy="0"/>
          </a:xfrm>
          <a:prstGeom prst="straightConnector1">
            <a:avLst/>
          </a:prstGeom>
          <a:noFill/>
          <a:ln cap="flat" cmpd="sng" w="9525">
            <a:solidFill>
              <a:srgbClr val="538CD5"/>
            </a:solidFill>
            <a:prstDash val="solid"/>
            <a:round/>
            <a:headEnd len="sm" w="sm" type="none"/>
            <a:tailEnd len="sm" w="sm" type="none"/>
          </a:ln>
        </p:spPr>
      </p:cxnSp>
      <p:sp>
        <p:nvSpPr>
          <p:cNvPr id="84" name="Google Shape;84;p10"/>
          <p:cNvSpPr txBox="1"/>
          <p:nvPr>
            <p:ph type="title"/>
          </p:nvPr>
        </p:nvSpPr>
        <p:spPr>
          <a:xfrm>
            <a:off x="457200" y="152400"/>
            <a:ext cx="8229600" cy="639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A5A5A5"/>
              </a:buClr>
              <a:buSzPts val="1400"/>
              <a:buFont typeface="Arial"/>
              <a:buNone/>
              <a:defRPr b="0" i="0" sz="2800" u="none" cap="none" strike="noStrike">
                <a:solidFill>
                  <a:srgbClr val="A5A5A5"/>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DDD"/>
            </a:gs>
            <a:gs pos="100000">
              <a:srgbClr val="919191"/>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1588" y="1588"/>
            <a:ext cx="1587" cy="1587"/>
          </a:xfrm>
          <a:prstGeom prst="rect">
            <a:avLst/>
          </a:prstGeom>
          <a:solidFill>
            <a:srgbClr val="FFFFFF"/>
          </a:solidFill>
          <a:ln>
            <a:noFill/>
          </a:ln>
        </p:spPr>
      </p:sp>
      <p:sp>
        <p:nvSpPr>
          <p:cNvPr id="11" name="Google Shape;11;p1"/>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457200" y="1143000"/>
            <a:ext cx="8229600" cy="4983163"/>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jr.org/analysis/foia-report-media-journalists-business-mapper.php"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rcfp.org/open-government-guide/" TargetMode="External"/><Relationship Id="rId4"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hyperlink" Target="https://www.muckrock.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ph type="ctrTitle"/>
          </p:nvPr>
        </p:nvSpPr>
        <p:spPr>
          <a:xfrm>
            <a:off x="143436" y="933450"/>
            <a:ext cx="8892989" cy="2962835"/>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GB">
                <a:solidFill>
                  <a:srgbClr val="C00000"/>
                </a:solidFill>
                <a:latin typeface="Arial"/>
                <a:ea typeface="Arial"/>
                <a:cs typeface="Arial"/>
                <a:sym typeface="Arial"/>
              </a:rPr>
              <a:t>A Right to Know?</a:t>
            </a:r>
            <a:endParaRPr/>
          </a:p>
          <a:p>
            <a:pPr indent="0" lvl="0" marL="0" rtl="0" algn="ctr">
              <a:lnSpc>
                <a:spcPct val="100000"/>
              </a:lnSpc>
              <a:spcBef>
                <a:spcPts val="0"/>
              </a:spcBef>
              <a:spcAft>
                <a:spcPts val="0"/>
              </a:spcAft>
              <a:buSzPts val="1400"/>
              <a:buNone/>
            </a:pPr>
            <a:r>
              <a:rPr b="1" lang="en-GB">
                <a:solidFill>
                  <a:srgbClr val="C00000"/>
                </a:solidFill>
                <a:latin typeface="Arial"/>
                <a:ea typeface="Arial"/>
                <a:cs typeface="Arial"/>
                <a:sym typeface="Arial"/>
              </a:rPr>
              <a:t>Tips and Strategies for Using FOIA and</a:t>
            </a:r>
            <a:r>
              <a:rPr b="1" lang="en-GB">
                <a:solidFill>
                  <a:srgbClr val="C00000"/>
                </a:solidFill>
              </a:rPr>
              <a:t> Public Records</a:t>
            </a:r>
            <a:endParaRPr/>
          </a:p>
        </p:txBody>
      </p:sp>
      <p:sp>
        <p:nvSpPr>
          <p:cNvPr id="132" name="Google Shape;132;p15"/>
          <p:cNvSpPr txBox="1"/>
          <p:nvPr>
            <p:ph idx="1" type="subTitle"/>
          </p:nvPr>
        </p:nvSpPr>
        <p:spPr>
          <a:xfrm>
            <a:off x="311700" y="4023073"/>
            <a:ext cx="8520600" cy="73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br>
              <a:rPr lang="en-GB" sz="3600">
                <a:latin typeface="Arial"/>
                <a:ea typeface="Arial"/>
                <a:cs typeface="Arial"/>
                <a:sym typeface="Arial"/>
              </a:rPr>
            </a:br>
            <a:r>
              <a:rPr lang="en-GB" sz="3600">
                <a:latin typeface="Arial"/>
                <a:ea typeface="Arial"/>
                <a:cs typeface="Arial"/>
                <a:sym typeface="Arial"/>
              </a:rPr>
              <a:t>Mark Walker,</a:t>
            </a:r>
            <a:r>
              <a:rPr lang="en-GB" sz="3600"/>
              <a:t> The New York Times, </a:t>
            </a:r>
            <a:r>
              <a:rPr lang="en-GB" sz="3600">
                <a:latin typeface="Arial"/>
                <a:ea typeface="Arial"/>
                <a:cs typeface="Arial"/>
                <a:sym typeface="Arial"/>
              </a:rPr>
              <a:t>Reporter and FOIA </a:t>
            </a:r>
            <a:r>
              <a:rPr lang="en-GB" sz="3600"/>
              <a:t>Director</a:t>
            </a:r>
            <a:endParaRPr sz="36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Exemption 8: information “contained in or related to examination, operating, or condition reports prepared by, on behalf of, or for the use of an agency responsible for the regulation or supervision of financial institutions”</a:t>
            </a:r>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Exemption 9: “geological and geophysical information and data, including maps, concerning wells.”</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90" name="Google Shape;190;p24"/>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Bad: FOIA Exceptions</a:t>
            </a:r>
            <a:endParaRPr i="0" sz="2800" u="none" cap="none" strike="noStrike">
              <a:solidFill>
                <a:schemeClr val="dk1"/>
              </a:solidFill>
              <a:latin typeface="Cambria"/>
              <a:ea typeface="Cambria"/>
              <a:cs typeface="Cambria"/>
              <a:sym typeface="Cambria"/>
            </a:endParaRPr>
          </a:p>
        </p:txBody>
      </p:sp>
      <p:sp>
        <p:nvSpPr>
          <p:cNvPr id="191" name="Google Shape;191;p24"/>
          <p:cNvSpPr txBox="1"/>
          <p:nvPr/>
        </p:nvSpPr>
        <p:spPr>
          <a:xfrm>
            <a:off x="3868615" y="576775"/>
            <a:ext cx="184731"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97" name="Google Shape;197;p25"/>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Ugly: A Broken System?</a:t>
            </a:r>
            <a:endParaRPr i="0" sz="2800" u="none" cap="none" strike="noStrike">
              <a:solidFill>
                <a:schemeClr val="dk1"/>
              </a:solidFill>
              <a:latin typeface="Cambria"/>
              <a:ea typeface="Cambria"/>
              <a:cs typeface="Cambria"/>
              <a:sym typeface="Cambria"/>
            </a:endParaRPr>
          </a:p>
        </p:txBody>
      </p:sp>
      <p:pic>
        <p:nvPicPr>
          <p:cNvPr id="198" name="Google Shape;198;p25"/>
          <p:cNvPicPr preferRelativeResize="0"/>
          <p:nvPr/>
        </p:nvPicPr>
        <p:blipFill rotWithShape="1">
          <a:blip r:embed="rId3">
            <a:alphaModFix/>
          </a:blip>
          <a:srcRect b="0" l="0" r="0" t="0"/>
          <a:stretch/>
        </p:blipFill>
        <p:spPr>
          <a:xfrm>
            <a:off x="576956" y="1131376"/>
            <a:ext cx="7639392" cy="52143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204" name="Google Shape;204;p26"/>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Ugly: A Broken System?</a:t>
            </a:r>
            <a:endParaRPr i="0" sz="2800" u="none" cap="none" strike="noStrike">
              <a:solidFill>
                <a:schemeClr val="dk1"/>
              </a:solidFill>
              <a:latin typeface="Cambria"/>
              <a:ea typeface="Cambria"/>
              <a:cs typeface="Cambria"/>
              <a:sym typeface="Cambria"/>
            </a:endParaRPr>
          </a:p>
        </p:txBody>
      </p:sp>
      <p:pic>
        <p:nvPicPr>
          <p:cNvPr id="205" name="Google Shape;205;p26">
            <a:hlinkClick r:id="rId3"/>
          </p:cNvPr>
          <p:cNvPicPr preferRelativeResize="0"/>
          <p:nvPr/>
        </p:nvPicPr>
        <p:blipFill rotWithShape="1">
          <a:blip r:embed="rId4">
            <a:alphaModFix/>
          </a:blip>
          <a:srcRect b="0" l="0" r="0" t="0"/>
          <a:stretch/>
        </p:blipFill>
        <p:spPr>
          <a:xfrm>
            <a:off x="1939055" y="1364434"/>
            <a:ext cx="5265890" cy="47455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idx="1" type="body"/>
          </p:nvPr>
        </p:nvSpPr>
        <p:spPr>
          <a:xfrm>
            <a:off x="457200" y="1215575"/>
            <a:ext cx="82296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Arial"/>
              <a:buChar char="•"/>
            </a:pPr>
            <a:r>
              <a:rPr b="1" lang="en-GB" sz="2400">
                <a:latin typeface="Cambria"/>
                <a:ea typeface="Cambria"/>
                <a:cs typeface="Cambria"/>
                <a:sym typeface="Cambria"/>
              </a:rPr>
              <a:t>What are you looking for? </a:t>
            </a:r>
            <a:endParaRPr/>
          </a:p>
          <a:p>
            <a:pPr indent="-355600" lvl="1" marL="914400" rtl="0" algn="l">
              <a:lnSpc>
                <a:spcPct val="100000"/>
              </a:lnSpc>
              <a:spcBef>
                <a:spcPts val="0"/>
              </a:spcBef>
              <a:spcAft>
                <a:spcPts val="0"/>
              </a:spcAft>
              <a:buClr>
                <a:srgbClr val="000000"/>
              </a:buClr>
              <a:buSzPts val="2000"/>
              <a:buFont typeface="Arial"/>
              <a:buChar char="•"/>
            </a:pPr>
            <a:r>
              <a:rPr lang="en-GB" sz="2400">
                <a:latin typeface="Cambria"/>
                <a:ea typeface="Cambria"/>
                <a:cs typeface="Cambria"/>
                <a:sym typeface="Cambria"/>
              </a:rPr>
              <a:t>FOIA applies to documents, not information </a:t>
            </a:r>
            <a:endParaRPr/>
          </a:p>
          <a:p>
            <a:pPr indent="-215900" lvl="1" marL="901700" rtl="0" algn="l">
              <a:lnSpc>
                <a:spcPct val="100000"/>
              </a:lnSpc>
              <a:spcBef>
                <a:spcPts val="0"/>
              </a:spcBef>
              <a:spcAft>
                <a:spcPts val="0"/>
              </a:spcAft>
              <a:buClr>
                <a:srgbClr val="000000"/>
              </a:buClr>
              <a:buSzPts val="2000"/>
              <a:buFont typeface="Arial"/>
              <a:buNone/>
            </a:pPr>
            <a:r>
              <a:t/>
            </a:r>
            <a:endParaRPr sz="2400">
              <a:latin typeface="Cambria"/>
              <a:ea typeface="Cambria"/>
              <a:cs typeface="Cambria"/>
              <a:sym typeface="Cambria"/>
            </a:endParaRPr>
          </a:p>
          <a:p>
            <a:pPr indent="-355600" lvl="0" marL="457200" rtl="0" algn="l">
              <a:lnSpc>
                <a:spcPct val="100000"/>
              </a:lnSpc>
              <a:spcBef>
                <a:spcPts val="180"/>
              </a:spcBef>
              <a:spcAft>
                <a:spcPts val="0"/>
              </a:spcAft>
              <a:buClr>
                <a:srgbClr val="000000"/>
              </a:buClr>
              <a:buSzPts val="2000"/>
              <a:buFont typeface="Arial"/>
              <a:buChar char="•"/>
            </a:pPr>
            <a:r>
              <a:rPr b="1" lang="en-GB" sz="2400">
                <a:latin typeface="Cambria"/>
                <a:ea typeface="Cambria"/>
                <a:cs typeface="Cambria"/>
                <a:sym typeface="Cambria"/>
              </a:rPr>
              <a:t>Can you get the information elsewhere?</a:t>
            </a:r>
            <a:endParaRPr/>
          </a:p>
          <a:p>
            <a:pPr indent="-355600" lvl="1" marL="914400" rtl="0" algn="l">
              <a:lnSpc>
                <a:spcPct val="100000"/>
              </a:lnSpc>
              <a:spcBef>
                <a:spcPts val="0"/>
              </a:spcBef>
              <a:spcAft>
                <a:spcPts val="0"/>
              </a:spcAft>
              <a:buClr>
                <a:srgbClr val="000000"/>
              </a:buClr>
              <a:buSzPts val="2000"/>
              <a:buFont typeface="Arial"/>
              <a:buChar char="•"/>
            </a:pPr>
            <a:r>
              <a:rPr lang="en-GB" sz="2400">
                <a:latin typeface="Cambria"/>
                <a:ea typeface="Cambria"/>
                <a:cs typeface="Cambria"/>
                <a:sym typeface="Cambria"/>
              </a:rPr>
              <a:t>Check web sites and agency e-reading rooms</a:t>
            </a:r>
            <a:endParaRPr/>
          </a:p>
          <a:p>
            <a:pPr indent="-355600" lvl="1" marL="914400" rtl="0" algn="l">
              <a:lnSpc>
                <a:spcPct val="100000"/>
              </a:lnSpc>
              <a:spcBef>
                <a:spcPts val="0"/>
              </a:spcBef>
              <a:spcAft>
                <a:spcPts val="0"/>
              </a:spcAft>
              <a:buClr>
                <a:srgbClr val="000000"/>
              </a:buClr>
              <a:buSzPts val="2000"/>
              <a:buFont typeface="Arial"/>
              <a:buChar char="•"/>
            </a:pPr>
            <a:r>
              <a:rPr lang="en-GB" sz="2400">
                <a:latin typeface="Cambria"/>
                <a:ea typeface="Cambria"/>
                <a:cs typeface="Cambria"/>
                <a:sym typeface="Cambria"/>
              </a:rPr>
              <a:t>Try calling the agency to see if you can get the data without filing a request. (If you can, avoid the communications office)</a:t>
            </a:r>
            <a:endParaRPr/>
          </a:p>
          <a:p>
            <a:pPr indent="-228600" lvl="1" marL="914400" rtl="0" algn="l">
              <a:lnSpc>
                <a:spcPct val="100000"/>
              </a:lnSpc>
              <a:spcBef>
                <a:spcPts val="0"/>
              </a:spcBef>
              <a:spcAft>
                <a:spcPts val="0"/>
              </a:spcAft>
              <a:buClr>
                <a:srgbClr val="000000"/>
              </a:buClr>
              <a:buSzPts val="2000"/>
              <a:buNone/>
            </a:pPr>
            <a:r>
              <a:t/>
            </a:r>
            <a:endParaRPr sz="2400">
              <a:latin typeface="Cambria"/>
              <a:ea typeface="Cambria"/>
              <a:cs typeface="Cambria"/>
              <a:sym typeface="Cambria"/>
            </a:endParaRPr>
          </a:p>
          <a:p>
            <a:pPr indent="-355600" lvl="0" marL="457200" rtl="0" algn="l">
              <a:lnSpc>
                <a:spcPct val="100000"/>
              </a:lnSpc>
              <a:spcBef>
                <a:spcPts val="180"/>
              </a:spcBef>
              <a:spcAft>
                <a:spcPts val="0"/>
              </a:spcAft>
              <a:buClr>
                <a:srgbClr val="000000"/>
              </a:buClr>
              <a:buSzPts val="2000"/>
              <a:buFont typeface="Arial"/>
              <a:buChar char="•"/>
            </a:pPr>
            <a:r>
              <a:rPr b="1" lang="en-GB" sz="2400">
                <a:latin typeface="Cambria"/>
                <a:ea typeface="Cambria"/>
                <a:cs typeface="Cambria"/>
                <a:sym typeface="Cambria"/>
              </a:rPr>
              <a:t>Do your homework </a:t>
            </a:r>
            <a:endParaRPr/>
          </a:p>
          <a:p>
            <a:pPr indent="-355600" lvl="1" marL="914400" rtl="0" algn="l">
              <a:lnSpc>
                <a:spcPct val="100000"/>
              </a:lnSpc>
              <a:spcBef>
                <a:spcPts val="320"/>
              </a:spcBef>
              <a:spcAft>
                <a:spcPts val="0"/>
              </a:spcAft>
              <a:buClr>
                <a:srgbClr val="000000"/>
              </a:buClr>
              <a:buSzPts val="2000"/>
              <a:buFont typeface="Arial"/>
              <a:buChar char="•"/>
            </a:pPr>
            <a:r>
              <a:rPr lang="en-GB" sz="2400">
                <a:latin typeface="Cambria"/>
                <a:ea typeface="Cambria"/>
                <a:cs typeface="Cambria"/>
                <a:sym typeface="Cambria"/>
              </a:rPr>
              <a:t>Know what you’re looking for</a:t>
            </a:r>
            <a:endParaRPr/>
          </a:p>
          <a:p>
            <a:pPr indent="-355600" lvl="1" marL="914400" rtl="0" algn="l">
              <a:lnSpc>
                <a:spcPct val="100000"/>
              </a:lnSpc>
              <a:spcBef>
                <a:spcPts val="320"/>
              </a:spcBef>
              <a:spcAft>
                <a:spcPts val="0"/>
              </a:spcAft>
              <a:buClr>
                <a:srgbClr val="000000"/>
              </a:buClr>
              <a:buSzPts val="2000"/>
              <a:buFont typeface="Arial"/>
              <a:buChar char="•"/>
            </a:pPr>
            <a:r>
              <a:rPr lang="en-GB" sz="2400">
                <a:latin typeface="Cambria"/>
                <a:ea typeface="Cambria"/>
                <a:cs typeface="Cambria"/>
                <a:sym typeface="Cambria"/>
              </a:rPr>
              <a:t>Learn how/where/why that information is kept</a:t>
            </a:r>
            <a:endParaRPr/>
          </a:p>
          <a:p>
            <a:pPr indent="0" lvl="1" marL="558800" rtl="0" algn="l">
              <a:lnSpc>
                <a:spcPct val="100000"/>
              </a:lnSpc>
              <a:spcBef>
                <a:spcPts val="0"/>
              </a:spcBef>
              <a:spcAft>
                <a:spcPts val="0"/>
              </a:spcAft>
              <a:buClr>
                <a:srgbClr val="000000"/>
              </a:buClr>
              <a:buSzPts val="2000"/>
              <a:buNone/>
            </a:pPr>
            <a:r>
              <a:t/>
            </a:r>
            <a:endParaRPr sz="2000"/>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211" name="Google Shape;211;p27"/>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Before you file</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4900">
              <a:solidFill>
                <a:srgbClr val="333333"/>
              </a:solidFill>
              <a:highlight>
                <a:srgbClr val="F9F9F9"/>
              </a:highlight>
              <a:latin typeface="Georgia"/>
              <a:ea typeface="Georgia"/>
              <a:cs typeface="Georgia"/>
              <a:sym typeface="Georgia"/>
            </a:endParaRPr>
          </a:p>
          <a:p>
            <a:pPr indent="0" lvl="0" marL="0" rtl="0" algn="ctr">
              <a:spcBef>
                <a:spcPts val="500"/>
              </a:spcBef>
              <a:spcAft>
                <a:spcPts val="0"/>
              </a:spcAft>
              <a:buClr>
                <a:schemeClr val="dk1"/>
              </a:buClr>
              <a:buSzPts val="1100"/>
              <a:buFont typeface="Arial"/>
              <a:buNone/>
            </a:pPr>
            <a:r>
              <a:rPr b="1" lang="en-GB" sz="4900">
                <a:solidFill>
                  <a:srgbClr val="333333"/>
                </a:solidFill>
                <a:highlight>
                  <a:srgbClr val="F9F9F9"/>
                </a:highlight>
                <a:latin typeface="Georgia"/>
                <a:ea typeface="Georgia"/>
                <a:cs typeface="Georgia"/>
                <a:sym typeface="Georgia"/>
              </a:rPr>
              <a:t>“Keep It Simple and Specific”</a:t>
            </a:r>
            <a:endParaRPr b="1" sz="49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457200" y="274638"/>
            <a:ext cx="8229600" cy="71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800">
                <a:latin typeface="Georgia"/>
                <a:ea typeface="Georgia"/>
                <a:cs typeface="Georgia"/>
                <a:sym typeface="Georgia"/>
              </a:rPr>
              <a:t>Do and Dont’s</a:t>
            </a:r>
            <a:endParaRPr b="1" sz="4800">
              <a:latin typeface="Georgia"/>
              <a:ea typeface="Georgia"/>
              <a:cs typeface="Georgia"/>
              <a:sym typeface="Georgia"/>
            </a:endParaRPr>
          </a:p>
        </p:txBody>
      </p:sp>
      <p:sp>
        <p:nvSpPr>
          <p:cNvPr id="225" name="Google Shape;225;p29"/>
          <p:cNvSpPr txBox="1"/>
          <p:nvPr>
            <p:ph idx="1" type="body"/>
          </p:nvPr>
        </p:nvSpPr>
        <p:spPr>
          <a:xfrm>
            <a:off x="457200" y="1143000"/>
            <a:ext cx="8229600" cy="4983300"/>
          </a:xfrm>
          <a:prstGeom prst="rect">
            <a:avLst/>
          </a:prstGeom>
        </p:spPr>
        <p:txBody>
          <a:bodyPr anchorCtr="0" anchor="t" bIns="91425" lIns="91425" spcFirstLastPara="1" rIns="91425" wrap="square" tIns="91425">
            <a:noAutofit/>
          </a:bodyPr>
          <a:lstStyle/>
          <a:p>
            <a:pPr indent="0" lvl="0" marL="0" rtl="0" algn="l">
              <a:spcBef>
                <a:spcPts val="320"/>
              </a:spcBef>
              <a:spcAft>
                <a:spcPts val="0"/>
              </a:spcAft>
              <a:buNone/>
            </a:pPr>
            <a:r>
              <a:rPr lang="en-GB" sz="2400">
                <a:latin typeface="Georgia"/>
                <a:ea typeface="Georgia"/>
                <a:cs typeface="Georgia"/>
                <a:sym typeface="Georgia"/>
              </a:rPr>
              <a:t>Some </a:t>
            </a:r>
            <a:r>
              <a:rPr lang="en-GB" sz="2400">
                <a:latin typeface="Georgia"/>
                <a:ea typeface="Georgia"/>
                <a:cs typeface="Georgia"/>
                <a:sym typeface="Georgia"/>
              </a:rPr>
              <a:t>advice for filing a successful FOIA request can be distilled into a few simple phrases. Here are some basic dos and don’ts for your next request:</a:t>
            </a:r>
            <a:endParaRPr sz="2400">
              <a:latin typeface="Georgia"/>
              <a:ea typeface="Georgia"/>
              <a:cs typeface="Georgia"/>
              <a:sym typeface="Georgia"/>
            </a:endParaRPr>
          </a:p>
          <a:p>
            <a:pPr indent="0" lvl="0" marL="0" rtl="0" algn="l">
              <a:spcBef>
                <a:spcPts val="320"/>
              </a:spcBef>
              <a:spcAft>
                <a:spcPts val="0"/>
              </a:spcAft>
              <a:buNone/>
            </a:pPr>
            <a:r>
              <a:t/>
            </a:r>
            <a:endParaRPr b="1" sz="2400">
              <a:latin typeface="Georgia"/>
              <a:ea typeface="Georgia"/>
              <a:cs typeface="Georgia"/>
              <a:sym typeface="Georgia"/>
            </a:endParaRPr>
          </a:p>
          <a:p>
            <a:pPr indent="0" lvl="0" marL="0" rtl="0" algn="l">
              <a:spcBef>
                <a:spcPts val="320"/>
              </a:spcBef>
              <a:spcAft>
                <a:spcPts val="0"/>
              </a:spcAft>
              <a:buNone/>
            </a:pPr>
            <a:r>
              <a:rPr b="1" lang="en-GB" sz="2400">
                <a:latin typeface="Georgia"/>
                <a:ea typeface="Georgia"/>
                <a:cs typeface="Georgia"/>
                <a:sym typeface="Georgia"/>
              </a:rPr>
              <a:t>Do:</a:t>
            </a:r>
            <a:endParaRPr b="1" sz="2400">
              <a:latin typeface="Georgia"/>
              <a:ea typeface="Georgia"/>
              <a:cs typeface="Georgia"/>
              <a:sym typeface="Georgia"/>
            </a:endParaRPr>
          </a:p>
          <a:p>
            <a:pPr indent="-381000" lvl="0" marL="457200" rtl="0" algn="l">
              <a:spcBef>
                <a:spcPts val="320"/>
              </a:spcBef>
              <a:spcAft>
                <a:spcPts val="0"/>
              </a:spcAft>
              <a:buSzPts val="2400"/>
              <a:buFont typeface="Georgia"/>
              <a:buChar char="•"/>
            </a:pPr>
            <a:r>
              <a:rPr lang="en-GB" sz="2400">
                <a:latin typeface="Georgia"/>
                <a:ea typeface="Georgia"/>
                <a:cs typeface="Georgia"/>
                <a:sym typeface="Georgia"/>
              </a:rPr>
              <a:t>be simple and straightforward;</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GB" sz="2400">
                <a:latin typeface="Georgia"/>
                <a:ea typeface="Georgia"/>
                <a:cs typeface="Georgia"/>
                <a:sym typeface="Georgia"/>
              </a:rPr>
              <a:t>be specific and precise; and</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GB" sz="2400">
                <a:latin typeface="Georgia"/>
                <a:ea typeface="Georgia"/>
                <a:cs typeface="Georgia"/>
                <a:sym typeface="Georgia"/>
              </a:rPr>
              <a:t>be polite and respectful</a:t>
            </a:r>
            <a:endParaRPr sz="2400">
              <a:latin typeface="Georgia"/>
              <a:ea typeface="Georgia"/>
              <a:cs typeface="Georgia"/>
              <a:sym typeface="Georgia"/>
            </a:endParaRPr>
          </a:p>
          <a:p>
            <a:pPr indent="0" lvl="0" marL="457200" rtl="0" algn="l">
              <a:spcBef>
                <a:spcPts val="320"/>
              </a:spcBef>
              <a:spcAft>
                <a:spcPts val="0"/>
              </a:spcAft>
              <a:buNone/>
            </a:pPr>
            <a:r>
              <a:t/>
            </a:r>
            <a:endParaRPr sz="2400">
              <a:latin typeface="Georgia"/>
              <a:ea typeface="Georgia"/>
              <a:cs typeface="Georgia"/>
              <a:sym typeface="Georgia"/>
            </a:endParaRPr>
          </a:p>
          <a:p>
            <a:pPr indent="0" lvl="0" marL="0" rtl="0" algn="l">
              <a:spcBef>
                <a:spcPts val="320"/>
              </a:spcBef>
              <a:spcAft>
                <a:spcPts val="0"/>
              </a:spcAft>
              <a:buNone/>
            </a:pPr>
            <a:r>
              <a:rPr b="1" lang="en-GB" sz="2400">
                <a:latin typeface="Georgia"/>
                <a:ea typeface="Georgia"/>
                <a:cs typeface="Georgia"/>
                <a:sym typeface="Georgia"/>
              </a:rPr>
              <a:t>Don’t:</a:t>
            </a:r>
            <a:endParaRPr b="1" sz="2400">
              <a:latin typeface="Georgia"/>
              <a:ea typeface="Georgia"/>
              <a:cs typeface="Georgia"/>
              <a:sym typeface="Georgia"/>
            </a:endParaRPr>
          </a:p>
          <a:p>
            <a:pPr indent="-381000" lvl="0" marL="457200" rtl="0" algn="l">
              <a:spcBef>
                <a:spcPts val="320"/>
              </a:spcBef>
              <a:spcAft>
                <a:spcPts val="0"/>
              </a:spcAft>
              <a:buSzPts val="2400"/>
              <a:buFont typeface="Georgia"/>
              <a:buChar char="•"/>
            </a:pPr>
            <a:r>
              <a:rPr lang="en-GB" sz="2400">
                <a:latin typeface="Georgia"/>
                <a:ea typeface="Georgia"/>
                <a:cs typeface="Georgia"/>
                <a:sym typeface="Georgia"/>
              </a:rPr>
              <a:t>be complicated or convoluted</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GB" sz="2400">
                <a:latin typeface="Georgia"/>
                <a:ea typeface="Georgia"/>
                <a:cs typeface="Georgia"/>
                <a:sym typeface="Georgia"/>
              </a:rPr>
              <a:t>be vague and imprecise; and</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GB" sz="2400">
                <a:latin typeface="Georgia"/>
                <a:ea typeface="Georgia"/>
                <a:cs typeface="Georgia"/>
                <a:sym typeface="Georgia"/>
              </a:rPr>
              <a:t>be inconsiderate and antagonistic</a:t>
            </a:r>
            <a:endParaRPr sz="24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idx="1" type="body"/>
          </p:nvPr>
        </p:nvSpPr>
        <p:spPr>
          <a:xfrm>
            <a:off x="457200" y="1215575"/>
            <a:ext cx="82296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Be specific. Be clear. Be human. </a:t>
            </a:r>
            <a:br>
              <a:rPr lang="en-GB" sz="2400">
                <a:latin typeface="Cambria"/>
                <a:ea typeface="Cambria"/>
                <a:cs typeface="Cambria"/>
                <a:sym typeface="Cambria"/>
              </a:rPr>
            </a:b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The request must “reasonably describe” the records</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It should enable “a professional employee of the agency who is familiar with the subject area of the request to locate the record with a reasonable amount of effort” (i.e., </a:t>
            </a:r>
            <a:r>
              <a:rPr lang="en-GB" sz="2400" u="sng">
                <a:latin typeface="Cambria"/>
                <a:ea typeface="Cambria"/>
                <a:cs typeface="Cambria"/>
                <a:sym typeface="Cambria"/>
              </a:rPr>
              <a:t>think like a FOIA officer</a:t>
            </a:r>
            <a:r>
              <a:rPr lang="en-GB" sz="2400">
                <a:latin typeface="Cambria"/>
                <a:ea typeface="Cambria"/>
                <a:cs typeface="Cambria"/>
                <a:sym typeface="Cambria"/>
              </a:rPr>
              <a:t>)</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You can’t ask questions, and you can’t make “broad, sweeping requests”</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Be specific: keywords, custodians, date ranges, domains etc.</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Avoid ambiguity (words like “related to”).</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231" name="Google Shape;231;p30"/>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Formulating the request</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237" name="Google Shape;237;p31"/>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Formulating the request: an example</a:t>
            </a:r>
            <a:endParaRPr i="0" sz="2800" u="none" cap="none" strike="noStrike">
              <a:solidFill>
                <a:schemeClr val="dk1"/>
              </a:solidFill>
              <a:latin typeface="Cambria"/>
              <a:ea typeface="Cambria"/>
              <a:cs typeface="Cambria"/>
              <a:sym typeface="Cambria"/>
            </a:endParaRPr>
          </a:p>
        </p:txBody>
      </p:sp>
      <p:pic>
        <p:nvPicPr>
          <p:cNvPr id="238" name="Google Shape;238;p31"/>
          <p:cNvPicPr preferRelativeResize="0"/>
          <p:nvPr/>
        </p:nvPicPr>
        <p:blipFill rotWithShape="1">
          <a:blip r:embed="rId3">
            <a:alphaModFix/>
          </a:blip>
          <a:srcRect b="0" l="0" r="0" t="0"/>
          <a:stretch/>
        </p:blipFill>
        <p:spPr>
          <a:xfrm>
            <a:off x="1454150" y="1521566"/>
            <a:ext cx="5581650" cy="32268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244" name="Google Shape;244;p32"/>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K</a:t>
            </a:r>
            <a:r>
              <a:rPr lang="en-GB" sz="2800">
                <a:latin typeface="Cambria"/>
                <a:ea typeface="Cambria"/>
                <a:cs typeface="Cambria"/>
                <a:sym typeface="Cambria"/>
              </a:rPr>
              <a:t>ey components of your request</a:t>
            </a:r>
            <a:endParaRPr i="0" sz="2800" u="none" cap="none" strike="noStrike">
              <a:solidFill>
                <a:schemeClr val="dk1"/>
              </a:solidFill>
              <a:latin typeface="Cambria"/>
              <a:ea typeface="Cambria"/>
              <a:cs typeface="Cambria"/>
              <a:sym typeface="Cambria"/>
            </a:endParaRPr>
          </a:p>
        </p:txBody>
      </p:sp>
      <p:sp>
        <p:nvSpPr>
          <p:cNvPr id="245" name="Google Shape;245;p32"/>
          <p:cNvSpPr txBox="1"/>
          <p:nvPr/>
        </p:nvSpPr>
        <p:spPr>
          <a:xfrm>
            <a:off x="457200" y="1215575"/>
            <a:ext cx="8520600" cy="409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80"/>
              </a:spcBef>
              <a:spcAft>
                <a:spcPts val="0"/>
              </a:spcAft>
              <a:buClr>
                <a:schemeClr val="dk1"/>
              </a:buClr>
              <a:buSzPts val="1600"/>
              <a:buFont typeface="Arial"/>
              <a:buNone/>
            </a:pPr>
            <a:r>
              <a:rPr b="1" i="0" lang="en-GB" sz="2400" u="none" cap="none" strike="noStrike">
                <a:solidFill>
                  <a:schemeClr val="dk1"/>
                </a:solidFill>
                <a:latin typeface="Cambria"/>
                <a:ea typeface="Cambria"/>
                <a:cs typeface="Cambria"/>
                <a:sym typeface="Cambria"/>
              </a:rPr>
              <a:t>Format of requested documents:</a:t>
            </a:r>
            <a:r>
              <a:rPr b="0" i="0" lang="en-GB" sz="2400" u="none" cap="none" strike="noStrike">
                <a:solidFill>
                  <a:schemeClr val="dk1"/>
                </a:solidFill>
                <a:latin typeface="Cambria"/>
                <a:ea typeface="Cambria"/>
                <a:cs typeface="Cambria"/>
                <a:sym typeface="Cambria"/>
              </a:rPr>
              <a:t> Requestors are entitled to have the records given to them in whatever format the agency maintains it in.</a:t>
            </a:r>
            <a:endParaRPr/>
          </a:p>
          <a:p>
            <a:pPr indent="0" lvl="0" marL="0" marR="0" rtl="0" algn="l">
              <a:lnSpc>
                <a:spcPct val="100000"/>
              </a:lnSpc>
              <a:spcBef>
                <a:spcPts val="1600"/>
              </a:spcBef>
              <a:spcAft>
                <a:spcPts val="0"/>
              </a:spcAft>
              <a:buClr>
                <a:schemeClr val="dk1"/>
              </a:buClr>
              <a:buSzPts val="1600"/>
              <a:buFont typeface="Arial"/>
              <a:buNone/>
            </a:pPr>
            <a:r>
              <a:rPr b="1" i="0" lang="en-GB" sz="2400" u="none" cap="none" strike="noStrike">
                <a:solidFill>
                  <a:schemeClr val="dk1"/>
                </a:solidFill>
                <a:latin typeface="Cambria"/>
                <a:ea typeface="Cambria"/>
                <a:cs typeface="Cambria"/>
                <a:sym typeface="Cambria"/>
              </a:rPr>
              <a:t>Response time:</a:t>
            </a:r>
            <a:r>
              <a:rPr b="0" i="0" lang="en-GB" sz="2400" u="none" cap="none" strike="noStrike">
                <a:solidFill>
                  <a:schemeClr val="dk1"/>
                </a:solidFill>
                <a:latin typeface="Cambria"/>
                <a:ea typeface="Cambria"/>
                <a:cs typeface="Cambria"/>
                <a:sym typeface="Cambria"/>
              </a:rPr>
              <a:t> State and federal agencies have a statutory timeframe on when they need to initially respond to your request.</a:t>
            </a:r>
            <a:endParaRPr/>
          </a:p>
          <a:p>
            <a:pPr indent="0" lvl="0" marL="0" marR="0" rtl="0" algn="l">
              <a:lnSpc>
                <a:spcPct val="100000"/>
              </a:lnSpc>
              <a:spcBef>
                <a:spcPts val="1600"/>
              </a:spcBef>
              <a:spcAft>
                <a:spcPts val="0"/>
              </a:spcAft>
              <a:buClr>
                <a:schemeClr val="dk1"/>
              </a:buClr>
              <a:buSzPts val="1600"/>
              <a:buFont typeface="Arial"/>
              <a:buNone/>
            </a:pPr>
            <a:r>
              <a:rPr b="1" i="0" lang="en-GB" sz="2400" u="none" cap="none" strike="noStrike">
                <a:solidFill>
                  <a:schemeClr val="dk1"/>
                </a:solidFill>
                <a:latin typeface="Cambria"/>
                <a:ea typeface="Cambria"/>
                <a:cs typeface="Cambria"/>
                <a:sym typeface="Cambria"/>
              </a:rPr>
              <a:t>Fee Waiver:</a:t>
            </a:r>
            <a:r>
              <a:rPr b="0" i="0" lang="en-GB" sz="2400" u="none" cap="none" strike="noStrike">
                <a:solidFill>
                  <a:schemeClr val="dk1"/>
                </a:solidFill>
                <a:latin typeface="Cambria"/>
                <a:ea typeface="Cambria"/>
                <a:cs typeface="Cambria"/>
                <a:sym typeface="Cambria"/>
              </a:rPr>
              <a:t> Ask that all fees for producing your FOIA be waived because you are member of the media. Beware some state don’t have media fee waivers.</a:t>
            </a:r>
            <a:endParaRPr/>
          </a:p>
          <a:p>
            <a:pPr indent="0" lvl="0" marL="0" marR="0" rtl="0" algn="l">
              <a:lnSpc>
                <a:spcPct val="100000"/>
              </a:lnSpc>
              <a:spcBef>
                <a:spcPts val="1600"/>
              </a:spcBef>
              <a:spcAft>
                <a:spcPts val="0"/>
              </a:spcAft>
              <a:buClr>
                <a:schemeClr val="dk1"/>
              </a:buClr>
              <a:buSzPts val="1600"/>
              <a:buFont typeface="Arial"/>
              <a:buNone/>
            </a:pPr>
            <a:r>
              <a:rPr b="1" i="0" lang="en-GB" sz="2400" u="none" cap="none" strike="noStrike">
                <a:solidFill>
                  <a:schemeClr val="dk1"/>
                </a:solidFill>
                <a:latin typeface="Cambria"/>
                <a:ea typeface="Cambria"/>
                <a:cs typeface="Cambria"/>
                <a:sym typeface="Cambria"/>
              </a:rPr>
              <a:t>Expedited Processing:</a:t>
            </a:r>
            <a:r>
              <a:rPr b="0" i="0" lang="en-GB" sz="2400" u="none" cap="none" strike="noStrike">
                <a:solidFill>
                  <a:schemeClr val="dk1"/>
                </a:solidFill>
                <a:latin typeface="Cambria"/>
                <a:ea typeface="Cambria"/>
                <a:cs typeface="Cambria"/>
                <a:sym typeface="Cambria"/>
              </a:rPr>
              <a:t> Seeks to continue to have your FOIA processed on the Requires a bit a research.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7200">
                <a:solidFill>
                  <a:srgbClr val="333333"/>
                </a:solidFill>
                <a:highlight>
                  <a:srgbClr val="F9F9F9"/>
                </a:highlight>
                <a:latin typeface="Georgia"/>
                <a:ea typeface="Georgia"/>
                <a:cs typeface="Georgia"/>
                <a:sym typeface="Georgia"/>
              </a:rPr>
              <a:t>Cite the law: </a:t>
            </a:r>
            <a:br>
              <a:rPr b="1" lang="en-GB" sz="4900">
                <a:solidFill>
                  <a:srgbClr val="333333"/>
                </a:solidFill>
                <a:highlight>
                  <a:srgbClr val="F9F9F9"/>
                </a:highlight>
                <a:latin typeface="Georgia"/>
                <a:ea typeface="Georgia"/>
                <a:cs typeface="Georgia"/>
                <a:sym typeface="Georgia"/>
              </a:rPr>
            </a:br>
            <a:endParaRPr b="1" sz="49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6"/>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Overview</a:t>
            </a:r>
            <a:endParaRPr i="0" sz="2800" u="none" cap="none" strike="noStrike">
              <a:solidFill>
                <a:schemeClr val="dk1"/>
              </a:solidFill>
              <a:latin typeface="Cambria"/>
              <a:ea typeface="Cambria"/>
              <a:cs typeface="Cambria"/>
              <a:sym typeface="Cambria"/>
            </a:endParaRPr>
          </a:p>
        </p:txBody>
      </p:sp>
      <p:sp>
        <p:nvSpPr>
          <p:cNvPr id="138" name="Google Shape;138;p16"/>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280"/>
              </a:spcBef>
              <a:spcAft>
                <a:spcPts val="0"/>
              </a:spcAft>
              <a:buSzPts val="1800"/>
              <a:buNone/>
            </a:pPr>
            <a:r>
              <a:t/>
            </a:r>
            <a:endParaRPr sz="2400">
              <a:latin typeface="Cambria"/>
              <a:ea typeface="Cambria"/>
              <a:cs typeface="Cambria"/>
              <a:sym typeface="Cambria"/>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The Good: Who can you FOIA? What can you FOIA? How can you FOIA?</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The Bad: FOIA exceptions</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The Ugly: A broken system?</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Making the request: formulating the request; expedited processing; fee waiver</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After the request: FOIA diplomacy; administrative appeals; litigation</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State requests</a:t>
            </a:r>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FOIA as part of reporting</a:t>
            </a:r>
            <a:endParaRPr/>
          </a:p>
          <a:p>
            <a:pPr indent="-342900" lvl="0" marL="457200" marR="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Tips/resources</a:t>
            </a:r>
            <a:endParaRPr/>
          </a:p>
          <a:p>
            <a:pPr indent="-228600" lvl="0" marL="457200" marR="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900">
                <a:solidFill>
                  <a:srgbClr val="333333"/>
                </a:solidFill>
                <a:highlight>
                  <a:srgbClr val="F9F9F9"/>
                </a:highlight>
                <a:latin typeface="Georgia"/>
                <a:ea typeface="Georgia"/>
                <a:cs typeface="Georgia"/>
                <a:sym typeface="Georgia"/>
              </a:rPr>
              <a:t>Cite the law: </a:t>
            </a:r>
            <a:br>
              <a:rPr b="1" lang="en-GB" sz="4900">
                <a:solidFill>
                  <a:srgbClr val="333333"/>
                </a:solidFill>
                <a:highlight>
                  <a:srgbClr val="F9F9F9"/>
                </a:highlight>
                <a:latin typeface="Georgia"/>
                <a:ea typeface="Georgia"/>
                <a:cs typeface="Georgia"/>
                <a:sym typeface="Georgia"/>
              </a:rPr>
            </a:br>
            <a:r>
              <a:rPr b="1" lang="en-GB" sz="4900">
                <a:solidFill>
                  <a:srgbClr val="333333"/>
                </a:solidFill>
                <a:highlight>
                  <a:srgbClr val="F9F9F9"/>
                </a:highlight>
                <a:latin typeface="Georgia"/>
                <a:ea typeface="Georgia"/>
                <a:cs typeface="Georgia"/>
                <a:sym typeface="Georgia"/>
              </a:rPr>
              <a:t>“This is a request under the Freedom of Information Act (“FOIA”) from Mark Walker of The New York Times. ”</a:t>
            </a:r>
            <a:endParaRPr b="1" sz="49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500"/>
              </a:spcAft>
              <a:buNone/>
            </a:pPr>
            <a:r>
              <a:rPr b="1" lang="en-GB" sz="6000">
                <a:solidFill>
                  <a:srgbClr val="333333"/>
                </a:solidFill>
                <a:highlight>
                  <a:srgbClr val="F9F9F9"/>
                </a:highlight>
                <a:latin typeface="Georgia"/>
                <a:ea typeface="Georgia"/>
                <a:cs typeface="Georgia"/>
                <a:sym typeface="Georgia"/>
              </a:rPr>
              <a:t>Be clear and concise</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900">
                <a:solidFill>
                  <a:srgbClr val="333333"/>
                </a:solidFill>
                <a:highlight>
                  <a:srgbClr val="F9F9F9"/>
                </a:highlight>
                <a:latin typeface="Georgia"/>
                <a:ea typeface="Georgia"/>
                <a:cs typeface="Georgia"/>
                <a:sym typeface="Georgia"/>
              </a:rPr>
              <a:t>“Any reports produced by Integritas Creative Solutions LLC investigators regarding Stanley Patrick Weber. The investigators gathered a detailed account of how specific IHS officials ignored explicit warning about Stanley Patrick Weber continuing to practice and how concern about the doctor spread more widely across the agency earlier than previously known. </a:t>
            </a:r>
            <a:r>
              <a:rPr b="1" lang="en-GB" sz="2900">
                <a:solidFill>
                  <a:srgbClr val="333333"/>
                </a:solidFill>
                <a:highlight>
                  <a:srgbClr val="F9F9F9"/>
                </a:highlight>
                <a:latin typeface="Georgia"/>
                <a:ea typeface="Georgia"/>
                <a:cs typeface="Georgia"/>
                <a:sym typeface="Georgia"/>
              </a:rPr>
              <a:t>”</a:t>
            </a:r>
            <a:endParaRPr b="1" sz="29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333333"/>
                </a:solidFill>
                <a:highlight>
                  <a:srgbClr val="F9F9F9"/>
                </a:highlight>
                <a:latin typeface="Georgia"/>
                <a:ea typeface="Georgia"/>
                <a:cs typeface="Georgia"/>
                <a:sym typeface="Georgia"/>
              </a:rPr>
              <a:t>FORMAT OF REQUESTED RECORDS</a:t>
            </a:r>
            <a:endParaRPr b="1" sz="4800">
              <a:solidFill>
                <a:srgbClr val="333333"/>
              </a:solidFill>
              <a:highlight>
                <a:srgbClr val="F9F9F9"/>
              </a:highlight>
              <a:latin typeface="Georgia"/>
              <a:ea typeface="Georgia"/>
              <a:cs typeface="Georgia"/>
              <a:sym typeface="Georgia"/>
            </a:endParaRPr>
          </a:p>
          <a:p>
            <a:pPr indent="0" lvl="0" marL="0" rtl="0" algn="ctr">
              <a:spcBef>
                <a:spcPts val="500"/>
              </a:spcBef>
              <a:spcAft>
                <a:spcPts val="0"/>
              </a:spcAft>
              <a:buNone/>
            </a:pPr>
            <a:r>
              <a:t/>
            </a:r>
            <a:endParaRPr b="1" sz="29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333333"/>
                </a:solidFill>
                <a:highlight>
                  <a:srgbClr val="F9F9F9"/>
                </a:highlight>
                <a:latin typeface="Georgia"/>
                <a:ea typeface="Georgia"/>
                <a:cs typeface="Georgia"/>
                <a:sym typeface="Georgia"/>
              </a:rPr>
              <a:t>“</a:t>
            </a:r>
            <a:r>
              <a:rPr b="1" lang="en-GB" sz="3000">
                <a:solidFill>
                  <a:srgbClr val="333333"/>
                </a:solidFill>
                <a:highlight>
                  <a:srgbClr val="F9F9F9"/>
                </a:highlight>
                <a:latin typeface="Georgia"/>
                <a:ea typeface="Georgia"/>
                <a:cs typeface="Georgia"/>
                <a:sym typeface="Georgia"/>
              </a:rPr>
              <a:t>Under FOIA, you are obligated to provide records in the format requested. See, e.g., 5 U.S.C. § 552(a)(3)(B) (”In making any record available to a person under this paragraph, an agency shall provide the record in any form or format requested by the person if the record is readily reproducible by the agency in that form or format.”). We request all records in an electronic .pdf format.  ”</a:t>
            </a:r>
            <a:endParaRPr b="1" sz="30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333333"/>
                </a:solidFill>
                <a:highlight>
                  <a:srgbClr val="F9F9F9"/>
                </a:highlight>
                <a:latin typeface="Georgia"/>
                <a:ea typeface="Georgia"/>
                <a:cs typeface="Georgia"/>
                <a:sym typeface="Georgia"/>
              </a:rPr>
              <a:t>RESPONSE TIME</a:t>
            </a:r>
            <a:endParaRPr b="1" sz="4800">
              <a:solidFill>
                <a:srgbClr val="333333"/>
              </a:solidFill>
              <a:highlight>
                <a:srgbClr val="F9F9F9"/>
              </a:highlight>
              <a:latin typeface="Georgia"/>
              <a:ea typeface="Georgia"/>
              <a:cs typeface="Georgia"/>
              <a:sym typeface="Georgia"/>
            </a:endParaRPr>
          </a:p>
          <a:p>
            <a:pPr indent="0" lvl="0" marL="0" rtl="0" algn="ctr">
              <a:spcBef>
                <a:spcPts val="500"/>
              </a:spcBef>
              <a:spcAft>
                <a:spcPts val="0"/>
              </a:spcAft>
              <a:buNone/>
            </a:pPr>
            <a:r>
              <a:t/>
            </a:r>
            <a:endParaRPr b="1" sz="30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333333"/>
              </a:solidFill>
              <a:highlight>
                <a:srgbClr val="F9F9F9"/>
              </a:highlight>
              <a:latin typeface="Georgia"/>
              <a:ea typeface="Georgia"/>
              <a:cs typeface="Georgia"/>
              <a:sym typeface="Georgia"/>
            </a:endParaRPr>
          </a:p>
          <a:p>
            <a:pPr indent="0" lvl="0" marL="0" rtl="0" algn="ctr">
              <a:spcBef>
                <a:spcPts val="500"/>
              </a:spcBef>
              <a:spcAft>
                <a:spcPts val="0"/>
              </a:spcAft>
              <a:buNone/>
            </a:pPr>
            <a:r>
              <a:rPr b="1" lang="en-GB" sz="3000">
                <a:solidFill>
                  <a:srgbClr val="333333"/>
                </a:solidFill>
                <a:highlight>
                  <a:srgbClr val="F9F9F9"/>
                </a:highlight>
                <a:latin typeface="Georgia"/>
                <a:ea typeface="Georgia"/>
                <a:cs typeface="Georgia"/>
                <a:sym typeface="Georgia"/>
              </a:rPr>
              <a:t>“We appreciate your help in expeditiously obtaining a determination on the requested records. As mandated in FOIA, we anticipate a reply within the statutory timeframe of 20 business days. 5 U.S.C. § 552(a)(6)(A)(i).” </a:t>
            </a:r>
            <a:endParaRPr b="1" sz="30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333333"/>
                </a:solidFill>
                <a:highlight>
                  <a:srgbClr val="F9F9F9"/>
                </a:highlight>
                <a:latin typeface="Georgia"/>
                <a:ea typeface="Georgia"/>
                <a:cs typeface="Georgia"/>
                <a:sym typeface="Georgia"/>
              </a:rPr>
              <a:t>FEE WAIVER</a:t>
            </a:r>
            <a:endParaRPr b="1" sz="4800">
              <a:solidFill>
                <a:srgbClr val="333333"/>
              </a:solidFill>
              <a:highlight>
                <a:srgbClr val="F9F9F9"/>
              </a:highlight>
              <a:latin typeface="Georgia"/>
              <a:ea typeface="Georgia"/>
              <a:cs typeface="Georgia"/>
              <a:sym typeface="Georgia"/>
            </a:endParaRPr>
          </a:p>
          <a:p>
            <a:pPr indent="0" lvl="0" marL="0" rtl="0" algn="ctr">
              <a:spcBef>
                <a:spcPts val="500"/>
              </a:spcBef>
              <a:spcAft>
                <a:spcPts val="0"/>
              </a:spcAft>
              <a:buNone/>
            </a:pPr>
            <a:r>
              <a:t/>
            </a:r>
            <a:endParaRPr b="1" sz="30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2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333333"/>
                </a:solidFill>
                <a:highlight>
                  <a:srgbClr val="F9F9F9"/>
                </a:highlight>
                <a:latin typeface="Georgia"/>
                <a:ea typeface="Georgia"/>
                <a:cs typeface="Georgia"/>
                <a:sym typeface="Georgia"/>
              </a:rPr>
              <a:t>I respectfully request that you waive all fees in connection with this request as provided by 5 U.S.C. § 552(a)(4)(A)(iii).  FOIA was designed to provide citizens a broad right to access government records. FOIA’s basic purpose is to “open agency action to the light of public scrutiny,” with a focus on the public’s “right to be informed about what their government is up to.” U.S. Dep’t of Justice v. Reporters Comm. for Freedom of the Press, 489 U.S. 749, 773–74 (1989). In order to provide public access to this information, FOIA’s fee waiver provision requires that “[d]ocuments . . . be furnished without any charge or at a [reduced] charge . . . if disclosure of the information is in the public interest because it is likely to contribute significantly to public understanding of the operations or activities of the government and is not primarily in the commercial interest of the requester.”  5 U.S.C. § 552(a)(4)(A)(iii). Disclosure to The New York Times will contribute to public understanding of the operations and activities of the government and is not in the commercial interest of the requester. </a:t>
            </a:r>
            <a:endParaRPr b="1" sz="1800">
              <a:solidFill>
                <a:srgbClr val="333333"/>
              </a:solidFill>
              <a:highlight>
                <a:srgbClr val="F9F9F9"/>
              </a:highlight>
              <a:latin typeface="Georgia"/>
              <a:ea typeface="Georgia"/>
              <a:cs typeface="Georgia"/>
              <a:sym typeface="Georgia"/>
            </a:endParaRPr>
          </a:p>
          <a:p>
            <a:pPr indent="0" lvl="0" marL="0" rtl="0" algn="l">
              <a:spcBef>
                <a:spcPts val="500"/>
              </a:spcBef>
              <a:spcAft>
                <a:spcPts val="0"/>
              </a:spcAft>
              <a:buNone/>
            </a:pPr>
            <a:r>
              <a:t/>
            </a:r>
            <a:endParaRPr sz="18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3"/>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Format of the records</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Must be produced “in any form or format requested by the person if the record is readily reproducible by the agency in that form or format.”</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Fees</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Fee category – representative of news media (only duplication fees for 100+ pages – scanning, uploading, etc.)</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Fee waivers – limited or no fees where information is  “likely to contribute significantly to public understanding of the operations or activities of the government” 🡪 </a:t>
            </a:r>
            <a:r>
              <a:rPr lang="en-GB" sz="2400" u="sng">
                <a:latin typeface="Cambria"/>
                <a:ea typeface="Cambria"/>
                <a:cs typeface="Cambria"/>
                <a:sym typeface="Cambria"/>
              </a:rPr>
              <a:t>be specific</a:t>
            </a:r>
            <a:endParaRPr sz="2400" u="sng">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21" name="Google Shape;321;p43"/>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Format &amp; fees</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Good: A Statutory Right of Access</a:t>
            </a:r>
            <a:endParaRPr i="0" sz="2800" u="none" cap="none" strike="noStrike">
              <a:solidFill>
                <a:schemeClr val="dk1"/>
              </a:solidFill>
              <a:latin typeface="Cambria"/>
              <a:ea typeface="Cambria"/>
              <a:cs typeface="Cambria"/>
              <a:sym typeface="Cambria"/>
            </a:endParaRPr>
          </a:p>
        </p:txBody>
      </p:sp>
      <p:sp>
        <p:nvSpPr>
          <p:cNvPr id="144" name="Google Shape;144;p17"/>
          <p:cNvSpPr txBox="1"/>
          <p:nvPr>
            <p:ph idx="1" type="body"/>
          </p:nvPr>
        </p:nvSpPr>
        <p:spPr>
          <a:xfrm>
            <a:off x="457200" y="1192697"/>
            <a:ext cx="8229600" cy="5066178"/>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180"/>
              </a:spcBef>
              <a:spcAft>
                <a:spcPts val="0"/>
              </a:spcAft>
              <a:buSzPts val="1600"/>
              <a:buNone/>
            </a:pPr>
            <a:r>
              <a:rPr lang="en-GB" sz="3200">
                <a:latin typeface="Cambria"/>
                <a:ea typeface="Cambria"/>
                <a:cs typeface="Cambria"/>
                <a:sym typeface="Cambria"/>
              </a:rPr>
              <a:t>President Johnson:</a:t>
            </a:r>
            <a:endParaRPr/>
          </a:p>
          <a:p>
            <a:pPr indent="-228600" lvl="0" marL="457200" rtl="0" algn="l">
              <a:lnSpc>
                <a:spcPct val="100000"/>
              </a:lnSpc>
              <a:spcBef>
                <a:spcPts val="180"/>
              </a:spcBef>
              <a:spcAft>
                <a:spcPts val="0"/>
              </a:spcAft>
              <a:buSzPts val="1600"/>
              <a:buNone/>
            </a:pPr>
            <a:br>
              <a:rPr lang="en-GB" sz="2400">
                <a:latin typeface="Cambria"/>
                <a:ea typeface="Cambria"/>
                <a:cs typeface="Cambria"/>
                <a:sym typeface="Cambria"/>
              </a:rPr>
            </a:br>
            <a:r>
              <a:rPr i="1" lang="en-GB" sz="3200">
                <a:latin typeface="Cambria"/>
                <a:ea typeface="Cambria"/>
                <a:cs typeface="Cambria"/>
                <a:sym typeface="Cambria"/>
              </a:rPr>
              <a:t>This legislation springs from one of our most essential principles: a democracy works best when the people have all the information that the security of the Nation permits. No one should be able to pull curtains of secrecy around decisions which can be revealed without injury to the public interest. </a:t>
            </a:r>
            <a:endParaRPr/>
          </a:p>
          <a:p>
            <a:pPr indent="0" lvl="1" marL="571500" rtl="0" algn="l">
              <a:lnSpc>
                <a:spcPct val="100000"/>
              </a:lnSpc>
              <a:spcBef>
                <a:spcPts val="280"/>
              </a:spcBef>
              <a:spcAft>
                <a:spcPts val="0"/>
              </a:spcAft>
              <a:buSzPts val="1800"/>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333333"/>
                </a:solidFill>
                <a:highlight>
                  <a:srgbClr val="F9F9F9"/>
                </a:highlight>
                <a:latin typeface="Georgia"/>
                <a:ea typeface="Georgia"/>
                <a:cs typeface="Georgia"/>
                <a:sym typeface="Georgia"/>
              </a:rPr>
              <a:t>EXPEDITED PROCESSING</a:t>
            </a:r>
            <a:endParaRPr b="1" sz="4800">
              <a:solidFill>
                <a:srgbClr val="333333"/>
              </a:solidFill>
              <a:highlight>
                <a:srgbClr val="F9F9F9"/>
              </a:highlight>
              <a:latin typeface="Georgia"/>
              <a:ea typeface="Georgia"/>
              <a:cs typeface="Georgia"/>
              <a:sym typeface="Georgia"/>
            </a:endParaRPr>
          </a:p>
          <a:p>
            <a:pPr indent="0" lvl="0" marL="0" rtl="0" algn="l">
              <a:spcBef>
                <a:spcPts val="0"/>
              </a:spcBef>
              <a:spcAft>
                <a:spcPts val="0"/>
              </a:spcAft>
              <a:buNone/>
            </a:pPr>
            <a:r>
              <a:t/>
            </a:r>
            <a:endParaRPr b="1" sz="1800">
              <a:solidFill>
                <a:srgbClr val="333333"/>
              </a:solidFill>
              <a:highlight>
                <a:srgbClr val="F9F9F9"/>
              </a:highlight>
              <a:latin typeface="Georgia"/>
              <a:ea typeface="Georgia"/>
              <a:cs typeface="Georgia"/>
              <a:sym typeface="Georgia"/>
            </a:endParaRPr>
          </a:p>
          <a:p>
            <a:pPr indent="0" lvl="0" marL="0" rtl="0" algn="l">
              <a:spcBef>
                <a:spcPts val="0"/>
              </a:spcBef>
              <a:spcAft>
                <a:spcPts val="0"/>
              </a:spcAft>
              <a:buNone/>
            </a:pPr>
            <a:r>
              <a:t/>
            </a:r>
            <a:endParaRPr b="1" sz="1800">
              <a:solidFill>
                <a:srgbClr val="333333"/>
              </a:solidFill>
              <a:highlight>
                <a:srgbClr val="F9F9F9"/>
              </a:highlight>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idx="1" type="body"/>
          </p:nvPr>
        </p:nvSpPr>
        <p:spPr>
          <a:xfrm>
            <a:off x="457200" y="1007165"/>
            <a:ext cx="8229600" cy="5473148"/>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An agency must make a determination on a request for expedited processing within 10 calendar days.</a:t>
            </a:r>
            <a:br>
              <a:rPr lang="en-GB" sz="2400">
                <a:latin typeface="Cambria"/>
                <a:ea typeface="Cambria"/>
                <a:cs typeface="Cambria"/>
                <a:sym typeface="Cambria"/>
              </a:rPr>
            </a:br>
            <a:r>
              <a:rPr lang="en-GB" sz="2400">
                <a:latin typeface="Cambria"/>
                <a:ea typeface="Cambria"/>
                <a:cs typeface="Cambria"/>
                <a:sym typeface="Cambria"/>
              </a:rPr>
              <a:t> </a:t>
            </a:r>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If an agency grants a request for expedited processing, it must process the request “as soon as practicable”</a:t>
            </a:r>
            <a:endParaRPr/>
          </a:p>
          <a:p>
            <a:pPr indent="0" lvl="0" marL="114300" rtl="0" algn="l">
              <a:lnSpc>
                <a:spcPct val="100000"/>
              </a:lnSpc>
              <a:spcBef>
                <a:spcPts val="280"/>
              </a:spcBef>
              <a:spcAft>
                <a:spcPts val="0"/>
              </a:spcAft>
              <a:buSzPts val="1800"/>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At least 2 bases for expedited processing:</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Failure to obtain records on an expedited basis could reasonably be expected to pose an imminent threat to the life or physical safety of an individual</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With respect to a request made by a person primarily engaged in disseminating information, there is an urgency to inform the public concerning actual or alleged Federal Government activity</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34" name="Google Shape;334;p45"/>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i="0" lang="en-GB" sz="2800" u="none" cap="none" strike="noStrike">
                <a:solidFill>
                  <a:schemeClr val="dk1"/>
                </a:solidFill>
                <a:latin typeface="Cambria"/>
                <a:ea typeface="Cambria"/>
                <a:cs typeface="Cambria"/>
                <a:sym typeface="Cambria"/>
              </a:rPr>
              <a:t>Seek expedited processing</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6"/>
          <p:cNvSpPr txBox="1"/>
          <p:nvPr>
            <p:ph type="title"/>
          </p:nvPr>
        </p:nvSpPr>
        <p:spPr>
          <a:xfrm>
            <a:off x="400525" y="-99533"/>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txBox="1"/>
          <p:nvPr>
            <p:ph idx="1" type="body"/>
          </p:nvPr>
        </p:nvSpPr>
        <p:spPr>
          <a:xfrm>
            <a:off x="623400" y="328508"/>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33333"/>
                </a:solidFill>
                <a:highlight>
                  <a:srgbClr val="F9F9F9"/>
                </a:highlight>
                <a:latin typeface="Georgia"/>
                <a:ea typeface="Georgia"/>
                <a:cs typeface="Georgia"/>
                <a:sym typeface="Georgia"/>
              </a:rPr>
              <a:t>There can be little doubt that The Times constitutes a requester "primarily engaged in disseminating information." 5 U.S.C. § 552(a)(6)(E)(v)(II). There can also be little doubt that the requests relate to federal government activity; I am requesting expedited processing of this request because it concerns a matter of both urgency and of public concern. </a:t>
            </a:r>
            <a:r>
              <a:rPr b="1" lang="en-GB" sz="1800">
                <a:solidFill>
                  <a:srgbClr val="333333"/>
                </a:solidFill>
                <a:highlight>
                  <a:srgbClr val="FFFF00"/>
                </a:highlight>
                <a:latin typeface="Georgia"/>
                <a:ea typeface="Georgia"/>
                <a:cs typeface="Georgia"/>
                <a:sym typeface="Georgia"/>
              </a:rPr>
              <a:t>Mr. Weber is a former South Dakota Indian Health Services pediatrician convicted of abusing Native American children while he was a doctor on the Pine Ridge reservation. Weber was accused of committing crimes between 1995 and 2011. Weber is currently in prison for abusing children while he was a pediatrician in Montana. Many questions remain about whether or not officials within the agency knew about Mr. Weber’s behavior and ignored it and allowed him to practice regardless. In an attempt to answer some of those questions, IHS commissioned a report that identifies the officials responsible for mishandling a government pediatrician. This report would provide the public insight into how the agency allow this abuse to take place for more than 15 years. </a:t>
            </a:r>
            <a:endParaRPr b="1" sz="1800">
              <a:solidFill>
                <a:srgbClr val="333333"/>
              </a:solidFill>
              <a:highlight>
                <a:srgbClr val="F9F9F9"/>
              </a:highlight>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7"/>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In principle, the agency must make a “determination” within </a:t>
            </a:r>
            <a:r>
              <a:rPr lang="en-GB" sz="2400" u="sng">
                <a:latin typeface="Cambria"/>
                <a:ea typeface="Cambria"/>
                <a:cs typeface="Cambria"/>
                <a:sym typeface="Cambria"/>
              </a:rPr>
              <a:t>20 business days</a:t>
            </a:r>
            <a:r>
              <a:rPr lang="en-GB" sz="2400">
                <a:latin typeface="Cambria"/>
                <a:ea typeface="Cambria"/>
                <a:cs typeface="Cambria"/>
                <a:sym typeface="Cambria"/>
              </a:rPr>
              <a:t> </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In “unusual circumstances,” agency may extend deadline, usually by no more than 10 additional business days</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Agency doesn’t necessarily have to give you records then, but it has to tell you when it will do that</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Ask for an estimated date of completion</a:t>
            </a:r>
            <a:endParaRPr sz="17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47" name="Google Shape;347;p47"/>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Timing of agency response</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Tie your request to a concrete event in the near future 🡪 </a:t>
            </a:r>
            <a:r>
              <a:rPr lang="en-GB" sz="2400" u="sng">
                <a:latin typeface="Cambria"/>
                <a:ea typeface="Cambria"/>
                <a:cs typeface="Cambria"/>
                <a:sym typeface="Cambria"/>
              </a:rPr>
              <a:t>be specific</a:t>
            </a:r>
            <a:br>
              <a:rPr lang="en-GB" sz="2400" u="sng">
                <a:latin typeface="Cambria"/>
                <a:ea typeface="Cambria"/>
                <a:cs typeface="Cambria"/>
                <a:sym typeface="Cambria"/>
              </a:rPr>
            </a:br>
            <a:endParaRPr sz="2400" u="sng">
              <a:latin typeface="Cambria"/>
              <a:ea typeface="Cambria"/>
              <a:cs typeface="Cambria"/>
              <a:sym typeface="Cambria"/>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Don’t forget to certify (i.e., statements are “true and correct to the best of [the requester’s] knowledge and belief”)</a:t>
            </a:r>
            <a:br>
              <a:rPr lang="en-GB" sz="2400">
                <a:latin typeface="Cambria"/>
                <a:ea typeface="Cambria"/>
                <a:cs typeface="Cambria"/>
                <a:sym typeface="Cambria"/>
              </a:rPr>
            </a:br>
            <a:endParaRPr sz="2400">
              <a:latin typeface="Cambria"/>
              <a:ea typeface="Cambria"/>
              <a:cs typeface="Cambria"/>
              <a:sym typeface="Cambria"/>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Appeal!</a:t>
            </a:r>
            <a:endParaRPr/>
          </a:p>
          <a:p>
            <a:pPr indent="0" lvl="1" marL="571500" rtl="0" algn="l">
              <a:lnSpc>
                <a:spcPct val="100000"/>
              </a:lnSpc>
              <a:spcBef>
                <a:spcPts val="280"/>
              </a:spcBef>
              <a:spcAft>
                <a:spcPts val="0"/>
              </a:spcAft>
              <a:buSzPts val="1800"/>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53" name="Google Shape;353;p48"/>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i="0" lang="en-GB" sz="2800" u="none" cap="none" strike="noStrike">
                <a:solidFill>
                  <a:schemeClr val="dk1"/>
                </a:solidFill>
                <a:latin typeface="Cambria"/>
                <a:ea typeface="Cambria"/>
                <a:cs typeface="Cambria"/>
                <a:sym typeface="Cambria"/>
              </a:rPr>
              <a:t>Tips for obtaining expedited processing</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9"/>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280"/>
              </a:spcBef>
              <a:spcAft>
                <a:spcPts val="0"/>
              </a:spcAft>
              <a:buSzPts val="2400"/>
              <a:buFont typeface="Cambria"/>
              <a:buChar char="●"/>
            </a:pPr>
            <a:r>
              <a:rPr lang="en-GB" sz="2400">
                <a:latin typeface="Cambria"/>
                <a:ea typeface="Cambria"/>
                <a:cs typeface="Cambria"/>
                <a:sym typeface="Cambria"/>
              </a:rPr>
              <a:t>Every state has an open records law</a:t>
            </a:r>
            <a:br>
              <a:rPr lang="en-GB" sz="2400">
                <a:latin typeface="Cambria"/>
                <a:ea typeface="Cambria"/>
                <a:cs typeface="Cambria"/>
                <a:sym typeface="Cambria"/>
              </a:rPr>
            </a:br>
            <a:endParaRPr sz="2400">
              <a:latin typeface="Cambria"/>
              <a:ea typeface="Cambria"/>
              <a:cs typeface="Cambria"/>
              <a:sym typeface="Cambria"/>
            </a:endParaRPr>
          </a:p>
          <a:p>
            <a:pPr indent="-381000" lvl="0" marL="457200" rtl="0" algn="l">
              <a:lnSpc>
                <a:spcPct val="100000"/>
              </a:lnSpc>
              <a:spcBef>
                <a:spcPts val="0"/>
              </a:spcBef>
              <a:spcAft>
                <a:spcPts val="0"/>
              </a:spcAft>
              <a:buSzPts val="2400"/>
              <a:buFont typeface="Cambria"/>
              <a:buChar char="●"/>
            </a:pPr>
            <a:r>
              <a:rPr lang="en-GB" sz="2400">
                <a:latin typeface="Cambria"/>
                <a:ea typeface="Cambria"/>
                <a:cs typeface="Cambria"/>
                <a:sym typeface="Cambria"/>
              </a:rPr>
              <a:t>States vary dramatically</a:t>
            </a:r>
            <a:endParaRPr sz="2400">
              <a:latin typeface="Cambria"/>
              <a:ea typeface="Cambria"/>
              <a:cs typeface="Cambria"/>
              <a:sym typeface="Cambria"/>
            </a:endParaRPr>
          </a:p>
          <a:p>
            <a:pPr indent="0" lvl="0" marL="457200" rtl="0" algn="l">
              <a:lnSpc>
                <a:spcPct val="100000"/>
              </a:lnSpc>
              <a:spcBef>
                <a:spcPts val="280"/>
              </a:spcBef>
              <a:spcAft>
                <a:spcPts val="0"/>
              </a:spcAft>
              <a:buNone/>
            </a:pPr>
            <a:r>
              <a:t/>
            </a:r>
            <a:endParaRPr sz="2400">
              <a:latin typeface="Cambria"/>
              <a:ea typeface="Cambria"/>
              <a:cs typeface="Cambria"/>
              <a:sym typeface="Cambria"/>
            </a:endParaRPr>
          </a:p>
          <a:p>
            <a:pPr indent="-381000" lvl="0" marL="457200" rtl="0" algn="l">
              <a:lnSpc>
                <a:spcPct val="100000"/>
              </a:lnSpc>
              <a:spcBef>
                <a:spcPts val="280"/>
              </a:spcBef>
              <a:spcAft>
                <a:spcPts val="0"/>
              </a:spcAft>
              <a:buSzPts val="2400"/>
              <a:buFont typeface="Cambria"/>
              <a:buChar char="●"/>
            </a:pPr>
            <a:r>
              <a:rPr lang="en-GB" sz="2400">
                <a:latin typeface="Cambria"/>
                <a:ea typeface="Cambria"/>
                <a:cs typeface="Cambria"/>
                <a:sym typeface="Cambria"/>
              </a:rPr>
              <a:t> When dealing with state public records requests I always spend time reading through the sections that pertain to the agency I’m seeking records from.</a:t>
            </a:r>
            <a:endParaRPr sz="2400">
              <a:latin typeface="Cambria"/>
              <a:ea typeface="Cambria"/>
              <a:cs typeface="Cambria"/>
              <a:sym typeface="Cambria"/>
            </a:endParaRPr>
          </a:p>
          <a:p>
            <a:pPr indent="0" lvl="0" marL="457200" rtl="0" algn="l">
              <a:lnSpc>
                <a:spcPct val="100000"/>
              </a:lnSpc>
              <a:spcBef>
                <a:spcPts val="280"/>
              </a:spcBef>
              <a:spcAft>
                <a:spcPts val="0"/>
              </a:spcAft>
              <a:buNone/>
            </a:pPr>
            <a:r>
              <a:t/>
            </a:r>
            <a:endParaRPr sz="2400">
              <a:latin typeface="Cambria"/>
              <a:ea typeface="Cambria"/>
              <a:cs typeface="Cambria"/>
              <a:sym typeface="Cambria"/>
            </a:endParaRPr>
          </a:p>
          <a:p>
            <a:pPr indent="-381000" lvl="0" marL="457200" rtl="0" algn="l">
              <a:lnSpc>
                <a:spcPct val="100000"/>
              </a:lnSpc>
              <a:spcBef>
                <a:spcPts val="280"/>
              </a:spcBef>
              <a:spcAft>
                <a:spcPts val="0"/>
              </a:spcAft>
              <a:buSzPts val="2400"/>
              <a:buFont typeface="Cambria"/>
              <a:buChar char="●"/>
            </a:pPr>
            <a:r>
              <a:rPr lang="en-GB" sz="2400">
                <a:latin typeface="Cambria"/>
                <a:ea typeface="Cambria"/>
                <a:cs typeface="Cambria"/>
                <a:sym typeface="Cambria"/>
              </a:rPr>
              <a:t>Also, NFOIC, the National Freedom of </a:t>
            </a:r>
            <a:r>
              <a:rPr lang="en-GB" sz="2400">
                <a:latin typeface="Cambria"/>
                <a:ea typeface="Cambria"/>
                <a:cs typeface="Cambria"/>
                <a:sym typeface="Cambria"/>
              </a:rPr>
              <a:t>Information</a:t>
            </a:r>
            <a:r>
              <a:rPr lang="en-GB" sz="2400">
                <a:latin typeface="Cambria"/>
                <a:ea typeface="Cambria"/>
                <a:cs typeface="Cambria"/>
                <a:sym typeface="Cambria"/>
              </a:rPr>
              <a:t> Coalition, provides great templates for requests and great summarizes of what the state will and won’t release.</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59" name="Google Shape;359;p49"/>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State and local requests (FOIL)</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0"/>
          <p:cNvSpPr txBox="1"/>
          <p:nvPr>
            <p:ph type="title"/>
          </p:nvPr>
        </p:nvSpPr>
        <p:spPr>
          <a:xfrm>
            <a:off x="457200" y="152400"/>
            <a:ext cx="8229600" cy="63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0"/>
          <p:cNvSpPr txBox="1"/>
          <p:nvPr>
            <p:ph idx="1" type="body"/>
          </p:nvPr>
        </p:nvSpPr>
        <p:spPr>
          <a:xfrm>
            <a:off x="381000" y="6190488"/>
            <a:ext cx="7696200" cy="365700"/>
          </a:xfrm>
          <a:prstGeom prst="rect">
            <a:avLst/>
          </a:prstGeom>
        </p:spPr>
        <p:txBody>
          <a:bodyPr anchorCtr="0" anchor="t" bIns="91425" lIns="91425" spcFirstLastPara="1" rIns="91425" wrap="square" tIns="91425">
            <a:noAutofit/>
          </a:bodyPr>
          <a:lstStyle/>
          <a:p>
            <a:pPr indent="0" lvl="0" marL="0" rtl="0" algn="l">
              <a:spcBef>
                <a:spcPts val="180"/>
              </a:spcBef>
              <a:spcAft>
                <a:spcPts val="0"/>
              </a:spcAft>
              <a:buNone/>
            </a:pPr>
            <a:r>
              <a:t/>
            </a:r>
            <a:endParaRPr/>
          </a:p>
        </p:txBody>
      </p:sp>
      <p:pic>
        <p:nvPicPr>
          <p:cNvPr id="367" name="Google Shape;367;p50"/>
          <p:cNvPicPr preferRelativeResize="0"/>
          <p:nvPr/>
        </p:nvPicPr>
        <p:blipFill>
          <a:blip r:embed="rId3">
            <a:alphaModFix/>
          </a:blip>
          <a:stretch>
            <a:fillRect/>
          </a:stretch>
        </p:blipFill>
        <p:spPr>
          <a:xfrm>
            <a:off x="433388" y="962200"/>
            <a:ext cx="8277225" cy="4438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1"/>
          <p:cNvSpPr txBox="1"/>
          <p:nvPr>
            <p:ph type="title"/>
          </p:nvPr>
        </p:nvSpPr>
        <p:spPr>
          <a:xfrm>
            <a:off x="457200" y="152400"/>
            <a:ext cx="8229600" cy="63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1"/>
          <p:cNvSpPr txBox="1"/>
          <p:nvPr>
            <p:ph idx="1" type="body"/>
          </p:nvPr>
        </p:nvSpPr>
        <p:spPr>
          <a:xfrm>
            <a:off x="381000" y="6190488"/>
            <a:ext cx="7696200" cy="365700"/>
          </a:xfrm>
          <a:prstGeom prst="rect">
            <a:avLst/>
          </a:prstGeom>
        </p:spPr>
        <p:txBody>
          <a:bodyPr anchorCtr="0" anchor="t" bIns="91425" lIns="91425" spcFirstLastPara="1" rIns="91425" wrap="square" tIns="91425">
            <a:noAutofit/>
          </a:bodyPr>
          <a:lstStyle/>
          <a:p>
            <a:pPr indent="0" lvl="0" marL="0" rtl="0" algn="l">
              <a:spcBef>
                <a:spcPts val="180"/>
              </a:spcBef>
              <a:spcAft>
                <a:spcPts val="0"/>
              </a:spcAft>
              <a:buNone/>
            </a:pPr>
            <a:r>
              <a:t/>
            </a:r>
            <a:endParaRPr/>
          </a:p>
        </p:txBody>
      </p:sp>
      <p:pic>
        <p:nvPicPr>
          <p:cNvPr id="375" name="Google Shape;375;p51"/>
          <p:cNvPicPr preferRelativeResize="0"/>
          <p:nvPr/>
        </p:nvPicPr>
        <p:blipFill>
          <a:blip r:embed="rId3">
            <a:alphaModFix/>
          </a:blip>
          <a:stretch>
            <a:fillRect/>
          </a:stretch>
        </p:blipFill>
        <p:spPr>
          <a:xfrm>
            <a:off x="450813" y="944713"/>
            <a:ext cx="8242372" cy="50933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2"/>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Article 6 of the New York State Public Officers Law, also known as the Freedom of Information Law (FOIL), allows members of the public to obtain records of state and local government.</a:t>
            </a:r>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0" marL="4572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381" name="Google Shape;381;p52"/>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New York’s Freedom of Information Law</a:t>
            </a:r>
            <a:endParaRPr i="0" sz="2800" u="none" cap="none" strike="noStrike">
              <a:solidFill>
                <a:schemeClr val="dk1"/>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GB" sz="2800">
                <a:latin typeface="Cambria"/>
                <a:ea typeface="Cambria"/>
                <a:cs typeface="Cambria"/>
                <a:sym typeface="Cambria"/>
              </a:rPr>
              <a:t>Story from FOIA lawsuit</a:t>
            </a:r>
            <a:endParaRPr/>
          </a:p>
        </p:txBody>
      </p:sp>
      <p:pic>
        <p:nvPicPr>
          <p:cNvPr id="387" name="Google Shape;387;p53"/>
          <p:cNvPicPr preferRelativeResize="0"/>
          <p:nvPr/>
        </p:nvPicPr>
        <p:blipFill rotWithShape="1">
          <a:blip r:embed="rId3">
            <a:alphaModFix/>
          </a:blip>
          <a:srcRect b="-8480" l="0" r="0" t="8480"/>
          <a:stretch/>
        </p:blipFill>
        <p:spPr>
          <a:xfrm>
            <a:off x="152400" y="990600"/>
            <a:ext cx="8839199" cy="5676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Good: A Statutory Right of Access</a:t>
            </a:r>
            <a:endParaRPr i="0" sz="2800" u="none" cap="none" strike="noStrike">
              <a:solidFill>
                <a:schemeClr val="dk1"/>
              </a:solidFill>
              <a:latin typeface="Cambria"/>
              <a:ea typeface="Cambria"/>
              <a:cs typeface="Cambria"/>
              <a:sym typeface="Cambria"/>
            </a:endParaRPr>
          </a:p>
        </p:txBody>
      </p:sp>
      <p:sp>
        <p:nvSpPr>
          <p:cNvPr id="150" name="Google Shape;150;p18"/>
          <p:cNvSpPr txBox="1"/>
          <p:nvPr>
            <p:ph idx="1" type="body"/>
          </p:nvPr>
        </p:nvSpPr>
        <p:spPr>
          <a:xfrm>
            <a:off x="457200" y="1384299"/>
            <a:ext cx="8064000" cy="487457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The Freedom of Information Act, 5 U.S.C. § 552, provides a right of access to existing “records” held by federal executive branch “agencies.” </a:t>
            </a:r>
            <a:br>
              <a:rPr lang="en-GB" sz="2400">
                <a:latin typeface="Cambria"/>
                <a:ea typeface="Cambria"/>
                <a:cs typeface="Cambria"/>
                <a:sym typeface="Cambria"/>
              </a:rPr>
            </a:b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FOIA reflects a philosophy of disclosure and requires that government records be made available unless a statutory exemption applies.</a:t>
            </a:r>
            <a:endParaRPr/>
          </a:p>
          <a:p>
            <a:pPr indent="0" lvl="0" marL="114300" rtl="0" algn="l">
              <a:lnSpc>
                <a:spcPct val="100000"/>
              </a:lnSpc>
              <a:spcBef>
                <a:spcPts val="280"/>
              </a:spcBef>
              <a:spcAft>
                <a:spcPts val="0"/>
              </a:spcAft>
              <a:buSzPts val="1800"/>
              <a:buNone/>
            </a:pPr>
            <a:r>
              <a:t/>
            </a:r>
            <a:endParaRPr sz="2400">
              <a:latin typeface="Cambria"/>
              <a:ea typeface="Cambria"/>
              <a:cs typeface="Cambria"/>
              <a:sym typeface="Cambria"/>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Does </a:t>
            </a:r>
            <a:r>
              <a:rPr lang="en-GB" sz="2400" u="sng">
                <a:latin typeface="Cambria"/>
                <a:ea typeface="Cambria"/>
                <a:cs typeface="Cambria"/>
                <a:sym typeface="Cambria"/>
              </a:rPr>
              <a:t>not</a:t>
            </a:r>
            <a:r>
              <a:rPr lang="en-GB" sz="2400">
                <a:latin typeface="Cambria"/>
                <a:ea typeface="Cambria"/>
                <a:cs typeface="Cambria"/>
                <a:sym typeface="Cambria"/>
              </a:rPr>
              <a:t> include Congress, the courts, or the White House Office (i.e., President and his aides).</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State/local agencies covered by state laws</a:t>
            </a:r>
            <a:endParaRPr/>
          </a:p>
          <a:p>
            <a:pPr indent="0" lvl="1" marL="571500" rtl="0" algn="l">
              <a:lnSpc>
                <a:spcPct val="100000"/>
              </a:lnSpc>
              <a:spcBef>
                <a:spcPts val="280"/>
              </a:spcBef>
              <a:spcAft>
                <a:spcPts val="0"/>
              </a:spcAft>
              <a:buSzPts val="1800"/>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GB" sz="2800">
                <a:latin typeface="Cambria"/>
                <a:ea typeface="Cambria"/>
                <a:cs typeface="Cambria"/>
                <a:sym typeface="Cambria"/>
              </a:rPr>
              <a:t>FOIA as part of reporting</a:t>
            </a:r>
            <a:endParaRPr/>
          </a:p>
        </p:txBody>
      </p:sp>
      <p:pic>
        <p:nvPicPr>
          <p:cNvPr id="394" name="Google Shape;394;p54"/>
          <p:cNvPicPr preferRelativeResize="0"/>
          <p:nvPr/>
        </p:nvPicPr>
        <p:blipFill>
          <a:blip r:embed="rId3">
            <a:alphaModFix/>
          </a:blip>
          <a:stretch>
            <a:fillRect/>
          </a:stretch>
        </p:blipFill>
        <p:spPr>
          <a:xfrm>
            <a:off x="789400" y="1088800"/>
            <a:ext cx="6639973" cy="55626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5"/>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GB" sz="2800">
                <a:latin typeface="Cambria"/>
                <a:ea typeface="Cambria"/>
                <a:cs typeface="Cambria"/>
                <a:sym typeface="Cambria"/>
              </a:rPr>
              <a:t>Story from state public records </a:t>
            </a:r>
            <a:endParaRPr/>
          </a:p>
        </p:txBody>
      </p:sp>
      <p:pic>
        <p:nvPicPr>
          <p:cNvPr descr="A group of people in a room&#10;&#10;Description automatically generated" id="400" name="Google Shape;400;p55"/>
          <p:cNvPicPr preferRelativeResize="0"/>
          <p:nvPr>
            <p:ph idx="1" type="body"/>
          </p:nvPr>
        </p:nvPicPr>
        <p:blipFill rotWithShape="1">
          <a:blip r:embed="rId3">
            <a:alphaModFix/>
          </a:blip>
          <a:srcRect b="0" l="0" r="0" t="0"/>
          <a:stretch/>
        </p:blipFill>
        <p:spPr>
          <a:xfrm>
            <a:off x="457200" y="1373155"/>
            <a:ext cx="8229600" cy="452285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ph type="title"/>
          </p:nvPr>
        </p:nvSpPr>
        <p:spPr>
          <a:xfrm>
            <a:off x="457200" y="274638"/>
            <a:ext cx="8229600" cy="7159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GB" sz="2800">
                <a:latin typeface="Cambria"/>
                <a:ea typeface="Cambria"/>
                <a:cs typeface="Cambria"/>
                <a:sym typeface="Cambria"/>
              </a:rPr>
              <a:t>Story from Federal FOIAs</a:t>
            </a:r>
            <a:endParaRPr/>
          </a:p>
        </p:txBody>
      </p:sp>
      <p:pic>
        <p:nvPicPr>
          <p:cNvPr descr="A picture containing man, sitting, board, holding&#10;&#10;Description automatically generated" id="406" name="Google Shape;406;p56"/>
          <p:cNvPicPr preferRelativeResize="0"/>
          <p:nvPr>
            <p:ph idx="1" type="body"/>
          </p:nvPr>
        </p:nvPicPr>
        <p:blipFill rotWithShape="1">
          <a:blip r:embed="rId3">
            <a:alphaModFix/>
          </a:blip>
          <a:srcRect b="0" l="0" r="0" t="0"/>
          <a:stretch/>
        </p:blipFill>
        <p:spPr>
          <a:xfrm>
            <a:off x="457200" y="1373155"/>
            <a:ext cx="8229600" cy="45228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7"/>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i="0" lang="en-GB" sz="2800" u="none" cap="none" strike="noStrike">
                <a:solidFill>
                  <a:schemeClr val="dk1"/>
                </a:solidFill>
                <a:latin typeface="Cambria"/>
                <a:ea typeface="Cambria"/>
                <a:cs typeface="Cambria"/>
                <a:sym typeface="Cambria"/>
              </a:rPr>
              <a:t>Resources</a:t>
            </a:r>
            <a:endParaRPr i="0" sz="2800" u="none" cap="none" strike="noStrike">
              <a:solidFill>
                <a:schemeClr val="dk1"/>
              </a:solidFill>
              <a:latin typeface="Cambria"/>
              <a:ea typeface="Cambria"/>
              <a:cs typeface="Cambria"/>
              <a:sym typeface="Cambria"/>
            </a:endParaRPr>
          </a:p>
        </p:txBody>
      </p:sp>
      <p:sp>
        <p:nvSpPr>
          <p:cNvPr id="412" name="Google Shape;412;p57"/>
          <p:cNvSpPr txBox="1"/>
          <p:nvPr/>
        </p:nvSpPr>
        <p:spPr>
          <a:xfrm>
            <a:off x="649356" y="4684330"/>
            <a:ext cx="3922644" cy="1172124"/>
          </a:xfrm>
          <a:prstGeom prst="rect">
            <a:avLst/>
          </a:prstGeom>
          <a:noFill/>
          <a:ln>
            <a:noFill/>
          </a:ln>
        </p:spPr>
        <p:txBody>
          <a:bodyPr anchorCtr="0" anchor="t" bIns="91425" lIns="91425" spcFirstLastPara="1" rIns="91425" wrap="square" tIns="91425">
            <a:noAutofit/>
          </a:bodyPr>
          <a:lstStyle/>
          <a:p>
            <a:pPr indent="-228600" lvl="0" marL="457200" marR="0" rtl="0" algn="ctr">
              <a:lnSpc>
                <a:spcPct val="90000"/>
              </a:lnSpc>
              <a:spcBef>
                <a:spcPts val="180"/>
              </a:spcBef>
              <a:spcAft>
                <a:spcPts val="0"/>
              </a:spcAft>
              <a:buClr>
                <a:schemeClr val="dk1"/>
              </a:buClr>
              <a:buSzPts val="1600"/>
              <a:buFont typeface="Arial"/>
              <a:buNone/>
            </a:pPr>
            <a:r>
              <a:rPr b="1" i="0" lang="en-GB" sz="1665" u="none" cap="none" strike="noStrike">
                <a:solidFill>
                  <a:schemeClr val="dk1"/>
                </a:solidFill>
                <a:latin typeface="Cambria"/>
                <a:ea typeface="Cambria"/>
                <a:cs typeface="Cambria"/>
                <a:sym typeface="Cambria"/>
              </a:rPr>
              <a:t>Reporters Committee for Freedom of the Press </a:t>
            </a:r>
            <a:endParaRPr/>
          </a:p>
          <a:p>
            <a:pPr indent="-228600" lvl="0" marL="457200" marR="0" rtl="0" algn="ctr">
              <a:lnSpc>
                <a:spcPct val="90000"/>
              </a:lnSpc>
              <a:spcBef>
                <a:spcPts val="180"/>
              </a:spcBef>
              <a:spcAft>
                <a:spcPts val="0"/>
              </a:spcAft>
              <a:buClr>
                <a:schemeClr val="dk1"/>
              </a:buClr>
              <a:buSzPts val="1600"/>
              <a:buFont typeface="Arial"/>
              <a:buNone/>
            </a:pPr>
            <a:r>
              <a:rPr b="0" i="0" lang="en-GB" sz="1665" u="sng" cap="none" strike="noStrike">
                <a:solidFill>
                  <a:schemeClr val="hlink"/>
                </a:solidFill>
                <a:latin typeface="Cambria"/>
                <a:ea typeface="Cambria"/>
                <a:cs typeface="Cambria"/>
                <a:sym typeface="Cambria"/>
                <a:hlinkClick r:id="rId3"/>
              </a:rPr>
              <a:t>https://www.rcfp.org/open-government-guide/</a:t>
            </a:r>
            <a:endParaRPr b="0" i="0" sz="1665" u="none" cap="none" strike="noStrike">
              <a:solidFill>
                <a:schemeClr val="dk1"/>
              </a:solidFill>
              <a:latin typeface="Cambria"/>
              <a:ea typeface="Cambria"/>
              <a:cs typeface="Cambria"/>
              <a:sym typeface="Cambria"/>
            </a:endParaRPr>
          </a:p>
          <a:p>
            <a:pPr indent="-228600" lvl="0" marL="457200" marR="0" rtl="0" algn="ctr">
              <a:lnSpc>
                <a:spcPct val="90000"/>
              </a:lnSpc>
              <a:spcBef>
                <a:spcPts val="180"/>
              </a:spcBef>
              <a:spcAft>
                <a:spcPts val="0"/>
              </a:spcAft>
              <a:buClr>
                <a:schemeClr val="dk1"/>
              </a:buClr>
              <a:buSzPts val="1600"/>
              <a:buFont typeface="Arial"/>
              <a:buNone/>
            </a:pPr>
            <a:r>
              <a:t/>
            </a:r>
            <a:endParaRPr b="0" i="0" sz="1665" u="none" cap="none" strike="noStrike">
              <a:solidFill>
                <a:schemeClr val="dk1"/>
              </a:solidFill>
              <a:latin typeface="Cambria"/>
              <a:ea typeface="Cambria"/>
              <a:cs typeface="Cambria"/>
              <a:sym typeface="Cambria"/>
            </a:endParaRPr>
          </a:p>
          <a:p>
            <a:pPr indent="-228600" lvl="0" marL="457200" marR="0" rtl="0" algn="l">
              <a:lnSpc>
                <a:spcPct val="90000"/>
              </a:lnSpc>
              <a:spcBef>
                <a:spcPts val="180"/>
              </a:spcBef>
              <a:spcAft>
                <a:spcPts val="0"/>
              </a:spcAft>
              <a:buClr>
                <a:schemeClr val="dk1"/>
              </a:buClr>
              <a:buSzPts val="1600"/>
              <a:buFont typeface="Arial"/>
              <a:buNone/>
            </a:pPr>
            <a:r>
              <a:t/>
            </a:r>
            <a:endParaRPr b="0" i="0" sz="832" u="none" cap="none" strike="noStrike">
              <a:solidFill>
                <a:schemeClr val="dk1"/>
              </a:solidFill>
              <a:latin typeface="Arial"/>
              <a:ea typeface="Arial"/>
              <a:cs typeface="Arial"/>
              <a:sym typeface="Arial"/>
            </a:endParaRPr>
          </a:p>
        </p:txBody>
      </p:sp>
      <p:pic>
        <p:nvPicPr>
          <p:cNvPr id="413" name="Google Shape;413;p57"/>
          <p:cNvPicPr preferRelativeResize="0"/>
          <p:nvPr/>
        </p:nvPicPr>
        <p:blipFill rotWithShape="1">
          <a:blip r:embed="rId4">
            <a:alphaModFix/>
          </a:blip>
          <a:srcRect b="0" l="0" r="0" t="0"/>
          <a:stretch/>
        </p:blipFill>
        <p:spPr>
          <a:xfrm>
            <a:off x="1236260" y="1623649"/>
            <a:ext cx="2748836" cy="2660772"/>
          </a:xfrm>
          <a:prstGeom prst="rect">
            <a:avLst/>
          </a:prstGeom>
          <a:noFill/>
          <a:ln>
            <a:noFill/>
          </a:ln>
        </p:spPr>
      </p:pic>
      <p:pic>
        <p:nvPicPr>
          <p:cNvPr descr="http://s3.amazonaws.com/production.mediajoint.prx.org/public/account_images/6206/muckrock_medium.jpg" id="414" name="Google Shape;414;p57"/>
          <p:cNvPicPr preferRelativeResize="0"/>
          <p:nvPr/>
        </p:nvPicPr>
        <p:blipFill rotWithShape="1">
          <a:blip r:embed="rId5">
            <a:alphaModFix/>
          </a:blip>
          <a:srcRect b="0" l="0" r="0" t="0"/>
          <a:stretch/>
        </p:blipFill>
        <p:spPr>
          <a:xfrm>
            <a:off x="4572000" y="2016589"/>
            <a:ext cx="4284171" cy="1836392"/>
          </a:xfrm>
          <a:prstGeom prst="rect">
            <a:avLst/>
          </a:prstGeom>
          <a:noFill/>
          <a:ln>
            <a:noFill/>
          </a:ln>
        </p:spPr>
      </p:pic>
      <p:sp>
        <p:nvSpPr>
          <p:cNvPr id="415" name="Google Shape;415;p57"/>
          <p:cNvSpPr txBox="1"/>
          <p:nvPr/>
        </p:nvSpPr>
        <p:spPr>
          <a:xfrm>
            <a:off x="4572000" y="4684330"/>
            <a:ext cx="3922644" cy="1172124"/>
          </a:xfrm>
          <a:prstGeom prst="rect">
            <a:avLst/>
          </a:prstGeom>
          <a:noFill/>
          <a:ln>
            <a:noFill/>
          </a:ln>
        </p:spPr>
        <p:txBody>
          <a:bodyPr anchorCtr="0" anchor="t" bIns="91425" lIns="91425" spcFirstLastPara="1" rIns="91425" wrap="square" tIns="91425">
            <a:noAutofit/>
          </a:bodyPr>
          <a:lstStyle/>
          <a:p>
            <a:pPr indent="-228600" lvl="0" marL="457200" marR="0" rtl="0" algn="ctr">
              <a:lnSpc>
                <a:spcPct val="100000"/>
              </a:lnSpc>
              <a:spcBef>
                <a:spcPts val="180"/>
              </a:spcBef>
              <a:spcAft>
                <a:spcPts val="0"/>
              </a:spcAft>
              <a:buClr>
                <a:schemeClr val="dk1"/>
              </a:buClr>
              <a:buSzPts val="1600"/>
              <a:buFont typeface="Arial"/>
              <a:buNone/>
            </a:pPr>
            <a:r>
              <a:rPr b="1" i="0" lang="en-GB" sz="1800" u="none" cap="none" strike="noStrike">
                <a:solidFill>
                  <a:schemeClr val="dk1"/>
                </a:solidFill>
                <a:latin typeface="Cambria"/>
                <a:ea typeface="Cambria"/>
                <a:cs typeface="Cambria"/>
                <a:sym typeface="Cambria"/>
              </a:rPr>
              <a:t>MuckRock Public Records Guides</a:t>
            </a:r>
            <a:endParaRPr/>
          </a:p>
          <a:p>
            <a:pPr indent="-228600" lvl="0" marL="457200" marR="0" rtl="0" algn="ctr">
              <a:lnSpc>
                <a:spcPct val="100000"/>
              </a:lnSpc>
              <a:spcBef>
                <a:spcPts val="180"/>
              </a:spcBef>
              <a:spcAft>
                <a:spcPts val="0"/>
              </a:spcAft>
              <a:buClr>
                <a:schemeClr val="dk1"/>
              </a:buClr>
              <a:buSzPts val="1600"/>
              <a:buFont typeface="Arial"/>
              <a:buNone/>
            </a:pPr>
            <a:r>
              <a:rPr b="0" i="0" lang="en-GB" sz="1800" u="sng" cap="none" strike="noStrike">
                <a:solidFill>
                  <a:schemeClr val="hlink"/>
                </a:solidFill>
                <a:latin typeface="Cambria"/>
                <a:ea typeface="Cambria"/>
                <a:cs typeface="Cambria"/>
                <a:sym typeface="Cambria"/>
                <a:hlinkClick r:id="rId6"/>
              </a:rPr>
              <a:t>https://www.muckrock.com</a:t>
            </a:r>
            <a:endParaRPr b="0" i="0" sz="1800" u="none" cap="none" strike="noStrike">
              <a:solidFill>
                <a:schemeClr val="dk1"/>
              </a:solidFill>
              <a:latin typeface="Cambria"/>
              <a:ea typeface="Cambria"/>
              <a:cs typeface="Cambria"/>
              <a:sym typeface="Cambria"/>
            </a:endParaRPr>
          </a:p>
          <a:p>
            <a:pPr indent="-228600" lvl="0" marL="457200" marR="0" rtl="0" algn="ctr">
              <a:lnSpc>
                <a:spcPct val="100000"/>
              </a:lnSpc>
              <a:spcBef>
                <a:spcPts val="180"/>
              </a:spcBef>
              <a:spcAft>
                <a:spcPts val="0"/>
              </a:spcAft>
              <a:buClr>
                <a:schemeClr val="dk1"/>
              </a:buClr>
              <a:buSzPts val="1600"/>
              <a:buFont typeface="Arial"/>
              <a:buNone/>
            </a:pPr>
            <a:r>
              <a:t/>
            </a:r>
            <a:endParaRPr b="0" i="0" sz="1800" u="none" cap="none" strike="noStrike">
              <a:solidFill>
                <a:schemeClr val="dk1"/>
              </a:solidFill>
              <a:latin typeface="Cambria"/>
              <a:ea typeface="Cambria"/>
              <a:cs typeface="Cambria"/>
              <a:sym typeface="Cambria"/>
            </a:endParaRPr>
          </a:p>
          <a:p>
            <a:pPr indent="-228600" lvl="0" marL="457200" marR="0" rtl="0" algn="l">
              <a:lnSpc>
                <a:spcPct val="100000"/>
              </a:lnSpc>
              <a:spcBef>
                <a:spcPts val="180"/>
              </a:spcBef>
              <a:spcAft>
                <a:spcPts val="0"/>
              </a:spcAft>
              <a:buClr>
                <a:schemeClr val="dk1"/>
              </a:buClr>
              <a:buSzPts val="16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What can you FOIA, and how?</a:t>
            </a:r>
            <a:endParaRPr i="0" sz="2800" u="none" cap="none" strike="noStrike">
              <a:solidFill>
                <a:schemeClr val="dk1"/>
              </a:solidFill>
              <a:latin typeface="Cambria"/>
              <a:ea typeface="Cambria"/>
              <a:cs typeface="Cambria"/>
              <a:sym typeface="Cambria"/>
            </a:endParaRPr>
          </a:p>
        </p:txBody>
      </p:sp>
      <p:sp>
        <p:nvSpPr>
          <p:cNvPr id="156" name="Google Shape;156;p19"/>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Any “agency record”</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Very broad</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Means the agency “created or obtained” the records and is “in control of the requested materials at the time the FOIA request is made.”</a:t>
            </a:r>
            <a:endParaRPr/>
          </a:p>
          <a:p>
            <a:pPr indent="-342900" lvl="1" marL="9144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Agency has no obligation to make records for you</a:t>
            </a:r>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342900" lvl="0" marL="457200" rtl="0" algn="l">
              <a:lnSpc>
                <a:spcPct val="100000"/>
              </a:lnSpc>
              <a:spcBef>
                <a:spcPts val="280"/>
              </a:spcBef>
              <a:spcAft>
                <a:spcPts val="0"/>
              </a:spcAft>
              <a:buSzPts val="1800"/>
              <a:buFont typeface="Cambria"/>
              <a:buChar char="●"/>
            </a:pPr>
            <a:r>
              <a:rPr lang="en-GB" sz="2400">
                <a:latin typeface="Cambria"/>
                <a:ea typeface="Cambria"/>
                <a:cs typeface="Cambria"/>
                <a:sym typeface="Cambria"/>
              </a:rPr>
              <a:t>Form of request: in writing and submitted via email, web portal, etc.</a:t>
            </a:r>
            <a:endParaRPr sz="2400">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62" name="Google Shape;162;p20"/>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Bad: FOIA Exceptions</a:t>
            </a:r>
            <a:endParaRPr i="0" sz="2800" u="none" cap="none" strike="noStrike">
              <a:solidFill>
                <a:schemeClr val="dk1"/>
              </a:solidFill>
              <a:latin typeface="Cambria"/>
              <a:ea typeface="Cambria"/>
              <a:cs typeface="Cambria"/>
              <a:sym typeface="Cambria"/>
            </a:endParaRPr>
          </a:p>
        </p:txBody>
      </p:sp>
      <p:sp>
        <p:nvSpPr>
          <p:cNvPr id="163" name="Google Shape;163;p20"/>
          <p:cNvSpPr/>
          <p:nvPr/>
        </p:nvSpPr>
        <p:spPr>
          <a:xfrm>
            <a:off x="457200" y="1122811"/>
            <a:ext cx="8229600" cy="5747727"/>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1: Classified information (material “specifically authorized under criteria established by an Executive order to be kept secret in the interest of national defense or foreign policy” and “in fact properly classified pursuant to such Executive order”).</a:t>
            </a:r>
            <a:br>
              <a:rPr b="0" i="0" lang="en-GB" sz="2400" u="none" cap="none" strike="noStrike">
                <a:solidFill>
                  <a:srgbClr val="000000"/>
                </a:solidFill>
                <a:latin typeface="Cambria"/>
                <a:ea typeface="Cambria"/>
                <a:cs typeface="Cambria"/>
                <a:sym typeface="Cambria"/>
              </a:rPr>
            </a:br>
            <a:r>
              <a:rPr b="0" i="0" lang="en-GB" sz="2400" u="none" cap="none" strike="noStrike">
                <a:solidFill>
                  <a:srgbClr val="000000"/>
                </a:solidFill>
                <a:latin typeface="Cambria"/>
                <a:ea typeface="Cambria"/>
                <a:cs typeface="Cambria"/>
                <a:sym typeface="Cambria"/>
              </a:rPr>
              <a:t>🡪 Ex: Rules governing lethal force abroad (Glomar)</a:t>
            </a:r>
            <a:br>
              <a:rPr b="0" i="0" lang="en-GB" sz="2400" u="none" cap="none" strike="noStrike">
                <a:solidFill>
                  <a:srgbClr val="000000"/>
                </a:solidFill>
                <a:latin typeface="Cambria"/>
                <a:ea typeface="Cambria"/>
                <a:cs typeface="Cambria"/>
                <a:sym typeface="Cambria"/>
              </a:rPr>
            </a:br>
            <a:endParaRPr b="0" i="0" sz="2400" u="none" cap="none" strike="noStrike">
              <a:solidFill>
                <a:srgbClr val="000000"/>
              </a:solidFill>
              <a:latin typeface="Cambria"/>
              <a:ea typeface="Cambria"/>
              <a:cs typeface="Cambria"/>
              <a:sym typeface="Cambria"/>
            </a:endParaRPr>
          </a:p>
          <a:p>
            <a:pPr indent="-330200" lvl="0" marL="342900"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2: Information related solely to the internal personnel rules and practices of an agency.</a:t>
            </a:r>
            <a:br>
              <a:rPr b="0" i="0" lang="en-GB" sz="2400" u="none" cap="none" strike="noStrike">
                <a:solidFill>
                  <a:srgbClr val="000000"/>
                </a:solidFill>
                <a:latin typeface="Cambria"/>
                <a:ea typeface="Cambria"/>
                <a:cs typeface="Cambria"/>
                <a:sym typeface="Cambria"/>
              </a:rPr>
            </a:br>
            <a:endParaRPr b="0" i="0" sz="2400" u="none" cap="none" strike="noStrike">
              <a:solidFill>
                <a:srgbClr val="000000"/>
              </a:solidFill>
              <a:latin typeface="Cambria"/>
              <a:ea typeface="Cambria"/>
              <a:cs typeface="Cambria"/>
              <a:sym typeface="Cambria"/>
            </a:endParaRPr>
          </a:p>
          <a:p>
            <a:pPr indent="-330200" lvl="0" marL="342900"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3: information “specifically exempted from disclosure” by another statute (e.g., grand jury materials exempt under Federal Rule of Criminal Procedure 6(e), tax returns exempt under Internal Revenue Code)</a:t>
            </a:r>
            <a:endParaRPr/>
          </a:p>
          <a:p>
            <a:pPr indent="-215900" lvl="0" marL="342900" marR="0" rtl="0" algn="l">
              <a:lnSpc>
                <a:spcPct val="100000"/>
              </a:lnSpc>
              <a:spcBef>
                <a:spcPts val="280"/>
              </a:spcBef>
              <a:spcAft>
                <a:spcPts val="0"/>
              </a:spcAft>
              <a:buClr>
                <a:srgbClr val="000000"/>
              </a:buClr>
              <a:buSzPts val="1800"/>
              <a:buFont typeface="Cambria"/>
              <a:buNone/>
            </a:pPr>
            <a:r>
              <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69" name="Google Shape;169;p21"/>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Bad: FOIA Exceptions</a:t>
            </a:r>
            <a:endParaRPr i="0" sz="2800" u="none" cap="none" strike="noStrike">
              <a:solidFill>
                <a:schemeClr val="dk1"/>
              </a:solidFill>
              <a:latin typeface="Cambria"/>
              <a:ea typeface="Cambria"/>
              <a:cs typeface="Cambria"/>
              <a:sym typeface="Cambria"/>
            </a:endParaRPr>
          </a:p>
        </p:txBody>
      </p:sp>
      <p:sp>
        <p:nvSpPr>
          <p:cNvPr id="170" name="Google Shape;170;p21"/>
          <p:cNvSpPr/>
          <p:nvPr/>
        </p:nvSpPr>
        <p:spPr>
          <a:xfrm>
            <a:off x="457200" y="1215575"/>
            <a:ext cx="8229600" cy="3901068"/>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4: Trade secrets and privileged or confidential commercial or financial information </a:t>
            </a:r>
            <a:br>
              <a:rPr b="0" i="0" lang="en-GB" sz="2400" u="none" cap="none" strike="noStrike">
                <a:solidFill>
                  <a:srgbClr val="000000"/>
                </a:solidFill>
                <a:latin typeface="Cambria"/>
                <a:ea typeface="Cambria"/>
                <a:cs typeface="Cambria"/>
                <a:sym typeface="Cambria"/>
              </a:rPr>
            </a:br>
            <a:r>
              <a:rPr b="0" i="0" lang="en-GB" sz="2400" u="none" cap="none" strike="noStrike">
                <a:solidFill>
                  <a:srgbClr val="000000"/>
                </a:solidFill>
                <a:latin typeface="Cambria"/>
                <a:ea typeface="Cambria"/>
                <a:cs typeface="Cambria"/>
                <a:sym typeface="Cambria"/>
              </a:rPr>
              <a:t>🡪 </a:t>
            </a:r>
            <a:r>
              <a:rPr b="0" i="1" lang="en-GB" sz="2400" u="none" cap="none" strike="noStrike">
                <a:solidFill>
                  <a:srgbClr val="000000"/>
                </a:solidFill>
                <a:latin typeface="Cambria"/>
                <a:ea typeface="Cambria"/>
                <a:cs typeface="Cambria"/>
                <a:sym typeface="Cambria"/>
              </a:rPr>
              <a:t> </a:t>
            </a:r>
            <a:r>
              <a:rPr b="0" i="0" lang="en-GB" sz="2400" u="none" cap="none" strike="noStrike">
                <a:solidFill>
                  <a:srgbClr val="000000"/>
                </a:solidFill>
                <a:latin typeface="Cambria"/>
                <a:ea typeface="Cambria"/>
                <a:cs typeface="Cambria"/>
                <a:sym typeface="Cambria"/>
              </a:rPr>
              <a:t>Ex: Volkswagen lawsuit, JUUL lawsuit</a:t>
            </a:r>
            <a:br>
              <a:rPr b="0" i="0" lang="en-GB" sz="2400" u="none" cap="none" strike="noStrike">
                <a:solidFill>
                  <a:srgbClr val="000000"/>
                </a:solidFill>
                <a:latin typeface="Cambria"/>
                <a:ea typeface="Cambria"/>
                <a:cs typeface="Cambria"/>
                <a:sym typeface="Cambria"/>
              </a:rPr>
            </a:br>
            <a:endParaRPr b="0" i="0" sz="2400" u="none" cap="none" strike="noStrike">
              <a:solidFill>
                <a:srgbClr val="000000"/>
              </a:solidFill>
              <a:latin typeface="Cambria"/>
              <a:ea typeface="Cambria"/>
              <a:cs typeface="Cambria"/>
              <a:sym typeface="Cambria"/>
            </a:endParaRPr>
          </a:p>
          <a:p>
            <a:pPr indent="-330200" lvl="0" marL="342900"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5: “inter-agency or intra-agency memorandums or letters that would not be available by law to a party other than an agency in litigation with the agency” </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Main privileges: deliberative process privilege; attorney work product; attorney-client privilege</a:t>
            </a:r>
            <a:endParaRPr/>
          </a:p>
          <a:p>
            <a:pPr indent="-330200" lvl="1" marL="342900"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 Ex: Parkland lawsuit</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76" name="Google Shape;176;p22"/>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Bad: FOIA Exceptions</a:t>
            </a:r>
            <a:endParaRPr i="0" sz="2800" u="none" cap="none" strike="noStrike">
              <a:solidFill>
                <a:schemeClr val="dk1"/>
              </a:solidFill>
              <a:latin typeface="Cambria"/>
              <a:ea typeface="Cambria"/>
              <a:cs typeface="Cambria"/>
              <a:sym typeface="Cambria"/>
            </a:endParaRPr>
          </a:p>
        </p:txBody>
      </p:sp>
      <p:sp>
        <p:nvSpPr>
          <p:cNvPr id="177" name="Google Shape;177;p22"/>
          <p:cNvSpPr/>
          <p:nvPr/>
        </p:nvSpPr>
        <p:spPr>
          <a:xfrm>
            <a:off x="457200" y="1215575"/>
            <a:ext cx="8229600" cy="35702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6: “personnel and medical files and similar files the disclosure of which would constitute a clearly unwarranted invasion of personal privacy”</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Requires balancing between privacy interest and value of public disclosure (must “let citizens know what their government is up to”)</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Redaction is your friend!</a:t>
            </a:r>
            <a:endParaRPr/>
          </a:p>
          <a:p>
            <a:pPr indent="-349250" lvl="1" marL="925513" marR="0" rtl="0" algn="l">
              <a:lnSpc>
                <a:spcPct val="100000"/>
              </a:lnSpc>
              <a:spcBef>
                <a:spcPts val="280"/>
              </a:spcBef>
              <a:spcAft>
                <a:spcPts val="0"/>
              </a:spcAft>
              <a:buClr>
                <a:srgbClr val="000000"/>
              </a:buClr>
              <a:buSzPts val="1800"/>
              <a:buFont typeface="Cambria"/>
              <a:buNone/>
            </a:pPr>
            <a:r>
              <a:t/>
            </a:r>
            <a:endParaRPr b="0" i="0" sz="2400" u="none" cap="none" strike="noStrike">
              <a:solidFill>
                <a:srgbClr val="000000"/>
              </a:solidFill>
              <a:latin typeface="Cambria"/>
              <a:ea typeface="Cambria"/>
              <a:cs typeface="Cambria"/>
              <a:sym typeface="Cambria"/>
            </a:endParaRPr>
          </a:p>
          <a:p>
            <a:pPr indent="114300" lvl="0" marL="0" marR="0" rtl="0" algn="l">
              <a:lnSpc>
                <a:spcPct val="100000"/>
              </a:lnSpc>
              <a:spcBef>
                <a:spcPts val="280"/>
              </a:spcBef>
              <a:spcAft>
                <a:spcPts val="0"/>
              </a:spcAft>
              <a:buClr>
                <a:srgbClr val="000000"/>
              </a:buClr>
              <a:buSzPts val="1800"/>
              <a:buFont typeface="Cambria"/>
              <a:buNone/>
            </a:pPr>
            <a:r>
              <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idx="1" type="body"/>
          </p:nvPr>
        </p:nvSpPr>
        <p:spPr>
          <a:xfrm>
            <a:off x="457200" y="1215575"/>
            <a:ext cx="8064000" cy="504330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a:p>
            <a:pPr indent="-228600" lvl="1" marL="914400" rtl="0" algn="l">
              <a:lnSpc>
                <a:spcPct val="100000"/>
              </a:lnSpc>
              <a:spcBef>
                <a:spcPts val="280"/>
              </a:spcBef>
              <a:spcAft>
                <a:spcPts val="0"/>
              </a:spcAft>
              <a:buSzPts val="1800"/>
              <a:buFont typeface="Cambria"/>
              <a:buNone/>
            </a:pPr>
            <a:r>
              <a:t/>
            </a:r>
            <a:endParaRPr sz="2400">
              <a:latin typeface="Cambria"/>
              <a:ea typeface="Cambria"/>
              <a:cs typeface="Cambria"/>
              <a:sym typeface="Cambria"/>
            </a:endParaRPr>
          </a:p>
        </p:txBody>
      </p:sp>
      <p:sp>
        <p:nvSpPr>
          <p:cNvPr id="183" name="Google Shape;183;p23"/>
          <p:cNvSpPr txBox="1"/>
          <p:nvPr>
            <p:ph type="title"/>
          </p:nvPr>
        </p:nvSpPr>
        <p:spPr>
          <a:xfrm>
            <a:off x="457200" y="152400"/>
            <a:ext cx="8229600" cy="639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2800">
                <a:latin typeface="Cambria"/>
                <a:ea typeface="Cambria"/>
                <a:cs typeface="Cambria"/>
                <a:sym typeface="Cambria"/>
              </a:rPr>
              <a:t>The Bad: FOIA Exceptions</a:t>
            </a:r>
            <a:endParaRPr i="0" sz="2800" u="none" cap="none" strike="noStrike">
              <a:solidFill>
                <a:schemeClr val="dk1"/>
              </a:solidFill>
              <a:latin typeface="Cambria"/>
              <a:ea typeface="Cambria"/>
              <a:cs typeface="Cambria"/>
              <a:sym typeface="Cambria"/>
            </a:endParaRPr>
          </a:p>
        </p:txBody>
      </p:sp>
      <p:sp>
        <p:nvSpPr>
          <p:cNvPr id="184" name="Google Shape;184;p23"/>
          <p:cNvSpPr/>
          <p:nvPr/>
        </p:nvSpPr>
        <p:spPr>
          <a:xfrm>
            <a:off x="457200" y="1215575"/>
            <a:ext cx="8229600" cy="58785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mbria"/>
              <a:buChar char="●"/>
            </a:pPr>
            <a:r>
              <a:rPr b="0" i="0" lang="en-GB" sz="2400" u="none" cap="none" strike="noStrike">
                <a:solidFill>
                  <a:srgbClr val="000000"/>
                </a:solidFill>
                <a:latin typeface="Cambria"/>
                <a:ea typeface="Cambria"/>
                <a:cs typeface="Cambria"/>
                <a:sym typeface="Cambria"/>
              </a:rPr>
              <a:t>Exemption 7: “records or information compiled for law enforcement purposes,” but only if disclosure:</a:t>
            </a:r>
            <a:endParaRPr/>
          </a:p>
          <a:p>
            <a:pPr indent="-463550" lvl="0"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“could reasonably be expected to interfere with enforcement proceedings”</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“would deprive a person of a right to a fair trial or an impartial adjudication”</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“could reasonably be expected to constitute an unwarranted invasion of personal privacy”</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“could reasonably be expected to disclose the identity of a confidential source”</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“could reasonably be expected to endanger the life or physical safety of any individual”</a:t>
            </a:r>
            <a:endParaRPr/>
          </a:p>
          <a:p>
            <a:pPr indent="-463550" lvl="1" marL="925513" marR="0" rtl="0" algn="l">
              <a:lnSpc>
                <a:spcPct val="100000"/>
              </a:lnSpc>
              <a:spcBef>
                <a:spcPts val="280"/>
              </a:spcBef>
              <a:spcAft>
                <a:spcPts val="0"/>
              </a:spcAft>
              <a:buClr>
                <a:srgbClr val="000000"/>
              </a:buClr>
              <a:buSzPts val="1800"/>
              <a:buFont typeface="Cambria"/>
              <a:buChar char="●"/>
            </a:pPr>
            <a:r>
              <a:rPr b="0" i="0" lang="en-GB" sz="2000" u="none" cap="none" strike="noStrike">
                <a:solidFill>
                  <a:srgbClr val="000000"/>
                </a:solidFill>
                <a:latin typeface="Cambria"/>
                <a:ea typeface="Cambria"/>
                <a:cs typeface="Cambria"/>
                <a:sym typeface="Cambria"/>
              </a:rPr>
              <a:t>would disclose techniques, procedures, or guidelines for law enforcement investigations or prosecutions, if such disclosure could reasonably be expected to risk circumvention of the law</a:t>
            </a:r>
            <a:endParaRPr b="0" i="0" sz="2000" u="none" cap="none" strike="noStrike">
              <a:solidFill>
                <a:srgbClr val="000000"/>
              </a:solidFill>
              <a:latin typeface="Cambria"/>
              <a:ea typeface="Cambria"/>
              <a:cs typeface="Cambria"/>
              <a:sym typeface="Cambria"/>
            </a:endParaRPr>
          </a:p>
          <a:p>
            <a:pPr indent="-349250" lvl="1" marL="925513" marR="0" rtl="0" algn="l">
              <a:lnSpc>
                <a:spcPct val="100000"/>
              </a:lnSpc>
              <a:spcBef>
                <a:spcPts val="280"/>
              </a:spcBef>
              <a:spcAft>
                <a:spcPts val="0"/>
              </a:spcAft>
              <a:buClr>
                <a:srgbClr val="000000"/>
              </a:buClr>
              <a:buSzPts val="1800"/>
              <a:buFont typeface="Cambria"/>
              <a:buNone/>
            </a:pPr>
            <a:r>
              <a:t/>
            </a:r>
            <a:endParaRPr b="0" i="0" sz="2400" u="none" cap="none" strike="noStrike">
              <a:solidFill>
                <a:srgbClr val="000000"/>
              </a:solidFill>
              <a:latin typeface="Cambria"/>
              <a:ea typeface="Cambria"/>
              <a:cs typeface="Cambria"/>
              <a:sym typeface="Cambria"/>
            </a:endParaRPr>
          </a:p>
          <a:p>
            <a:pPr indent="114300" lvl="0" marL="0" marR="0" rtl="0" algn="l">
              <a:lnSpc>
                <a:spcPct val="100000"/>
              </a:lnSpc>
              <a:spcBef>
                <a:spcPts val="280"/>
              </a:spcBef>
              <a:spcAft>
                <a:spcPts val="0"/>
              </a:spcAft>
              <a:buClr>
                <a:srgbClr val="000000"/>
              </a:buClr>
              <a:buSzPts val="1800"/>
              <a:buFont typeface="Cambria"/>
              <a:buNone/>
            </a:pPr>
            <a:r>
              <a:t/>
            </a:r>
            <a:endParaRPr b="0" i="0" sz="2400" u="none" cap="none" strike="noStrike">
              <a:solidFill>
                <a:srgbClr val="000000"/>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Custom 4">
      <a:dk1>
        <a:srgbClr val="000000"/>
      </a:dk1>
      <a:lt1>
        <a:srgbClr val="FFFFFF"/>
      </a:lt1>
      <a:dk2>
        <a:srgbClr val="1F497D"/>
      </a:dk2>
      <a:lt2>
        <a:srgbClr val="EEECE1"/>
      </a:lt2>
      <a:accent1>
        <a:srgbClr val="558ED5"/>
      </a:accent1>
      <a:accent2>
        <a:srgbClr val="C0504D"/>
      </a:accent2>
      <a:accent3>
        <a:srgbClr val="9BBB59"/>
      </a:accent3>
      <a:accent4>
        <a:srgbClr val="8064A2"/>
      </a:accent4>
      <a:accent5>
        <a:srgbClr val="4BACC6"/>
      </a:accent5>
      <a:accent6>
        <a:srgbClr val="FF993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