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57"/>
  </p:notesMasterIdLst>
  <p:sldIdLst>
    <p:sldId id="330" r:id="rId2"/>
    <p:sldId id="356" r:id="rId3"/>
    <p:sldId id="336" r:id="rId4"/>
    <p:sldId id="256" r:id="rId5"/>
    <p:sldId id="331" r:id="rId6"/>
    <p:sldId id="332" r:id="rId7"/>
    <p:sldId id="333" r:id="rId8"/>
    <p:sldId id="299" r:id="rId9"/>
    <p:sldId id="300" r:id="rId10"/>
    <p:sldId id="301" r:id="rId11"/>
    <p:sldId id="347" r:id="rId12"/>
    <p:sldId id="302" r:id="rId13"/>
    <p:sldId id="303" r:id="rId14"/>
    <p:sldId id="304" r:id="rId15"/>
    <p:sldId id="306" r:id="rId16"/>
    <p:sldId id="311" r:id="rId17"/>
    <p:sldId id="353" r:id="rId18"/>
    <p:sldId id="354" r:id="rId19"/>
    <p:sldId id="355" r:id="rId20"/>
    <p:sldId id="267" r:id="rId21"/>
    <p:sldId id="322" r:id="rId22"/>
    <p:sldId id="323" r:id="rId23"/>
    <p:sldId id="324" r:id="rId24"/>
    <p:sldId id="325" r:id="rId25"/>
    <p:sldId id="326" r:id="rId26"/>
    <p:sldId id="268" r:id="rId27"/>
    <p:sldId id="337" r:id="rId28"/>
    <p:sldId id="339" r:id="rId29"/>
    <p:sldId id="340" r:id="rId30"/>
    <p:sldId id="341" r:id="rId31"/>
    <p:sldId id="327" r:id="rId32"/>
    <p:sldId id="328" r:id="rId33"/>
    <p:sldId id="264" r:id="rId34"/>
    <p:sldId id="313" r:id="rId35"/>
    <p:sldId id="315" r:id="rId36"/>
    <p:sldId id="350" r:id="rId37"/>
    <p:sldId id="271" r:id="rId38"/>
    <p:sldId id="270" r:id="rId39"/>
    <p:sldId id="329" r:id="rId40"/>
    <p:sldId id="342" r:id="rId41"/>
    <p:sldId id="335" r:id="rId42"/>
    <p:sldId id="266" r:id="rId43"/>
    <p:sldId id="316" r:id="rId44"/>
    <p:sldId id="320" r:id="rId45"/>
    <p:sldId id="259" r:id="rId46"/>
    <p:sldId id="293" r:id="rId47"/>
    <p:sldId id="297" r:id="rId48"/>
    <p:sldId id="296" r:id="rId49"/>
    <p:sldId id="295" r:id="rId50"/>
    <p:sldId id="308" r:id="rId51"/>
    <p:sldId id="309" r:id="rId52"/>
    <p:sldId id="348" r:id="rId53"/>
    <p:sldId id="310" r:id="rId54"/>
    <p:sldId id="352" r:id="rId55"/>
    <p:sldId id="35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ni Efron" initials="SE" lastIdx="84" clrIdx="0">
    <p:extLst>
      <p:ext uri="{19B8F6BF-5375-455C-9EA6-DF929625EA0E}">
        <p15:presenceInfo xmlns:p15="http://schemas.microsoft.com/office/powerpoint/2012/main" userId="S::sefron@npf1.onmicrosoft.com::9f33e1c2-efa8-49d7-b9aa-dd6ee4eca454" providerId="AD"/>
      </p:ext>
    </p:extLst>
  </p:cmAuthor>
  <p:cmAuthor id="2" name="Chikezie  Omeje" initials="CO" lastIdx="1" clrIdx="1">
    <p:extLst>
      <p:ext uri="{19B8F6BF-5375-455C-9EA6-DF929625EA0E}">
        <p15:presenceInfo xmlns:p15="http://schemas.microsoft.com/office/powerpoint/2012/main" userId="S::cho2115@columbia.edu::7538a94e-b592-43cd-add4-94af5f52ad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132F55"/>
    <a:srgbClr val="F4EAE1"/>
    <a:srgbClr val="C6976B"/>
    <a:srgbClr val="96A86F"/>
    <a:srgbClr val="71A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9"/>
    <p:restoredTop sz="93827" autoAdjust="0"/>
  </p:normalViewPr>
  <p:slideViewPr>
    <p:cSldViewPr snapToGrid="0" snapToObjects="1">
      <p:cViewPr varScale="1">
        <p:scale>
          <a:sx n="153" d="100"/>
          <a:sy n="153" d="100"/>
        </p:scale>
        <p:origin x="522" y="138"/>
      </p:cViewPr>
      <p:guideLst/>
    </p:cSldViewPr>
  </p:slideViewPr>
  <p:notesTextViewPr>
    <p:cViewPr>
      <p:scale>
        <a:sx n="1" d="1"/>
        <a:sy n="1" d="1"/>
      </p:scale>
      <p:origin x="0" y="0"/>
    </p:cViewPr>
  </p:notesTextViewPr>
  <p:sorterViewPr>
    <p:cViewPr>
      <p:scale>
        <a:sx n="1" d="1"/>
        <a:sy n="1" d="1"/>
      </p:scale>
      <p:origin x="0" y="-16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08T18:14:53.821" idx="1">
    <p:pos x="7680" y="0"/>
    <p:text>like!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15T10:39:32.617" idx="49">
    <p:pos x="7027" y="382"/>
    <p:text>replace with screenshot that shows the paper --use PDF of Page 1 from Tampa Bay Times website.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170B7-3247-C742-A0AF-3256037C183C}" type="datetimeFigureOut">
              <a:rPr lang="en-US" smtClean="0"/>
              <a:t>10/12/2020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4FC72-2FB8-4045-87B1-335128622F83}" type="slidenum">
              <a:rPr lang="en-US" smtClean="0"/>
              <a:t>‹#›</a:t>
            </a:fld>
            <a:endParaRPr lang="en-US"/>
          </a:p>
        </p:txBody>
      </p:sp>
    </p:spTree>
    <p:extLst>
      <p:ext uri="{BB962C8B-B14F-4D97-AF65-F5344CB8AC3E}">
        <p14:creationId xmlns:p14="http://schemas.microsoft.com/office/powerpoint/2010/main" val="2332332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1</a:t>
            </a:fld>
            <a:endParaRPr lang="en-US"/>
          </a:p>
        </p:txBody>
      </p:sp>
    </p:spTree>
    <p:extLst>
      <p:ext uri="{BB962C8B-B14F-4D97-AF65-F5344CB8AC3E}">
        <p14:creationId xmlns:p14="http://schemas.microsoft.com/office/powerpoint/2010/main" val="172855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by </a:t>
            </a:r>
            <a:r>
              <a:rPr lang="en-US" sz="1200" dirty="0"/>
              <a:t>Pulitzer Prize-winner James Grimaldi </a:t>
            </a:r>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36</a:t>
            </a:fld>
            <a:endParaRPr lang="en-US"/>
          </a:p>
        </p:txBody>
      </p:sp>
    </p:spTree>
    <p:extLst>
      <p:ext uri="{BB962C8B-B14F-4D97-AF65-F5344CB8AC3E}">
        <p14:creationId xmlns:p14="http://schemas.microsoft.com/office/powerpoint/2010/main" val="282576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Tips from Kathleen Day, Johns Hopkins University business professor and previously a Washington Post reporter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44</a:t>
            </a:fld>
            <a:endParaRPr lang="en-US"/>
          </a:p>
        </p:txBody>
      </p:sp>
    </p:spTree>
    <p:extLst>
      <p:ext uri="{BB962C8B-B14F-4D97-AF65-F5344CB8AC3E}">
        <p14:creationId xmlns:p14="http://schemas.microsoft.com/office/powerpoint/2010/main" val="410455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by </a:t>
            </a:r>
            <a:r>
              <a:rPr lang="en-US" sz="1200" dirty="0">
                <a:latin typeface="Calibri" panose="020F0502020204030204" pitchFamily="34" charset="0"/>
                <a:cs typeface="Calibri" panose="020F0502020204030204" pitchFamily="34" charset="0"/>
              </a:rPr>
              <a:t>Maya MacGuineas, president of the Committee for a Responsible Federal Budget </a:t>
            </a:r>
            <a:endParaRPr lang="en-US" dirty="0"/>
          </a:p>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45</a:t>
            </a:fld>
            <a:endParaRPr lang="en-US"/>
          </a:p>
        </p:txBody>
      </p:sp>
    </p:spTree>
    <p:extLst>
      <p:ext uri="{BB962C8B-B14F-4D97-AF65-F5344CB8AC3E}">
        <p14:creationId xmlns:p14="http://schemas.microsoft.com/office/powerpoint/2010/main" val="173159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by </a:t>
            </a:r>
            <a:r>
              <a:rPr lang="en-US" sz="1200" dirty="0">
                <a:latin typeface="Calibri" panose="020F0502020204030204" pitchFamily="34" charset="0"/>
                <a:cs typeface="Calibri" panose="020F0502020204030204" pitchFamily="34" charset="0"/>
              </a:rPr>
              <a:t>Maya MacGuineas, president of the Committee for a Responsible Federal Budget </a:t>
            </a:r>
            <a:endParaRPr lang="en-US" dirty="0"/>
          </a:p>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47</a:t>
            </a:fld>
            <a:endParaRPr lang="en-US"/>
          </a:p>
        </p:txBody>
      </p:sp>
    </p:spTree>
    <p:extLst>
      <p:ext uri="{BB962C8B-B14F-4D97-AF65-F5344CB8AC3E}">
        <p14:creationId xmlns:p14="http://schemas.microsoft.com/office/powerpoint/2010/main" val="283012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a:t>
            </a:fld>
            <a:endParaRPr lang="en-US"/>
          </a:p>
        </p:txBody>
      </p:sp>
    </p:spTree>
    <p:extLst>
      <p:ext uri="{BB962C8B-B14F-4D97-AF65-F5344CB8AC3E}">
        <p14:creationId xmlns:p14="http://schemas.microsoft.com/office/powerpoint/2010/main" val="216296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4</a:t>
            </a:fld>
            <a:endParaRPr lang="en-US"/>
          </a:p>
        </p:txBody>
      </p:sp>
    </p:spTree>
    <p:extLst>
      <p:ext uri="{BB962C8B-B14F-4D97-AF65-F5344CB8AC3E}">
        <p14:creationId xmlns:p14="http://schemas.microsoft.com/office/powerpoint/2010/main" val="182753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Tools recommended by </a:t>
            </a:r>
            <a:r>
              <a:rPr lang="en-US" sz="1200" dirty="0">
                <a:latin typeface="Calibri" panose="020F0502020204030204" pitchFamily="34" charset="0"/>
                <a:cs typeface="Calibri" panose="020F0502020204030204" pitchFamily="34" charset="0"/>
              </a:rPr>
              <a:t>Mark </a:t>
            </a:r>
            <a:r>
              <a:rPr lang="en-US" sz="1200" dirty="0" err="1">
                <a:latin typeface="Calibri" panose="020F0502020204030204" pitchFamily="34" charset="0"/>
                <a:cs typeface="Calibri" panose="020F0502020204030204" pitchFamily="34" charset="0"/>
              </a:rPr>
              <a:t>Horvit</a:t>
            </a:r>
            <a:endParaRPr lang="en-US" dirty="0"/>
          </a:p>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22</a:t>
            </a:fld>
            <a:endParaRPr lang="en-US"/>
          </a:p>
        </p:txBody>
      </p:sp>
    </p:spTree>
    <p:extLst>
      <p:ext uri="{BB962C8B-B14F-4D97-AF65-F5344CB8AC3E}">
        <p14:creationId xmlns:p14="http://schemas.microsoft.com/office/powerpoint/2010/main" val="351945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Tools recommended by </a:t>
            </a:r>
            <a:r>
              <a:rPr lang="en-US" sz="1200" dirty="0">
                <a:latin typeface="Calibri" panose="020F0502020204030204" pitchFamily="34" charset="0"/>
                <a:cs typeface="Calibri" panose="020F0502020204030204" pitchFamily="34" charset="0"/>
              </a:rPr>
              <a:t>Mark </a:t>
            </a:r>
            <a:r>
              <a:rPr lang="en-US" sz="1200" dirty="0" err="1">
                <a:latin typeface="Calibri" panose="020F0502020204030204" pitchFamily="34" charset="0"/>
                <a:cs typeface="Calibri" panose="020F0502020204030204" pitchFamily="34" charset="0"/>
              </a:rPr>
              <a:t>Horvit</a:t>
            </a:r>
            <a:endParaRPr lang="en-US" dirty="0"/>
          </a:p>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23</a:t>
            </a:fld>
            <a:endParaRPr lang="en-US"/>
          </a:p>
        </p:txBody>
      </p:sp>
    </p:spTree>
    <p:extLst>
      <p:ext uri="{BB962C8B-B14F-4D97-AF65-F5344CB8AC3E}">
        <p14:creationId xmlns:p14="http://schemas.microsoft.com/office/powerpoint/2010/main" val="320701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Tools recommended by </a:t>
            </a:r>
            <a:r>
              <a:rPr lang="en-US" sz="1200" dirty="0">
                <a:latin typeface="Calibri" panose="020F0502020204030204" pitchFamily="34" charset="0"/>
                <a:cs typeface="Calibri" panose="020F0502020204030204" pitchFamily="34" charset="0"/>
              </a:rPr>
              <a:t>Mark </a:t>
            </a:r>
            <a:r>
              <a:rPr lang="en-US" sz="1200" dirty="0" err="1">
                <a:latin typeface="Calibri" panose="020F0502020204030204" pitchFamily="34" charset="0"/>
                <a:cs typeface="Calibri" panose="020F0502020204030204" pitchFamily="34" charset="0"/>
              </a:rPr>
              <a:t>Horvit</a:t>
            </a:r>
            <a:endParaRPr lang="en-US" dirty="0"/>
          </a:p>
          <a:p>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24</a:t>
            </a:fld>
            <a:endParaRPr lang="en-US"/>
          </a:p>
        </p:txBody>
      </p:sp>
    </p:spTree>
    <p:extLst>
      <p:ext uri="{BB962C8B-B14F-4D97-AF65-F5344CB8AC3E}">
        <p14:creationId xmlns:p14="http://schemas.microsoft.com/office/powerpoint/2010/main" val="315030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Tools recommended by </a:t>
            </a:r>
            <a:r>
              <a:rPr lang="en-US" sz="1200" dirty="0">
                <a:latin typeface="Calibri" panose="020F0502020204030204" pitchFamily="34" charset="0"/>
                <a:cs typeface="Calibri" panose="020F0502020204030204" pitchFamily="34" charset="0"/>
              </a:rPr>
              <a:t>Mark </a:t>
            </a:r>
            <a:r>
              <a:rPr lang="en-US" sz="1200" dirty="0" err="1">
                <a:latin typeface="Calibri" panose="020F0502020204030204" pitchFamily="34" charset="0"/>
                <a:cs typeface="Calibri" panose="020F0502020204030204" pitchFamily="34" charset="0"/>
              </a:rPr>
              <a:t>Horvit</a:t>
            </a:r>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25</a:t>
            </a:fld>
            <a:endParaRPr lang="en-US"/>
          </a:p>
        </p:txBody>
      </p:sp>
    </p:spTree>
    <p:extLst>
      <p:ext uri="{BB962C8B-B14F-4D97-AF65-F5344CB8AC3E}">
        <p14:creationId xmlns:p14="http://schemas.microsoft.com/office/powerpoint/2010/main" val="30391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by </a:t>
            </a:r>
            <a:r>
              <a:rPr lang="en-US" sz="1200" dirty="0">
                <a:latin typeface="Calibri" panose="020F0502020204030204" pitchFamily="34" charset="0"/>
                <a:cs typeface="Calibri" panose="020F0502020204030204" pitchFamily="34" charset="0"/>
              </a:rPr>
              <a:t>Rob Wells, University of Arkansas professor and author</a:t>
            </a:r>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29</a:t>
            </a:fld>
            <a:endParaRPr lang="en-US"/>
          </a:p>
        </p:txBody>
      </p:sp>
    </p:spTree>
    <p:extLst>
      <p:ext uri="{BB962C8B-B14F-4D97-AF65-F5344CB8AC3E}">
        <p14:creationId xmlns:p14="http://schemas.microsoft.com/office/powerpoint/2010/main" val="2488589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by </a:t>
            </a:r>
            <a:r>
              <a:rPr lang="en-US" sz="1200" dirty="0"/>
              <a:t>Pulitzer Prize-winner James Grimaldi </a:t>
            </a:r>
            <a:endParaRPr lang="en-US" dirty="0"/>
          </a:p>
        </p:txBody>
      </p:sp>
      <p:sp>
        <p:nvSpPr>
          <p:cNvPr id="4" name="Slide Number Placeholder 3"/>
          <p:cNvSpPr>
            <a:spLocks noGrp="1"/>
          </p:cNvSpPr>
          <p:nvPr>
            <p:ph type="sldNum" sz="quarter" idx="5"/>
          </p:nvPr>
        </p:nvSpPr>
        <p:spPr/>
        <p:txBody>
          <a:bodyPr/>
          <a:lstStyle/>
          <a:p>
            <a:fld id="{BAF4FC72-2FB8-4045-87B1-335128622F83}" type="slidenum">
              <a:rPr lang="en-US" smtClean="0"/>
              <a:t>35</a:t>
            </a:fld>
            <a:endParaRPr lang="en-US"/>
          </a:p>
        </p:txBody>
      </p:sp>
    </p:spTree>
    <p:extLst>
      <p:ext uri="{BB962C8B-B14F-4D97-AF65-F5344CB8AC3E}">
        <p14:creationId xmlns:p14="http://schemas.microsoft.com/office/powerpoint/2010/main" val="2224521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10/12/2020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6009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10/12/2020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018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10/12/2020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31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10/12/2020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611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10/12/2020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260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10/12/2020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86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10/12/2020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351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10/12/2020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101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10/12/2020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679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10/12/2020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8465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10/12/2020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075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10/12/2020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2556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sba.app.box.com/s/ahn2exwfebgqruk714v3hnf75qdap3d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ationalpress.org/topic/tracking-covid-cash-2/?st=5335&amp;t=Economy&amp;mm=Story" TargetMode="External"/><Relationship Id="rId2" Type="http://schemas.openxmlformats.org/officeDocument/2006/relationships/hyperlink" Target="https://covidtracker.pogo.org/?_ga=2.87545880.127804621.1600087494-570008728.1599675791#introduc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PM2VqSEDOo&amp;feature=youtu.be" TargetMode="External"/><Relationship Id="rId2" Type="http://schemas.openxmlformats.org/officeDocument/2006/relationships/hyperlink" Target="https://covidstimuluswatch.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rsreports.congress.gov/product/pdf/R/R46298" TargetMode="External"/><Relationship Id="rId2" Type="http://schemas.openxmlformats.org/officeDocument/2006/relationships/hyperlink" Target="https://rockinst.org/issue-areas/fiscal-analysis/covid-19-state-relief-dashboard/"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usaspending.gov/#/"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ationalpress.org/topic/documenting-federal-covid-contracts/?st=5335&amp;t=Economy&amp;mm=Story" TargetMode="External"/><Relationship Id="rId2" Type="http://schemas.openxmlformats.org/officeDocument/2006/relationships/hyperlink" Target="https://projects.propublica.org/coronavirus-contrac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datakind.org/chapters/datakind-d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ensus.gov/eos/www/naics/" TargetMode="External"/><Relationship Id="rId2" Type="http://schemas.openxmlformats.org/officeDocument/2006/relationships/hyperlink" Target="https://url.emailprotection.link/?bJLbKSovp9ccbXY6iotajDhhdYt73b3WMIpbVpzXspa-Dx9vXAsF6r3mZxYrrS8pS4opykX4YXkeE2Wg_Wnh9LLZQKESEzb8HeHUUbzBHQIUH-s6nstfburkrrBdyEx7G0QKo4qZX3tXLC2l8ktrmf_gZyG3Cj3pOXzafXdB5dmU~" TargetMode="External"/><Relationship Id="rId1" Type="http://schemas.openxmlformats.org/officeDocument/2006/relationships/slideLayout" Target="../slideLayouts/slideLayout2.xml"/><Relationship Id="rId6" Type="http://schemas.openxmlformats.org/officeDocument/2006/relationships/hyperlink" Target="https://url.emailprotection.link/?bI0lPu0sylxb7PE13VVmBabZK4qDqf_zoQ6GddwIwJ7FsHY14W6sYmSWcDhigp92LCiYOGMPOwwU5rIQ40qVjMZ5pqb3bS55oX2AEUSP8-I04IqmIVBzWX9GLrXPOSrRDVk4ijT_oKlN_axVPpEnvq6ot03MVteH_yohj30StYKA~" TargetMode="External"/><Relationship Id="rId5" Type="http://schemas.openxmlformats.org/officeDocument/2006/relationships/hyperlink" Target="https://url.emailprotection.link/?b6FxO1NArc3U1aduFReyVi8CdPVDc0F3hBNXV59M29NqTtk6xIJBGzRO1PnYqpgELaEYYRdWsrms9yuoLRPDe9FHCAjxJxrLaElVUQHlhHjmQQYs_Blx3as5gIfV7BlS6bYFyfTcAyBgb5sNIBoTsgYBjx67X6I5mWXxGoSh5H5I~" TargetMode="External"/><Relationship Id="rId4" Type="http://schemas.openxmlformats.org/officeDocument/2006/relationships/hyperlink" Target="https://url.emailprotection.link/?b7hZ1c8pB-dZ22eQfsFSb3pT2pWvrjjV_LdjEAjU1JoF7rJFLkr7KJJdjIxwPH1MacHgbiQW8Kn2K4V6dgj94bKRg-iiMR5kRAORvQwKOErm90_1FRVUi6624C2wNeupFlZYy2W4KStl80Vb6C4E1cqkzq3woRaItgrRwutXtaO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rl.emailprotection.link/?buEq4eyNl9NRYRhKUfm4VcBrGUh4BvtVHIeDGTM6I_4FopQYWSXC_yIiDsxbwxHmkfJkLzB-GdSm8ON7swmqUXbTl5j9gMruJyzpJtxzSXLFygfm4OszyqSYErUIk_HZy" TargetMode="External"/><Relationship Id="rId2" Type="http://schemas.openxmlformats.org/officeDocument/2006/relationships/hyperlink" Target="https://url.emailprotection.link/?brNBd8lEt2gGsMvYZinuzNsz1bsoiqqQlYGpf0KMyqqGsJ3-kWzRjfr8p_JEgPX8fdGbe6XnfD4UswZ-1l24sNGVAZw__GsuVJ3Ni9JiB4t3RyCeb3foJSzGLvDKRkILyw1j42VhFrBV7eSWOeVyqqV5H53su3yfammPZnZjvxH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_ZmUHSgafM&amp;feature=youtu.be" TargetMode="External"/><Relationship Id="rId2" Type="http://schemas.openxmlformats.org/officeDocument/2006/relationships/hyperlink" Target="https://www.youtube.com/watch?v=6H937DV8SQg&amp;feature=youtu.b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MsZfpOA51c&amp;feature=youtu.be" TargetMode="External"/><Relationship Id="rId2" Type="http://schemas.openxmlformats.org/officeDocument/2006/relationships/hyperlink" Target="https://www.youtube.com/watch?v=tqcocF-DR-U&amp;feature=youtu.b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insidesearch/features/images/searchbyimage.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andex.com/" TargetMode="External"/><Relationship Id="rId5" Type="http://schemas.openxmlformats.org/officeDocument/2006/relationships/hyperlink" Target="http://fotoforensics.com/" TargetMode="External"/><Relationship Id="rId4" Type="http://schemas.openxmlformats.org/officeDocument/2006/relationships/hyperlink" Target="http://www.tineye.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yberbackgroundchecks.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familytreenow.com/" TargetMode="External"/><Relationship Id="rId5" Type="http://schemas.openxmlformats.org/officeDocument/2006/relationships/hyperlink" Target="https://www.advancedbackgroundchecks.com/" TargetMode="External"/><Relationship Id="rId4" Type="http://schemas.openxmlformats.org/officeDocument/2006/relationships/hyperlink" Target="https://www.fastpeoplesearch.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rchive.org/web/web.php" TargetMode="External"/><Relationship Id="rId7" Type="http://schemas.openxmlformats.org/officeDocument/2006/relationships/hyperlink" Target="https://distill.i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similarsites.com/" TargetMode="External"/><Relationship Id="rId5" Type="http://schemas.openxmlformats.org/officeDocument/2006/relationships/hyperlink" Target="https://millionshort.com/" TargetMode="External"/><Relationship Id="rId4" Type="http://schemas.openxmlformats.org/officeDocument/2006/relationships/hyperlink" Target="https://whois.domaintools.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peekyou.com/us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thatsthem.com/" TargetMode="External"/><Relationship Id="rId4" Type="http://schemas.openxmlformats.org/officeDocument/2006/relationships/hyperlink" Target="http://www.socialmention.co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ationalpress.org/topic/speakers-and-topics/?st=5335&amp;t=Economy&amp;mm=Stor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rofrobwells.github.io/Guest_Lectures/NPF_Companies/NPF_20.html" TargetMode="External"/><Relationship Id="rId2" Type="http://schemas.openxmlformats.org/officeDocument/2006/relationships/hyperlink" Target="https://www.youtube.com/watch?v=LjyY8oMMwQQ"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FcmflgslvLk&amp;feature=youtu.b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law360.com/" TargetMode="External"/><Relationship Id="rId2" Type="http://schemas.openxmlformats.org/officeDocument/2006/relationships/hyperlink" Target="https://pacer.uscourts.gov/" TargetMode="External"/><Relationship Id="rId1" Type="http://schemas.openxmlformats.org/officeDocument/2006/relationships/slideLayout" Target="../slideLayouts/slideLayout2.xml"/><Relationship Id="rId6" Type="http://schemas.openxmlformats.org/officeDocument/2006/relationships/hyperlink" Target="https://www.goodjobsfirst.org/violation-tracker" TargetMode="External"/><Relationship Id="rId5" Type="http://schemas.openxmlformats.org/officeDocument/2006/relationships/hyperlink" Target="https://www.charitynavigator.org/index.cfm?bay=content.view&amp;cpid=628" TargetMode="External"/><Relationship Id="rId4" Type="http://schemas.openxmlformats.org/officeDocument/2006/relationships/hyperlink" Target="https://www.guidestar.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ropublica.org/article/senator-dumped-up-to-1-7-million-of-stock-after-reassuring-public-about-coronavirus-preparedness" TargetMode="External"/><Relationship Id="rId2" Type="http://schemas.openxmlformats.org/officeDocument/2006/relationships/hyperlink" Target="https://www.usatoday.com/story/news/politics/2020/07/06/ppp-loans-firms-tied-lawmakers-among-those-getting-pandemic-aid/5382594002/" TargetMode="External"/><Relationship Id="rId1" Type="http://schemas.openxmlformats.org/officeDocument/2006/relationships/slideLayout" Target="../slideLayouts/slideLayout2.xml"/><Relationship Id="rId4" Type="http://schemas.openxmlformats.org/officeDocument/2006/relationships/hyperlink" Target="https://www.youtube.com/watch?v=LGwNwzC-1EI&amp;feature=youtu.be"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legistorm.com/" TargetMode="External"/><Relationship Id="rId3" Type="http://schemas.openxmlformats.org/officeDocument/2006/relationships/hyperlink" Target="https://www.congress.gov/" TargetMode="External"/><Relationship Id="rId7" Type="http://schemas.openxmlformats.org/officeDocument/2006/relationships/hyperlink" Target="https://opencorporate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ollowthemoney.org/" TargetMode="External"/><Relationship Id="rId5" Type="http://schemas.openxmlformats.org/officeDocument/2006/relationships/hyperlink" Target="http://www.opensecrets.org/" TargetMode="External"/><Relationship Id="rId4" Type="http://schemas.openxmlformats.org/officeDocument/2006/relationships/hyperlink" Target="https://www.fec.go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oronavirus.house.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sreports.congress.gov/resources/covid19/" TargetMode="External"/><Relationship Id="rId4" Type="http://schemas.openxmlformats.org/officeDocument/2006/relationships/hyperlink" Target="https://www.pandemicoversight.gov/"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_F-ibrmiIKk" TargetMode="External"/><Relationship Id="rId2" Type="http://schemas.openxmlformats.org/officeDocument/2006/relationships/hyperlink" Target="https://youtu.be/Y_y3q6ETOKw" TargetMode="External"/><Relationship Id="rId1" Type="http://schemas.openxmlformats.org/officeDocument/2006/relationships/slideLayout" Target="../slideLayouts/slideLayout2.xml"/><Relationship Id="rId5" Type="http://schemas.openxmlformats.org/officeDocument/2006/relationships/hyperlink" Target="https://youtu.be/ANk3CN2jxp0" TargetMode="External"/><Relationship Id="rId4" Type="http://schemas.openxmlformats.org/officeDocument/2006/relationships/hyperlink" Target="https://youtu.be/w27nbmpr8-w"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nationalpress.org/topic/tableau-data-viz/?st=5335&amp;t=Economy&amp;mm=Story" TargetMode="External"/><Relationship Id="rId2" Type="http://schemas.openxmlformats.org/officeDocument/2006/relationships/hyperlink" Target="https://www.tableau.com/products/desktop/downloa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hyperlink" Target="https://colab.research.google.com/drive/1mvKtePNqs0waspzH69UCyMU0O6F6GsoI?usp=sharing" TargetMode="External"/><Relationship Id="rId2" Type="http://schemas.openxmlformats.org/officeDocument/2006/relationships/hyperlink" Target="https://nationalpress.org/topic/learn-python/?st=5335&amp;t=Economy&amp;mm=Stor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tcCinF8eer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nationalpress.org/topic/when-the-government-bails-out-the-economy/?st=5335&amp;t=Economy&amp;mm=Story"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nationalpress.org/topic/tracking-covid-cash/?st=5335&amp;t=Economy&amp;mm=Slideshow" TargetMode="External"/><Relationship Id="rId2" Type="http://schemas.openxmlformats.org/officeDocument/2006/relationships/hyperlink" Target="https://youtu.be/yUjnfyII9L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nationalpress.org/topic/tracking-covid-cash/?st=5335&amp;t=Economy&amp;mm=Video"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tampabay.com/news/health/2020/08/27/10-loans-one-address-tampa-philanthropists-hotels-got-millions-in-federal-aid/"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x_ZmUHSgafM&amp;feature=youtu.be" TargetMode="External"/><Relationship Id="rId2" Type="http://schemas.openxmlformats.org/officeDocument/2006/relationships/hyperlink" Target="https://www.youtube.com/watch?v=2lh-orbJh-8&amp;feature=youtu.b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0.xml.rels><?xml version="1.0" encoding="UTF-8" standalone="yes"?>
<Relationships xmlns="http://schemas.openxmlformats.org/package/2006/relationships"><Relationship Id="rId3" Type="http://schemas.openxmlformats.org/officeDocument/2006/relationships/hyperlink" Target="https://gothamist.com/news/ppp-loans-granted-dozens-ny-companies-history-fraud-and-other-violation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O_anTYjq7YQ&amp;t=692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ajc.com/news/atlanta-news/covid-relief-program-exposed-billions-of-taxpayer-dollars-to-fraud/IOOA7F2MKJHNLPX3DXDTAFPU2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nationalpress.org/topic/tracking-the-people-receiving-loans/?st=5335&amp;t=Economy&amp;mm=Resourc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2.xml"/><Relationship Id="rId4" Type="http://schemas.openxmlformats.org/officeDocument/2006/relationships/slide" Target="slide41.xml"/></Relationships>
</file>

<file path=ppt/slides/_rels/slide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4.xml"/><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crfb.org/blogs/covid-money-tracker-policies-enacted-to-dat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71AAAB"/>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7FF190D-3E70-2A4B-BD70-E775C151C64B}"/>
              </a:ext>
            </a:extLst>
          </p:cNvPr>
          <p:cNvSpPr txBox="1"/>
          <p:nvPr/>
        </p:nvSpPr>
        <p:spPr>
          <a:xfrm>
            <a:off x="595664" y="2800124"/>
            <a:ext cx="3005462" cy="3189665"/>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32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Tips, tools and resources for journalists</a:t>
            </a:r>
          </a:p>
          <a:p>
            <a:pPr>
              <a:spcAft>
                <a:spcPts val="600"/>
              </a:spcAft>
              <a:buFont typeface="Calibri" panose="020F0502020204030204" pitchFamily="34" charset="0"/>
            </a:pPr>
            <a:endParaRPr lang="en-US" dirty="0">
              <a:solidFill>
                <a:srgbClr val="FFFFFF"/>
              </a:solidFill>
            </a:endParaRPr>
          </a:p>
        </p:txBody>
      </p:sp>
      <p:pic>
        <p:nvPicPr>
          <p:cNvPr id="5" name="Content Placeholder 4">
            <a:extLst>
              <a:ext uri="{FF2B5EF4-FFF2-40B4-BE49-F238E27FC236}">
                <a16:creationId xmlns:a16="http://schemas.microsoft.com/office/drawing/2014/main" id="{336B5ADA-6B22-9643-A32A-ACA321CBE295}"/>
              </a:ext>
            </a:extLst>
          </p:cNvPr>
          <p:cNvPicPr>
            <a:picLocks noGrp="1" noChangeAspect="1"/>
          </p:cNvPicPr>
          <p:nvPr>
            <p:ph idx="1"/>
          </p:nvPr>
        </p:nvPicPr>
        <p:blipFill rotWithShape="1">
          <a:blip r:embed="rId3"/>
          <a:srcRect t="4624" b="11115"/>
          <a:stretch/>
        </p:blipFill>
        <p:spPr>
          <a:xfrm>
            <a:off x="4059934" y="-72677"/>
            <a:ext cx="8275135" cy="6972607"/>
          </a:xfrm>
          <a:prstGeom prst="rect">
            <a:avLst/>
          </a:prstGeom>
        </p:spPr>
      </p:pic>
    </p:spTree>
    <p:extLst>
      <p:ext uri="{BB962C8B-B14F-4D97-AF65-F5344CB8AC3E}">
        <p14:creationId xmlns:p14="http://schemas.microsoft.com/office/powerpoint/2010/main" val="268894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29BEF-3BFA-9840-8A82-EFC53AC6F14D}"/>
              </a:ext>
            </a:extLst>
          </p:cNvPr>
          <p:cNvSpPr>
            <a:spLocks noGrp="1"/>
          </p:cNvSpPr>
          <p:nvPr>
            <p:ph type="title"/>
          </p:nvPr>
        </p:nvSpPr>
        <p:spPr>
          <a:xfrm>
            <a:off x="-5685" y="0"/>
            <a:ext cx="4654294" cy="6400798"/>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9FA12AA-70FF-D942-842D-41863BEADFC7}"/>
              </a:ext>
            </a:extLst>
          </p:cNvPr>
          <p:cNvSpPr>
            <a:spLocks noGrp="1"/>
          </p:cNvSpPr>
          <p:nvPr>
            <p:ph idx="1"/>
          </p:nvPr>
        </p:nvSpPr>
        <p:spPr>
          <a:xfrm>
            <a:off x="5431505" y="271463"/>
            <a:ext cx="5971914" cy="5980641"/>
          </a:xfrm>
        </p:spPr>
        <p:txBody>
          <a:bodyPr anchor="ctr">
            <a:normAutofit/>
          </a:bodyPr>
          <a:lstStyle/>
          <a:p>
            <a:pPr>
              <a:lnSpc>
                <a:spcPct val="100000"/>
              </a:lnSpc>
            </a:pPr>
            <a:r>
              <a:rPr lang="en-US" sz="2600" dirty="0">
                <a:latin typeface="Calibri" panose="020F0502020204030204" pitchFamily="34" charset="0"/>
                <a:cs typeface="Calibri" panose="020F0502020204030204" pitchFamily="34" charset="0"/>
              </a:rPr>
              <a:t>The Paycheck Protection Program is administered by the U.S. Small Business Administration. The government has so far released only limited data on companies and nonprofits that received PPP loans greater than $150,000. The data include the names of recipients who received more than $150,000 and some information – without the names – of those who received less. </a:t>
            </a:r>
          </a:p>
          <a:p>
            <a:pPr>
              <a:lnSpc>
                <a:spcPct val="100000"/>
              </a:lnSpc>
            </a:pPr>
            <a:r>
              <a:rPr lang="en-US" sz="2600" dirty="0">
                <a:latin typeface="Calibri" panose="020F0502020204030204" pitchFamily="34" charset="0"/>
                <a:cs typeface="Calibri" panose="020F0502020204030204" pitchFamily="34" charset="0"/>
              </a:rPr>
              <a:t>The data can be </a:t>
            </a:r>
            <a:r>
              <a:rPr lang="en-US" sz="2600" dirty="0">
                <a:latin typeface="Calibri" panose="020F0502020204030204" pitchFamily="34" charset="0"/>
                <a:cs typeface="Calibri" panose="020F0502020204030204" pitchFamily="34" charset="0"/>
                <a:hlinkClick r:id="rId2"/>
              </a:rPr>
              <a:t>downloaded</a:t>
            </a:r>
            <a:r>
              <a:rPr lang="en-US" sz="2600" dirty="0">
                <a:latin typeface="Calibri" panose="020F0502020204030204" pitchFamily="34" charset="0"/>
                <a:cs typeface="Calibri" panose="020F0502020204030204" pitchFamily="34" charset="0"/>
              </a:rPr>
              <a:t> all at once or by state. Many private databases also track SBA data and combine it with other data.</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3C6C712C-E1B8-4EE0-A9DB-A887D5985932}"/>
              </a:ext>
            </a:extLst>
          </p:cNvPr>
          <p:cNvSpPr txBox="1">
            <a:spLocks/>
          </p:cNvSpPr>
          <p:nvPr/>
        </p:nvSpPr>
        <p:spPr>
          <a:xfrm>
            <a:off x="405742" y="3007567"/>
            <a:ext cx="3831440" cy="38566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Paycheck Protection Program</a:t>
            </a:r>
          </a:p>
        </p:txBody>
      </p:sp>
    </p:spTree>
    <p:extLst>
      <p:ext uri="{BB962C8B-B14F-4D97-AF65-F5344CB8AC3E}">
        <p14:creationId xmlns:p14="http://schemas.microsoft.com/office/powerpoint/2010/main" val="81518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29BEF-3BFA-9840-8A82-EFC53AC6F14D}"/>
              </a:ext>
            </a:extLst>
          </p:cNvPr>
          <p:cNvSpPr>
            <a:spLocks noGrp="1"/>
          </p:cNvSpPr>
          <p:nvPr>
            <p:ph type="title"/>
          </p:nvPr>
        </p:nvSpPr>
        <p:spPr>
          <a:xfrm>
            <a:off x="1" y="0"/>
            <a:ext cx="4648608" cy="6400800"/>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9FA12AA-70FF-D942-842D-41863BEADFC7}"/>
              </a:ext>
            </a:extLst>
          </p:cNvPr>
          <p:cNvSpPr>
            <a:spLocks noGrp="1"/>
          </p:cNvSpPr>
          <p:nvPr>
            <p:ph idx="1"/>
          </p:nvPr>
        </p:nvSpPr>
        <p:spPr>
          <a:xfrm>
            <a:off x="5459946" y="605894"/>
            <a:ext cx="6340917" cy="5646208"/>
          </a:xfrm>
        </p:spPr>
        <p:txBody>
          <a:bodyPr anchor="ctr">
            <a:normAutofit/>
          </a:bodyPr>
          <a:lstStyle/>
          <a:p>
            <a:r>
              <a:rPr lang="en-US" sz="2600" dirty="0">
                <a:latin typeface="Calibri" panose="020F0502020204030204" pitchFamily="34" charset="0"/>
                <a:cs typeface="Calibri" panose="020F0502020204030204" pitchFamily="34" charset="0"/>
              </a:rPr>
              <a:t>This </a:t>
            </a:r>
            <a:r>
              <a:rPr lang="en-US" sz="2600" dirty="0">
                <a:latin typeface="Calibri" panose="020F0502020204030204" pitchFamily="34" charset="0"/>
                <a:cs typeface="Calibri" panose="020F0502020204030204" pitchFamily="34" charset="0"/>
                <a:hlinkClick r:id="rId2"/>
              </a:rPr>
              <a:t>database</a:t>
            </a:r>
            <a:r>
              <a:rPr lang="en-US" sz="2600" dirty="0">
                <a:latin typeface="Calibri" panose="020F0502020204030204" pitchFamily="34" charset="0"/>
                <a:cs typeface="Calibri" panose="020F0502020204030204" pitchFamily="34" charset="0"/>
              </a:rPr>
              <a:t> is maintained by the Project On Government Oversight.  </a:t>
            </a:r>
          </a:p>
          <a:p>
            <a:r>
              <a:rPr lang="en-US" sz="2600" dirty="0">
                <a:latin typeface="Calibri" panose="020F0502020204030204" pitchFamily="34" charset="0"/>
                <a:cs typeface="Calibri" panose="020F0502020204030204" pitchFamily="34" charset="0"/>
              </a:rPr>
              <a:t>It covers federal stimulus spending, including grants, loans and contracts. </a:t>
            </a:r>
          </a:p>
          <a:p>
            <a:r>
              <a:rPr lang="en-US" sz="2600" dirty="0">
                <a:latin typeface="Calibri" panose="020F0502020204030204" pitchFamily="34" charset="0"/>
                <a:cs typeface="Calibri" panose="020F0502020204030204" pitchFamily="34" charset="0"/>
              </a:rPr>
              <a:t>From the Project On Government Oversight, senior policy analyst Sean Moulton </a:t>
            </a:r>
            <a:r>
              <a:rPr lang="en-US" sz="2600" dirty="0">
                <a:latin typeface="Calibri" panose="020F0502020204030204" pitchFamily="34" charset="0"/>
                <a:cs typeface="Calibri" panose="020F0502020204030204" pitchFamily="34" charset="0"/>
                <a:hlinkClick r:id="rId3"/>
              </a:rPr>
              <a:t>explained</a:t>
            </a:r>
            <a:r>
              <a:rPr lang="en-US" sz="2600" dirty="0">
                <a:latin typeface="Calibri" panose="020F0502020204030204" pitchFamily="34" charset="0"/>
                <a:cs typeface="Calibri" panose="020F0502020204030204" pitchFamily="34" charset="0"/>
              </a:rPr>
              <a:t> the organization’s COVID relief spending data project.  </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C1C18079-2983-48D0-A1B1-1ACDDEB69A8F}"/>
              </a:ext>
            </a:extLst>
          </p:cNvPr>
          <p:cNvSpPr txBox="1">
            <a:spLocks/>
          </p:cNvSpPr>
          <p:nvPr/>
        </p:nvSpPr>
        <p:spPr>
          <a:xfrm>
            <a:off x="1199324" y="3037112"/>
            <a:ext cx="2249961" cy="39188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COVID Tracker</a:t>
            </a:r>
          </a:p>
        </p:txBody>
      </p:sp>
    </p:spTree>
    <p:extLst>
      <p:ext uri="{BB962C8B-B14F-4D97-AF65-F5344CB8AC3E}">
        <p14:creationId xmlns:p14="http://schemas.microsoft.com/office/powerpoint/2010/main" val="104576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9D8D07-2FCA-8343-A532-BA2EAFB96D99}"/>
              </a:ext>
            </a:extLst>
          </p:cNvPr>
          <p:cNvSpPr>
            <a:spLocks noGrp="1"/>
          </p:cNvSpPr>
          <p:nvPr>
            <p:ph type="title"/>
          </p:nvPr>
        </p:nvSpPr>
        <p:spPr>
          <a:xfrm>
            <a:off x="5685" y="-3"/>
            <a:ext cx="4642924" cy="6400801"/>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4" name="Content Placeholder 3">
            <a:extLst>
              <a:ext uri="{FF2B5EF4-FFF2-40B4-BE49-F238E27FC236}">
                <a16:creationId xmlns:a16="http://schemas.microsoft.com/office/drawing/2014/main" id="{020E7BB1-58CA-A642-BA94-A52EBBF9EB7F}"/>
              </a:ext>
            </a:extLst>
          </p:cNvPr>
          <p:cNvSpPr>
            <a:spLocks noGrp="1"/>
          </p:cNvSpPr>
          <p:nvPr>
            <p:ph idx="1"/>
          </p:nvPr>
        </p:nvSpPr>
        <p:spPr>
          <a:xfrm>
            <a:off x="5469673" y="131498"/>
            <a:ext cx="5965187" cy="6137804"/>
          </a:xfrm>
        </p:spPr>
        <p:txBody>
          <a:bodyPr anchor="ctr">
            <a:noAutofit/>
          </a:bodyPr>
          <a:lstStyle/>
          <a:p>
            <a:r>
              <a:rPr lang="en-US" sz="2600" dirty="0">
                <a:latin typeface="Calibri" panose="020F0502020204030204" pitchFamily="34" charset="0"/>
                <a:cs typeface="Calibri" panose="020F0502020204030204" pitchFamily="34" charset="0"/>
              </a:rPr>
              <a:t>Good Jobs First assembles CARES Act recipient data and combines it with information about each firm’s history of regulatory violations, previous government assistance, federal tax avoidance, and CEO and worker pay practices. </a:t>
            </a:r>
          </a:p>
          <a:p>
            <a:r>
              <a:rPr lang="en-US" sz="2600" dirty="0">
                <a:latin typeface="Calibri" panose="020F0502020204030204" pitchFamily="34" charset="0"/>
                <a:cs typeface="Calibri" panose="020F0502020204030204" pitchFamily="34" charset="0"/>
              </a:rPr>
              <a:t>By using this </a:t>
            </a:r>
            <a:r>
              <a:rPr lang="en-US" sz="2600" dirty="0">
                <a:latin typeface="Calibri" panose="020F0502020204030204" pitchFamily="34" charset="0"/>
                <a:cs typeface="Calibri" panose="020F0502020204030204" pitchFamily="34" charset="0"/>
                <a:hlinkClick r:id="rId2"/>
              </a:rPr>
              <a:t>database</a:t>
            </a:r>
            <a:r>
              <a:rPr lang="en-US" sz="2600" dirty="0">
                <a:latin typeface="Calibri" panose="020F0502020204030204" pitchFamily="34" charset="0"/>
                <a:cs typeface="Calibri" panose="020F0502020204030204" pitchFamily="34" charset="0"/>
              </a:rPr>
              <a:t>, you can find companies that receive PPP loans despite having poor records of corporate accountability.  </a:t>
            </a:r>
          </a:p>
          <a:p>
            <a:r>
              <a:rPr lang="en-US" sz="2600" dirty="0">
                <a:latin typeface="Calibri" panose="020F0502020204030204" pitchFamily="34" charset="0"/>
                <a:cs typeface="Calibri" panose="020F0502020204030204" pitchFamily="34" charset="0"/>
              </a:rPr>
              <a:t>Philip </a:t>
            </a:r>
            <a:r>
              <a:rPr lang="en-US" sz="2600" dirty="0" err="1">
                <a:latin typeface="Calibri" panose="020F0502020204030204" pitchFamily="34" charset="0"/>
                <a:cs typeface="Calibri" panose="020F0502020204030204" pitchFamily="34" charset="0"/>
              </a:rPr>
              <a:t>Mattera</a:t>
            </a:r>
            <a:r>
              <a:rPr lang="en-US" sz="2600" dirty="0">
                <a:latin typeface="Calibri" panose="020F0502020204030204" pitchFamily="34" charset="0"/>
                <a:cs typeface="Calibri" panose="020F0502020204030204" pitchFamily="34" charset="0"/>
              </a:rPr>
              <a:t>, research director of Good Jobs First, </a:t>
            </a:r>
            <a:r>
              <a:rPr lang="en-US" sz="2600" dirty="0">
                <a:latin typeface="Calibri" panose="020F0502020204030204" pitchFamily="34" charset="0"/>
                <a:cs typeface="Calibri" panose="020F0502020204030204" pitchFamily="34" charset="0"/>
                <a:hlinkClick r:id="rId3"/>
              </a:rPr>
              <a:t>explains</a:t>
            </a:r>
            <a:r>
              <a:rPr lang="en-US" sz="2600" dirty="0">
                <a:latin typeface="Calibri" panose="020F0502020204030204" pitchFamily="34" charset="0"/>
                <a:cs typeface="Calibri" panose="020F0502020204030204" pitchFamily="34" charset="0"/>
              </a:rPr>
              <a:t> (11 minutes) how to use the database.</a:t>
            </a:r>
          </a:p>
        </p:txBody>
      </p:sp>
      <p:sp>
        <p:nvSpPr>
          <p:cNvPr id="43" name="Rectangle 42">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A92F127F-71C1-4763-9273-1467CBCE1883}"/>
              </a:ext>
            </a:extLst>
          </p:cNvPr>
          <p:cNvSpPr txBox="1"/>
          <p:nvPr/>
        </p:nvSpPr>
        <p:spPr>
          <a:xfrm>
            <a:off x="826749" y="2967333"/>
            <a:ext cx="2995126"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COVID Stimulus Watch</a:t>
            </a:r>
            <a:endParaRPr lang="en-US" sz="2400" dirty="0"/>
          </a:p>
        </p:txBody>
      </p:sp>
    </p:spTree>
    <p:extLst>
      <p:ext uri="{BB962C8B-B14F-4D97-AF65-F5344CB8AC3E}">
        <p14:creationId xmlns:p14="http://schemas.microsoft.com/office/powerpoint/2010/main" val="220710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9D8D07-2FCA-8343-A532-BA2EAFB96D99}"/>
              </a:ext>
            </a:extLst>
          </p:cNvPr>
          <p:cNvSpPr>
            <a:spLocks noGrp="1"/>
          </p:cNvSpPr>
          <p:nvPr>
            <p:ph type="title"/>
          </p:nvPr>
        </p:nvSpPr>
        <p:spPr>
          <a:xfrm>
            <a:off x="5685" y="0"/>
            <a:ext cx="4642924" cy="6400798"/>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4" name="Content Placeholder 3">
            <a:extLst>
              <a:ext uri="{FF2B5EF4-FFF2-40B4-BE49-F238E27FC236}">
                <a16:creationId xmlns:a16="http://schemas.microsoft.com/office/drawing/2014/main" id="{020E7BB1-58CA-A642-BA94-A52EBBF9EB7F}"/>
              </a:ext>
            </a:extLst>
          </p:cNvPr>
          <p:cNvSpPr>
            <a:spLocks noGrp="1"/>
          </p:cNvSpPr>
          <p:nvPr>
            <p:ph idx="1"/>
          </p:nvPr>
        </p:nvSpPr>
        <p:spPr>
          <a:xfrm>
            <a:off x="5469672" y="2192530"/>
            <a:ext cx="6312435" cy="2477405"/>
          </a:xfrm>
        </p:spPr>
        <p:txBody>
          <a:bodyPr anchor="ctr">
            <a:noAutofit/>
          </a:bodyPr>
          <a:lstStyle/>
          <a:p>
            <a:r>
              <a:rPr lang="en-US" sz="2600" dirty="0">
                <a:latin typeface="Calibri" panose="020F0502020204030204" pitchFamily="34" charset="0"/>
                <a:cs typeface="Calibri" panose="020F0502020204030204" pitchFamily="34" charset="0"/>
              </a:rPr>
              <a:t>The Rockefeller Institute of Government’s COVID-19 </a:t>
            </a:r>
            <a:r>
              <a:rPr lang="en-US" sz="2600" dirty="0">
                <a:latin typeface="Calibri" panose="020F0502020204030204" pitchFamily="34" charset="0"/>
                <a:cs typeface="Calibri" panose="020F0502020204030204" pitchFamily="34" charset="0"/>
                <a:hlinkClick r:id="rId2"/>
              </a:rPr>
              <a:t>State Relief Dashboard </a:t>
            </a:r>
            <a:r>
              <a:rPr lang="en-US" sz="2600" dirty="0">
                <a:latin typeface="Calibri" panose="020F0502020204030204" pitchFamily="34" charset="0"/>
                <a:cs typeface="Calibri" panose="020F0502020204030204" pitchFamily="34" charset="0"/>
              </a:rPr>
              <a:t>is an interactive tool for viewing state allocation data for programs such as the </a:t>
            </a:r>
            <a:r>
              <a:rPr lang="en-US" sz="2600" dirty="0">
                <a:latin typeface="Calibri" panose="020F0502020204030204" pitchFamily="34" charset="0"/>
                <a:cs typeface="Calibri" panose="020F0502020204030204" pitchFamily="34" charset="0"/>
                <a:hlinkClick r:id="rId3"/>
              </a:rPr>
              <a:t>Coronavirus Relief Fund</a:t>
            </a:r>
            <a:r>
              <a:rPr lang="en-US" sz="2600" dirty="0">
                <a:latin typeface="Calibri" panose="020F0502020204030204" pitchFamily="34" charset="0"/>
                <a:cs typeface="Calibri" panose="020F0502020204030204" pitchFamily="34" charset="0"/>
              </a:rPr>
              <a:t> and PPP.</a:t>
            </a:r>
          </a:p>
          <a:p>
            <a:endParaRPr lang="en-US" sz="2600" dirty="0">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E2179C6B-104D-4CE6-BA0C-02B5B2978DEA}"/>
              </a:ext>
            </a:extLst>
          </p:cNvPr>
          <p:cNvSpPr txBox="1"/>
          <p:nvPr/>
        </p:nvSpPr>
        <p:spPr>
          <a:xfrm>
            <a:off x="826748" y="2969568"/>
            <a:ext cx="2995127"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State Relief Dashboard</a:t>
            </a:r>
            <a:endParaRPr lang="en-US" sz="2400" dirty="0"/>
          </a:p>
        </p:txBody>
      </p:sp>
    </p:spTree>
    <p:extLst>
      <p:ext uri="{BB962C8B-B14F-4D97-AF65-F5344CB8AC3E}">
        <p14:creationId xmlns:p14="http://schemas.microsoft.com/office/powerpoint/2010/main" val="386979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9D8D07-2FCA-8343-A532-BA2EAFB96D99}"/>
              </a:ext>
            </a:extLst>
          </p:cNvPr>
          <p:cNvSpPr>
            <a:spLocks noGrp="1"/>
          </p:cNvSpPr>
          <p:nvPr>
            <p:ph type="title"/>
          </p:nvPr>
        </p:nvSpPr>
        <p:spPr>
          <a:xfrm>
            <a:off x="5685" y="0"/>
            <a:ext cx="4642924" cy="6400798"/>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4" name="Content Placeholder 3">
            <a:extLst>
              <a:ext uri="{FF2B5EF4-FFF2-40B4-BE49-F238E27FC236}">
                <a16:creationId xmlns:a16="http://schemas.microsoft.com/office/drawing/2014/main" id="{020E7BB1-58CA-A642-BA94-A52EBBF9EB7F}"/>
              </a:ext>
            </a:extLst>
          </p:cNvPr>
          <p:cNvSpPr>
            <a:spLocks noGrp="1"/>
          </p:cNvSpPr>
          <p:nvPr>
            <p:ph idx="1"/>
          </p:nvPr>
        </p:nvSpPr>
        <p:spPr>
          <a:xfrm>
            <a:off x="5475110" y="169051"/>
            <a:ext cx="5884703" cy="6137804"/>
          </a:xfrm>
        </p:spPr>
        <p:txBody>
          <a:bodyPr anchor="ctr">
            <a:noAutofit/>
          </a:bodyPr>
          <a:lstStyle/>
          <a:p>
            <a:r>
              <a:rPr lang="en-US" sz="2600" dirty="0">
                <a:latin typeface="Calibri" panose="020F0502020204030204" pitchFamily="34" charset="0"/>
                <a:cs typeface="Calibri" panose="020F0502020204030204" pitchFamily="34" charset="0"/>
              </a:rPr>
              <a:t>USA Spending tracks federal contract and grant awards and other federal spending at the state, congressional district and local levels. The </a:t>
            </a:r>
            <a:r>
              <a:rPr lang="en-US" sz="2600" dirty="0">
                <a:latin typeface="Calibri" panose="020F0502020204030204" pitchFamily="34" charset="0"/>
                <a:cs typeface="Calibri" panose="020F0502020204030204" pitchFamily="34" charset="0"/>
                <a:hlinkClick r:id="rId2"/>
              </a:rPr>
              <a:t>database</a:t>
            </a:r>
            <a:r>
              <a:rPr lang="en-US" sz="2600" dirty="0">
                <a:latin typeface="Calibri" panose="020F0502020204030204" pitchFamily="34" charset="0"/>
                <a:cs typeface="Calibri" panose="020F0502020204030204" pitchFamily="34" charset="0"/>
              </a:rPr>
              <a:t> features new tools to search and display COVID-19 spending data.</a:t>
            </a:r>
          </a:p>
        </p:txBody>
      </p:sp>
      <p:sp>
        <p:nvSpPr>
          <p:cNvPr id="43" name="Rectangle 42">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1734BEA8-E5BE-47E6-A813-6153C8F55441}"/>
              </a:ext>
            </a:extLst>
          </p:cNvPr>
          <p:cNvSpPr txBox="1"/>
          <p:nvPr/>
        </p:nvSpPr>
        <p:spPr>
          <a:xfrm>
            <a:off x="758324" y="2952369"/>
            <a:ext cx="3131975"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USA Spending database</a:t>
            </a:r>
            <a:endParaRPr lang="en-US" sz="2400" dirty="0"/>
          </a:p>
        </p:txBody>
      </p:sp>
    </p:spTree>
    <p:extLst>
      <p:ext uri="{BB962C8B-B14F-4D97-AF65-F5344CB8AC3E}">
        <p14:creationId xmlns:p14="http://schemas.microsoft.com/office/powerpoint/2010/main" val="82402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843C35-96A2-B246-BAB8-79E0673F1544}"/>
              </a:ext>
            </a:extLst>
          </p:cNvPr>
          <p:cNvSpPr>
            <a:spLocks noGrp="1"/>
          </p:cNvSpPr>
          <p:nvPr>
            <p:ph type="title"/>
          </p:nvPr>
        </p:nvSpPr>
        <p:spPr>
          <a:xfrm>
            <a:off x="5685" y="0"/>
            <a:ext cx="4642924" cy="6400798"/>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F518A7D-9DA7-8B44-819F-CED687A80F72}"/>
              </a:ext>
            </a:extLst>
          </p:cNvPr>
          <p:cNvSpPr>
            <a:spLocks noGrp="1"/>
          </p:cNvSpPr>
          <p:nvPr>
            <p:ph idx="1"/>
          </p:nvPr>
        </p:nvSpPr>
        <p:spPr>
          <a:xfrm>
            <a:off x="5508550" y="604790"/>
            <a:ext cx="5986312" cy="5191217"/>
          </a:xfrm>
        </p:spPr>
        <p:txBody>
          <a:bodyPr anchor="ctr">
            <a:noAutofit/>
          </a:bodyPr>
          <a:lstStyle/>
          <a:p>
            <a:pPr>
              <a:lnSpc>
                <a:spcPct val="100000"/>
              </a:lnSpc>
            </a:pPr>
            <a:r>
              <a:rPr lang="en-US" sz="2600" dirty="0">
                <a:latin typeface="Calibri" panose="020F0502020204030204" pitchFamily="34" charset="0"/>
                <a:cs typeface="Calibri" panose="020F0502020204030204" pitchFamily="34" charset="0"/>
              </a:rPr>
              <a:t>The Federal Procurement Data System tracks all contracts awarded by the federal government. </a:t>
            </a:r>
          </a:p>
          <a:p>
            <a:pPr>
              <a:lnSpc>
                <a:spcPct val="100000"/>
              </a:lnSpc>
            </a:pPr>
            <a:r>
              <a:rPr lang="en-US" sz="2600" dirty="0">
                <a:latin typeface="Calibri" panose="020F0502020204030204" pitchFamily="34" charset="0"/>
                <a:cs typeface="Calibri" panose="020F0502020204030204" pitchFamily="34" charset="0"/>
              </a:rPr>
              <a:t>ProPublica created a dashboard to specifically track COVID contracts. </a:t>
            </a:r>
          </a:p>
          <a:p>
            <a:pPr>
              <a:lnSpc>
                <a:spcPct val="100000"/>
              </a:lnSpc>
            </a:pPr>
            <a:r>
              <a:rPr lang="en-US" sz="2600" dirty="0">
                <a:latin typeface="Calibri" panose="020F0502020204030204" pitchFamily="34" charset="0"/>
                <a:cs typeface="Calibri" panose="020F0502020204030204" pitchFamily="34" charset="0"/>
              </a:rPr>
              <a:t>The </a:t>
            </a:r>
            <a:r>
              <a:rPr lang="en-US" sz="2600" dirty="0">
                <a:latin typeface="Calibri" panose="020F0502020204030204" pitchFamily="34" charset="0"/>
                <a:cs typeface="Calibri" panose="020F0502020204030204" pitchFamily="34" charset="0"/>
                <a:hlinkClick r:id="rId2"/>
              </a:rPr>
              <a:t>dashboard</a:t>
            </a:r>
            <a:r>
              <a:rPr lang="en-US" sz="2600" dirty="0">
                <a:latin typeface="Calibri" panose="020F0502020204030204" pitchFamily="34" charset="0"/>
                <a:cs typeface="Calibri" panose="020F0502020204030204" pitchFamily="34" charset="0"/>
              </a:rPr>
              <a:t> tracks coronavirus contracts worth $10,000 or more. </a:t>
            </a:r>
          </a:p>
          <a:p>
            <a:pPr>
              <a:lnSpc>
                <a:spcPct val="100000"/>
              </a:lnSpc>
            </a:pPr>
            <a:r>
              <a:rPr lang="en-US" sz="2600" dirty="0">
                <a:latin typeface="Calibri" panose="020F0502020204030204" pitchFamily="34" charset="0"/>
                <a:cs typeface="Calibri" panose="020F0502020204030204" pitchFamily="34" charset="0"/>
              </a:rPr>
              <a:t>Derek Willis, news application developer at ProPublica, demonstrates how to use the </a:t>
            </a:r>
            <a:r>
              <a:rPr lang="en-US" sz="2600" dirty="0">
                <a:latin typeface="Calibri" panose="020F0502020204030204" pitchFamily="34" charset="0"/>
                <a:cs typeface="Calibri" panose="020F0502020204030204" pitchFamily="34" charset="0"/>
                <a:hlinkClick r:id="rId3"/>
              </a:rPr>
              <a:t>dashboard</a:t>
            </a:r>
            <a:r>
              <a:rPr lang="en-US" sz="2600" dirty="0">
                <a:latin typeface="Calibri" panose="020F0502020204030204" pitchFamily="34" charset="0"/>
                <a:cs typeface="Calibri" panose="020F0502020204030204" pitchFamily="34" charset="0"/>
              </a:rPr>
              <a:t> (20 minutes). </a:t>
            </a:r>
            <a:endParaRPr lang="en-US" sz="28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D2DA85E9-9B0E-4FF2-8659-B3DD6416D3C7}"/>
              </a:ext>
            </a:extLst>
          </p:cNvPr>
          <p:cNvSpPr txBox="1"/>
          <p:nvPr/>
        </p:nvSpPr>
        <p:spPr>
          <a:xfrm>
            <a:off x="865626" y="2969568"/>
            <a:ext cx="2917371"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ProPublica dashboard</a:t>
            </a:r>
            <a:endParaRPr lang="en-US" sz="2400" dirty="0"/>
          </a:p>
        </p:txBody>
      </p:sp>
    </p:spTree>
    <p:extLst>
      <p:ext uri="{BB962C8B-B14F-4D97-AF65-F5344CB8AC3E}">
        <p14:creationId xmlns:p14="http://schemas.microsoft.com/office/powerpoint/2010/main" val="395260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843C35-96A2-B246-BAB8-79E0673F1544}"/>
              </a:ext>
            </a:extLst>
          </p:cNvPr>
          <p:cNvSpPr>
            <a:spLocks noGrp="1"/>
          </p:cNvSpPr>
          <p:nvPr>
            <p:ph type="title"/>
          </p:nvPr>
        </p:nvSpPr>
        <p:spPr>
          <a:xfrm>
            <a:off x="5685" y="-3"/>
            <a:ext cx="4642924" cy="6400801"/>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2400"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DataKind</a:t>
            </a:r>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DC database</a:t>
            </a:r>
          </a:p>
        </p:txBody>
      </p:sp>
      <p:sp>
        <p:nvSpPr>
          <p:cNvPr id="3" name="Content Placeholder 2">
            <a:extLst>
              <a:ext uri="{FF2B5EF4-FFF2-40B4-BE49-F238E27FC236}">
                <a16:creationId xmlns:a16="http://schemas.microsoft.com/office/drawing/2014/main" id="{7F518A7D-9DA7-8B44-819F-CED687A80F72}"/>
              </a:ext>
            </a:extLst>
          </p:cNvPr>
          <p:cNvSpPr>
            <a:spLocks noGrp="1"/>
          </p:cNvSpPr>
          <p:nvPr>
            <p:ph idx="1"/>
          </p:nvPr>
        </p:nvSpPr>
        <p:spPr>
          <a:xfrm>
            <a:off x="5478531" y="368921"/>
            <a:ext cx="5877862" cy="5646208"/>
          </a:xfrm>
        </p:spPr>
        <p:txBody>
          <a:bodyPr anchor="ctr">
            <a:normAutofit fontScale="25000" lnSpcReduction="20000"/>
          </a:bodyPr>
          <a:lstStyle/>
          <a:p>
            <a:r>
              <a:rPr lang="en-US" sz="10400" dirty="0">
                <a:latin typeface="Calibri" panose="020F0502020204030204" pitchFamily="34" charset="0"/>
                <a:cs typeface="Calibri" panose="020F0502020204030204" pitchFamily="34" charset="0"/>
                <a:hlinkClick r:id="rId2"/>
              </a:rPr>
              <a:t>DataKind DC </a:t>
            </a:r>
            <a:r>
              <a:rPr lang="en-US" sz="10400" dirty="0">
                <a:latin typeface="Calibri" panose="020F0502020204030204" pitchFamily="34" charset="0"/>
                <a:cs typeface="Calibri" panose="020F0502020204030204" pitchFamily="34" charset="0"/>
              </a:rPr>
              <a:t>volunteers have produced their own PPP loans database with cleaner and enhanced data that is easier than the SBA’s to work with. Volunteers have also produced datasets that aggregate total loan amounts for multiple geographical areas, giving mapping capabilities and allowing journalists to drill down to federal spending in their coverage areas. </a:t>
            </a:r>
          </a:p>
          <a:p>
            <a:r>
              <a:rPr lang="en-US" sz="10400" dirty="0">
                <a:latin typeface="Calibri" panose="020F0502020204030204" pitchFamily="34" charset="0"/>
                <a:cs typeface="Calibri" panose="020F0502020204030204" pitchFamily="34" charset="0"/>
              </a:rPr>
              <a:t>The aggregated datasets also include demographic information for each of the geographical areas, and recent election results data. Links to download each of those products are in the next slide.</a:t>
            </a:r>
            <a:endParaRPr lang="en-US" sz="111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6660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843C35-96A2-B246-BAB8-79E0673F1544}"/>
              </a:ext>
            </a:extLst>
          </p:cNvPr>
          <p:cNvSpPr>
            <a:spLocks noGrp="1"/>
          </p:cNvSpPr>
          <p:nvPr>
            <p:ph type="title"/>
          </p:nvPr>
        </p:nvSpPr>
        <p:spPr>
          <a:xfrm>
            <a:off x="5685" y="-3"/>
            <a:ext cx="4642924" cy="6400801"/>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F518A7D-9DA7-8B44-819F-CED687A80F72}"/>
              </a:ext>
            </a:extLst>
          </p:cNvPr>
          <p:cNvSpPr>
            <a:spLocks noGrp="1"/>
          </p:cNvSpPr>
          <p:nvPr>
            <p:ph idx="1"/>
          </p:nvPr>
        </p:nvSpPr>
        <p:spPr>
          <a:xfrm>
            <a:off x="5451875" y="820561"/>
            <a:ext cx="6097122" cy="4784833"/>
          </a:xfrm>
        </p:spPr>
        <p:txBody>
          <a:bodyPr anchor="ctr">
            <a:noAutofit/>
          </a:bodyPr>
          <a:lstStyle/>
          <a:p>
            <a:pPr fontAlgn="base"/>
            <a:r>
              <a:rPr lang="en-US" sz="2000" dirty="0">
                <a:latin typeface="Calibri" panose="020F0502020204030204" pitchFamily="34" charset="0"/>
                <a:cs typeface="Calibri" panose="020F0502020204030204" pitchFamily="34" charset="0"/>
                <a:hlinkClick r:id="rId2"/>
              </a:rPr>
              <a:t>Full database of loans</a:t>
            </a:r>
            <a:r>
              <a:rPr lang="en-US" sz="2000" dirty="0">
                <a:latin typeface="Calibri" panose="020F0502020204030204" pitchFamily="34" charset="0"/>
                <a:cs typeface="Calibri" panose="020F0502020204030204" pitchFamily="34" charset="0"/>
              </a:rPr>
              <a:t>: complete SBA dataset from Aug. 8, with some enhancements added, including low/mid/high loan estimates for larger loans, which were given as ranges in the raw data, and definitions of </a:t>
            </a:r>
            <a:r>
              <a:rPr lang="en-US" sz="2000" dirty="0">
                <a:latin typeface="Calibri" panose="020F0502020204030204" pitchFamily="34" charset="0"/>
                <a:cs typeface="Calibri" panose="020F0502020204030204" pitchFamily="34" charset="0"/>
                <a:hlinkClick r:id="rId3"/>
              </a:rPr>
              <a:t>NAICS</a:t>
            </a:r>
            <a:r>
              <a:rPr lang="en-US" sz="2000" dirty="0">
                <a:latin typeface="Calibri" panose="020F0502020204030204" pitchFamily="34" charset="0"/>
                <a:cs typeface="Calibri" panose="020F0502020204030204" pitchFamily="34" charset="0"/>
              </a:rPr>
              <a:t> industry codes at multiple levels of granularity. Note that this is a very large file and therefore is zipped here for easier download.</a:t>
            </a:r>
          </a:p>
          <a:p>
            <a:pPr fontAlgn="base"/>
            <a:r>
              <a:rPr lang="en-US" sz="2000" dirty="0">
                <a:latin typeface="Calibri" panose="020F0502020204030204" pitchFamily="34" charset="0"/>
                <a:cs typeface="Calibri" panose="020F0502020204030204" pitchFamily="34" charset="0"/>
                <a:hlinkClick r:id="rId4"/>
              </a:rPr>
              <a:t>Multi-loan addresses</a:t>
            </a:r>
            <a:r>
              <a:rPr lang="en-US" sz="2000" dirty="0">
                <a:latin typeface="Calibri" panose="020F0502020204030204" pitchFamily="34" charset="0"/>
                <a:cs typeface="Calibri" panose="020F0502020204030204" pitchFamily="34" charset="0"/>
              </a:rPr>
              <a:t>: spreadsheet helps quickly identify addresses that have received more than one loan. A video to help get started using this data is also</a:t>
            </a:r>
            <a:r>
              <a:rPr lang="en-US" sz="2000" dirty="0">
                <a:latin typeface="Calibri" panose="020F0502020204030204" pitchFamily="34" charset="0"/>
                <a:cs typeface="Calibri" panose="020F0502020204030204" pitchFamily="34" charset="0"/>
                <a:hlinkClick r:id="rId5"/>
              </a:rPr>
              <a:t> available here</a:t>
            </a:r>
            <a:r>
              <a:rPr lang="en-US" sz="2000" dirty="0">
                <a:latin typeface="Calibri" panose="020F0502020204030204" pitchFamily="34" charset="0"/>
                <a:cs typeface="Calibri" panose="020F0502020204030204" pitchFamily="34" charset="0"/>
              </a:rPr>
              <a:t>. </a:t>
            </a:r>
          </a:p>
          <a:p>
            <a:pPr fontAlgn="base"/>
            <a:r>
              <a:rPr lang="en-US" sz="2000" dirty="0">
                <a:latin typeface="Calibri" panose="020F0502020204030204" pitchFamily="34" charset="0"/>
                <a:cs typeface="Calibri" panose="020F0502020204030204" pitchFamily="34" charset="0"/>
                <a:hlinkClick r:id="rId6"/>
              </a:rPr>
              <a:t>Loans by congressional district</a:t>
            </a:r>
            <a:r>
              <a:rPr lang="en-US" sz="2000" dirty="0">
                <a:latin typeface="Calibri" panose="020F0502020204030204" pitchFamily="34" charset="0"/>
                <a:cs typeface="Calibri" panose="020F0502020204030204" pitchFamily="34" charset="0"/>
              </a:rPr>
              <a:t>: sum of the total loan amounts for each congressional district (in yellow). It also gives demographic information for each congressional district from the 2014-2018 U.S. Census Bureau’s American Community Survey (in blue), and 2018 election result data from the MIT Election Lab (in green). </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0FFA1E3C-D615-4BA0-A2E6-866C8838FDF4}"/>
              </a:ext>
            </a:extLst>
          </p:cNvPr>
          <p:cNvSpPr txBox="1"/>
          <p:nvPr/>
        </p:nvSpPr>
        <p:spPr>
          <a:xfrm>
            <a:off x="391320" y="2969568"/>
            <a:ext cx="3865984"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Links to </a:t>
            </a:r>
            <a:r>
              <a:rPr lang="en-US" sz="2400"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DataKind</a:t>
            </a:r>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DC datasets</a:t>
            </a:r>
            <a:endParaRPr lang="en-US" sz="2400" dirty="0"/>
          </a:p>
        </p:txBody>
      </p:sp>
    </p:spTree>
    <p:extLst>
      <p:ext uri="{BB962C8B-B14F-4D97-AF65-F5344CB8AC3E}">
        <p14:creationId xmlns:p14="http://schemas.microsoft.com/office/powerpoint/2010/main" val="245879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843C35-96A2-B246-BAB8-79E0673F1544}"/>
              </a:ext>
            </a:extLst>
          </p:cNvPr>
          <p:cNvSpPr>
            <a:spLocks noGrp="1"/>
          </p:cNvSpPr>
          <p:nvPr>
            <p:ph type="title"/>
          </p:nvPr>
        </p:nvSpPr>
        <p:spPr>
          <a:xfrm>
            <a:off x="5685" y="-3"/>
            <a:ext cx="4642924" cy="6428224"/>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F518A7D-9DA7-8B44-819F-CED687A80F72}"/>
              </a:ext>
            </a:extLst>
          </p:cNvPr>
          <p:cNvSpPr>
            <a:spLocks noGrp="1"/>
          </p:cNvSpPr>
          <p:nvPr>
            <p:ph idx="1"/>
          </p:nvPr>
        </p:nvSpPr>
        <p:spPr>
          <a:xfrm>
            <a:off x="5464401" y="263000"/>
            <a:ext cx="6197330" cy="5794899"/>
          </a:xfrm>
        </p:spPr>
        <p:txBody>
          <a:bodyPr anchor="ctr">
            <a:normAutofit/>
          </a:bodyPr>
          <a:lstStyle/>
          <a:p>
            <a:r>
              <a:rPr lang="en-US" sz="2600" dirty="0">
                <a:latin typeface="Calibri" panose="020F0502020204030204" pitchFamily="34" charset="0"/>
                <a:cs typeface="Calibri" panose="020F0502020204030204" pitchFamily="34" charset="0"/>
                <a:hlinkClick r:id="rId2"/>
              </a:rPr>
              <a:t>Loans by county</a:t>
            </a:r>
            <a:r>
              <a:rPr lang="en-US" sz="2600" dirty="0">
                <a:latin typeface="Calibri" panose="020F0502020204030204" pitchFamily="34" charset="0"/>
                <a:cs typeface="Calibri" panose="020F0502020204030204" pitchFamily="34" charset="0"/>
              </a:rPr>
              <a:t>: dataset gives a sum of the total loan amounts for each county (in yellow). It also gives demographic information for each county from the 2014-2018 American Community Survey (in blue), and 2016 election result data from the MIT Election Lab (in green). </a:t>
            </a:r>
          </a:p>
          <a:p>
            <a:r>
              <a:rPr lang="en-US" sz="2600" dirty="0">
                <a:latin typeface="Calibri" panose="020F0502020204030204" pitchFamily="34" charset="0"/>
                <a:cs typeface="Calibri" panose="020F0502020204030204" pitchFamily="34" charset="0"/>
                <a:hlinkClick r:id="rId3"/>
              </a:rPr>
              <a:t>GitHub repository</a:t>
            </a:r>
            <a:r>
              <a:rPr lang="en-US" sz="2600" dirty="0">
                <a:latin typeface="Calibri" panose="020F0502020204030204" pitchFamily="34" charset="0"/>
                <a:cs typeface="Calibri" panose="020F0502020204030204" pitchFamily="34" charset="0"/>
              </a:rPr>
              <a:t>: code that produced the above, more documentation about the project, and the additional datasets that were brought in as enhancements can be found here. </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ACDD004F-2A87-4142-8837-1C7D8F1DD30A}"/>
              </a:ext>
            </a:extLst>
          </p:cNvPr>
          <p:cNvSpPr txBox="1"/>
          <p:nvPr/>
        </p:nvSpPr>
        <p:spPr>
          <a:xfrm>
            <a:off x="892063" y="2773159"/>
            <a:ext cx="2864498"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Additional links to </a:t>
            </a:r>
          </a:p>
          <a:p>
            <a:r>
              <a:rPr lang="en-US" sz="2400"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DataKind</a:t>
            </a:r>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DC datasets</a:t>
            </a:r>
            <a:endParaRPr lang="en-US" sz="2400" dirty="0"/>
          </a:p>
        </p:txBody>
      </p:sp>
    </p:spTree>
    <p:extLst>
      <p:ext uri="{BB962C8B-B14F-4D97-AF65-F5344CB8AC3E}">
        <p14:creationId xmlns:p14="http://schemas.microsoft.com/office/powerpoint/2010/main" val="351552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843C35-96A2-B246-BAB8-79E0673F1544}"/>
              </a:ext>
            </a:extLst>
          </p:cNvPr>
          <p:cNvSpPr>
            <a:spLocks noGrp="1"/>
          </p:cNvSpPr>
          <p:nvPr>
            <p:ph type="title"/>
          </p:nvPr>
        </p:nvSpPr>
        <p:spPr>
          <a:xfrm>
            <a:off x="5685" y="-3"/>
            <a:ext cx="4642924" cy="6400801"/>
          </a:xfrm>
          <a:solidFill>
            <a:schemeClr val="accent5"/>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F518A7D-9DA7-8B44-819F-CED687A80F72}"/>
              </a:ext>
            </a:extLst>
          </p:cNvPr>
          <p:cNvSpPr>
            <a:spLocks noGrp="1"/>
          </p:cNvSpPr>
          <p:nvPr>
            <p:ph idx="1"/>
          </p:nvPr>
        </p:nvSpPr>
        <p:spPr>
          <a:xfrm>
            <a:off x="5431678" y="2120536"/>
            <a:ext cx="6382110" cy="2159729"/>
          </a:xfrm>
        </p:spPr>
        <p:txBody>
          <a:bodyPr anchor="ctr">
            <a:normAutofit/>
          </a:bodyPr>
          <a:lstStyle/>
          <a:p>
            <a:pPr marL="0" indent="0">
              <a:buNone/>
            </a:pPr>
            <a:r>
              <a:rPr lang="en-US" sz="2600" dirty="0">
                <a:latin typeface="Calibri" panose="020F0502020204030204" pitchFamily="34" charset="0"/>
                <a:cs typeface="Calibri" panose="020F0502020204030204" pitchFamily="34" charset="0"/>
              </a:rPr>
              <a:t>John </a:t>
            </a:r>
            <a:r>
              <a:rPr lang="en-US" sz="2600" dirty="0" err="1">
                <a:latin typeface="Calibri" panose="020F0502020204030204" pitchFamily="34" charset="0"/>
                <a:cs typeface="Calibri" panose="020F0502020204030204" pitchFamily="34" charset="0"/>
              </a:rPr>
              <a:t>McCambridge</a:t>
            </a: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rPr>
              <a:t>explains</a:t>
            </a:r>
            <a:r>
              <a:rPr lang="en-US" sz="2600" dirty="0">
                <a:latin typeface="Calibri" panose="020F0502020204030204" pitchFamily="34" charset="0"/>
                <a:cs typeface="Calibri" panose="020F0502020204030204" pitchFamily="34" charset="0"/>
              </a:rPr>
              <a:t> (15 minutes) the DataKind DC datasets. His tutorial can be viewed </a:t>
            </a:r>
            <a:r>
              <a:rPr lang="en-US" sz="2600" dirty="0">
                <a:latin typeface="Calibri" panose="020F0502020204030204" pitchFamily="34" charset="0"/>
                <a:cs typeface="Calibri" panose="020F0502020204030204" pitchFamily="34" charset="0"/>
                <a:hlinkClick r:id="rId3"/>
              </a:rPr>
              <a:t>here</a:t>
            </a:r>
            <a:r>
              <a:rPr lang="en-US" sz="2600" dirty="0">
                <a:latin typeface="Calibri" panose="020F0502020204030204" pitchFamily="34" charset="0"/>
                <a:cs typeface="Calibri" panose="020F0502020204030204" pitchFamily="34" charset="0"/>
              </a:rPr>
              <a:t>.</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6381F2B9-D801-4B98-9527-B50A39E2460D}"/>
              </a:ext>
            </a:extLst>
          </p:cNvPr>
          <p:cNvSpPr txBox="1"/>
          <p:nvPr/>
        </p:nvSpPr>
        <p:spPr>
          <a:xfrm>
            <a:off x="146179" y="2969568"/>
            <a:ext cx="4295192"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to use </a:t>
            </a:r>
            <a:r>
              <a:rPr lang="en-US" sz="2400" spc="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DataKind</a:t>
            </a:r>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DC datasets</a:t>
            </a:r>
            <a:endParaRPr lang="en-US" sz="2400" dirty="0"/>
          </a:p>
        </p:txBody>
      </p:sp>
    </p:spTree>
    <p:extLst>
      <p:ext uri="{BB962C8B-B14F-4D97-AF65-F5344CB8AC3E}">
        <p14:creationId xmlns:p14="http://schemas.microsoft.com/office/powerpoint/2010/main" val="145652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49E49-D374-4213-9A2E-FF8BBFE6E0E9}"/>
              </a:ext>
            </a:extLst>
          </p:cNvPr>
          <p:cNvSpPr/>
          <p:nvPr/>
        </p:nvSpPr>
        <p:spPr>
          <a:xfrm>
            <a:off x="0" y="0"/>
            <a:ext cx="4059934" cy="686873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FF190D-3E70-2A4B-BD70-E775C151C64B}"/>
              </a:ext>
            </a:extLst>
          </p:cNvPr>
          <p:cNvSpPr txBox="1"/>
          <p:nvPr/>
        </p:nvSpPr>
        <p:spPr>
          <a:xfrm>
            <a:off x="577778" y="2105827"/>
            <a:ext cx="3005462" cy="3465194"/>
          </a:xfrm>
          <a:prstGeom prst="rect">
            <a:avLst/>
          </a:prstGeom>
        </p:spPr>
        <p:txBody>
          <a:bodyPr vert="horz" lIns="0" tIns="45720" rIns="0" bIns="45720" rtlCol="0" anchor="t">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Calibri" panose="020F0502020204030204" pitchFamily="34" charset="0"/>
                <a:cs typeface="Calibri" panose="020F0502020204030204" pitchFamily="34" charset="0"/>
              </a:rPr>
              <a:t>The National Press Foundation would like to thank the Evelyn Y. Davis Foundation and Arnold Ventures for their support for this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Calibri" panose="020F0502020204030204" pitchFamily="34" charset="0"/>
                <a:cs typeface="Calibri" panose="020F0502020204030204" pitchFamily="34" charset="0"/>
              </a:rPr>
              <a:t>NPF also thanks the expert speakers who have given so generously of their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Calibri" panose="020F0502020204030204" pitchFamily="34" charset="0"/>
                <a:cs typeface="Calibri" panose="020F0502020204030204" pitchFamily="34" charset="0"/>
              </a:rPr>
              <a:t>Finally, we thank DataKind DC, whose volunteer data scientists provided invaluable support to NPF fellows. </a:t>
            </a:r>
            <a:endParaRPr lang="en-US" sz="2000" dirty="0">
              <a:latin typeface="Calibri" panose="020F0502020204030204" pitchFamily="34" charset="0"/>
              <a:cs typeface="Calibri" panose="020F0502020204030204" pitchFamily="34" charset="0"/>
            </a:endParaRPr>
          </a:p>
          <a:p>
            <a:pPr>
              <a:spcAft>
                <a:spcPts val="600"/>
              </a:spcAft>
              <a:buFont typeface="Calibri" panose="020F0502020204030204" pitchFamily="34" charset="0"/>
            </a:pPr>
            <a:endParaRPr lang="en-US" dirty="0">
              <a:solidFill>
                <a:srgbClr val="FFFFFF"/>
              </a:solidFill>
            </a:endParaRPr>
          </a:p>
        </p:txBody>
      </p:sp>
      <p:pic>
        <p:nvPicPr>
          <p:cNvPr id="7" name="Content Placeholder 4">
            <a:extLst>
              <a:ext uri="{FF2B5EF4-FFF2-40B4-BE49-F238E27FC236}">
                <a16:creationId xmlns:a16="http://schemas.microsoft.com/office/drawing/2014/main" id="{AD600A57-708D-4056-BE2E-FE937A8FA85F}"/>
              </a:ext>
            </a:extLst>
          </p:cNvPr>
          <p:cNvPicPr>
            <a:picLocks noChangeAspect="1"/>
          </p:cNvPicPr>
          <p:nvPr/>
        </p:nvPicPr>
        <p:blipFill rotWithShape="1">
          <a:blip r:embed="rId3"/>
          <a:srcRect t="4624" b="11115"/>
          <a:stretch/>
        </p:blipFill>
        <p:spPr>
          <a:xfrm>
            <a:off x="4059934" y="-72677"/>
            <a:ext cx="8275135" cy="6972607"/>
          </a:xfrm>
          <a:prstGeom prst="rect">
            <a:avLst/>
          </a:prstGeom>
        </p:spPr>
      </p:pic>
    </p:spTree>
    <p:extLst>
      <p:ext uri="{BB962C8B-B14F-4D97-AF65-F5344CB8AC3E}">
        <p14:creationId xmlns:p14="http://schemas.microsoft.com/office/powerpoint/2010/main" val="149553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F0B739FC-DAE6-4E1C-918A-A265B20BB62B}"/>
              </a:ext>
            </a:extLst>
          </p:cNvPr>
          <p:cNvSpPr/>
          <p:nvPr/>
        </p:nvSpPr>
        <p:spPr>
          <a:xfrm>
            <a:off x="-16478" y="-1"/>
            <a:ext cx="4641299" cy="6858001"/>
          </a:xfrm>
          <a:prstGeom prst="rect">
            <a:avLst/>
          </a:prstGeom>
          <a:solidFill>
            <a:srgbClr val="71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37D136F3-EFE6-554B-BD0D-ED597457421C}"/>
              </a:ext>
            </a:extLst>
          </p:cNvPr>
          <p:cNvPicPr>
            <a:picLocks noGrp="1" noChangeAspect="1"/>
          </p:cNvPicPr>
          <p:nvPr>
            <p:ph idx="1"/>
          </p:nvPr>
        </p:nvPicPr>
        <p:blipFill rotWithShape="1">
          <a:blip r:embed="rId2"/>
          <a:srcRect t="409" b="8838"/>
          <a:stretch/>
        </p:blipFill>
        <p:spPr>
          <a:xfrm>
            <a:off x="4635095" y="1"/>
            <a:ext cx="7556889" cy="6858000"/>
          </a:xfrm>
          <a:prstGeom prst="rect">
            <a:avLst/>
          </a:prstGeom>
        </p:spPr>
      </p:pic>
      <p:sp>
        <p:nvSpPr>
          <p:cNvPr id="2" name="Title 1">
            <a:extLst>
              <a:ext uri="{FF2B5EF4-FFF2-40B4-BE49-F238E27FC236}">
                <a16:creationId xmlns:a16="http://schemas.microsoft.com/office/drawing/2014/main" id="{5C1C2159-FF18-A64B-987B-F8FC908F7316}"/>
              </a:ext>
            </a:extLst>
          </p:cNvPr>
          <p:cNvSpPr>
            <a:spLocks noGrp="1"/>
          </p:cNvSpPr>
          <p:nvPr>
            <p:ph type="title"/>
          </p:nvPr>
        </p:nvSpPr>
        <p:spPr>
          <a:xfrm>
            <a:off x="523276" y="1559111"/>
            <a:ext cx="3383281" cy="1880163"/>
          </a:xfrm>
          <a:solidFill>
            <a:schemeClr val="accent6"/>
          </a:solidFill>
        </p:spPr>
        <p:txBody>
          <a:bodyPr vert="horz" lIns="91440" tIns="45720" rIns="91440" bIns="45720" rtlCol="0" anchor="b">
            <a:normAutofit/>
          </a:bodyPr>
          <a:lstStyle/>
          <a:p>
            <a:r>
              <a:rPr lang="en-US" sz="3200"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Free online tools to find background on companies and individuals</a:t>
            </a:r>
            <a:endParaRPr lang="en-US" sz="3200" dirty="0">
              <a:solidFill>
                <a:srgbClr val="FFFFFF"/>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3F6DC3E-07AA-4426-9D2F-23B09C4D8CF4}"/>
              </a:ext>
            </a:extLst>
          </p:cNvPr>
          <p:cNvCxnSpPr/>
          <p:nvPr/>
        </p:nvCxnSpPr>
        <p:spPr>
          <a:xfrm>
            <a:off x="622797" y="3651268"/>
            <a:ext cx="33019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8952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0AB815-5BC2-D242-90CF-8BADCEF01956}"/>
              </a:ext>
            </a:extLst>
          </p:cNvPr>
          <p:cNvSpPr>
            <a:spLocks noGrp="1"/>
          </p:cNvSpPr>
          <p:nvPr>
            <p:ph type="title"/>
          </p:nvPr>
        </p:nvSpPr>
        <p:spPr>
          <a:xfrm>
            <a:off x="5685" y="0"/>
            <a:ext cx="4642924" cy="6400798"/>
          </a:xfrm>
          <a:solidFill>
            <a:schemeClr val="accent6"/>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rPr>
              <a:t>   </a:t>
            </a:r>
          </a:p>
        </p:txBody>
      </p:sp>
      <p:sp>
        <p:nvSpPr>
          <p:cNvPr id="3" name="Content Placeholder 2">
            <a:extLst>
              <a:ext uri="{FF2B5EF4-FFF2-40B4-BE49-F238E27FC236}">
                <a16:creationId xmlns:a16="http://schemas.microsoft.com/office/drawing/2014/main" id="{458C587F-AEB2-DD4D-8CDC-26F2A346700E}"/>
              </a:ext>
            </a:extLst>
          </p:cNvPr>
          <p:cNvSpPr>
            <a:spLocks noGrp="1"/>
          </p:cNvSpPr>
          <p:nvPr>
            <p:ph idx="1"/>
          </p:nvPr>
        </p:nvSpPr>
        <p:spPr>
          <a:xfrm>
            <a:off x="5348063" y="377296"/>
            <a:ext cx="6138797" cy="5646208"/>
          </a:xfrm>
        </p:spPr>
        <p:txBody>
          <a:bodyPr anchor="ctr">
            <a:normAutofit/>
          </a:bodyPr>
          <a:lstStyle/>
          <a:p>
            <a:r>
              <a:rPr lang="en-US" sz="2600" dirty="0">
                <a:latin typeface="Calibri" panose="020F0502020204030204" pitchFamily="34" charset="0"/>
                <a:cs typeface="Calibri" panose="020F0502020204030204" pitchFamily="34" charset="0"/>
              </a:rPr>
              <a:t>You do not need paid services to do mind-blowing investigative reporting.</a:t>
            </a:r>
          </a:p>
          <a:p>
            <a:r>
              <a:rPr lang="en-US" sz="2600" dirty="0">
                <a:latin typeface="Calibri" panose="020F0502020204030204" pitchFamily="34" charset="0"/>
                <a:cs typeface="Calibri" panose="020F0502020204030204" pitchFamily="34" charset="0"/>
              </a:rPr>
              <a:t>Mark </a:t>
            </a:r>
            <a:r>
              <a:rPr lang="en-US" sz="2600" dirty="0" err="1">
                <a:latin typeface="Calibri" panose="020F0502020204030204" pitchFamily="34" charset="0"/>
                <a:cs typeface="Calibri" panose="020F0502020204030204" pitchFamily="34" charset="0"/>
              </a:rPr>
              <a:t>Horvit</a:t>
            </a:r>
            <a:r>
              <a:rPr lang="en-US" sz="2600" dirty="0">
                <a:latin typeface="Calibri" panose="020F0502020204030204" pitchFamily="34" charset="0"/>
                <a:cs typeface="Calibri" panose="020F0502020204030204" pitchFamily="34" charset="0"/>
              </a:rPr>
              <a:t>, a University of Missouri professor and former executive director of Investigative Reporters and Editors, shows how to use </a:t>
            </a:r>
            <a:r>
              <a:rPr lang="en-US" sz="2600" dirty="0">
                <a:latin typeface="Calibri" panose="020F0502020204030204" pitchFamily="34" charset="0"/>
                <a:cs typeface="Calibri" panose="020F0502020204030204" pitchFamily="34" charset="0"/>
                <a:hlinkClick r:id="rId2"/>
              </a:rPr>
              <a:t>Google Advanced Search </a:t>
            </a:r>
            <a:r>
              <a:rPr lang="en-US" sz="2600" dirty="0">
                <a:latin typeface="Calibri" panose="020F0502020204030204" pitchFamily="34" charset="0"/>
                <a:cs typeface="Calibri" panose="020F0502020204030204" pitchFamily="34" charset="0"/>
              </a:rPr>
              <a:t>(9 minutes) and </a:t>
            </a:r>
            <a:r>
              <a:rPr lang="en-US" sz="2600" dirty="0">
                <a:latin typeface="Calibri" panose="020F0502020204030204" pitchFamily="34" charset="0"/>
                <a:cs typeface="Calibri" panose="020F0502020204030204" pitchFamily="34" charset="0"/>
                <a:hlinkClick r:id="rId3"/>
              </a:rPr>
              <a:t>other tools </a:t>
            </a:r>
            <a:r>
              <a:rPr lang="en-US" sz="2600" dirty="0">
                <a:latin typeface="Calibri" panose="020F0502020204030204" pitchFamily="34" charset="0"/>
                <a:cs typeface="Calibri" panose="020F0502020204030204" pitchFamily="34" charset="0"/>
              </a:rPr>
              <a:t>(5 minutes) to get better results online.</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C924DD8D-8A5D-4CC3-AF4C-DD8B6A803239}"/>
              </a:ext>
            </a:extLst>
          </p:cNvPr>
          <p:cNvSpPr txBox="1"/>
          <p:nvPr/>
        </p:nvSpPr>
        <p:spPr>
          <a:xfrm>
            <a:off x="90195" y="2784900"/>
            <a:ext cx="6176864"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Free search tools: </a:t>
            </a:r>
            <a:b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br>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Google Advanced Search and more</a:t>
            </a:r>
            <a:endParaRPr lang="en-US" sz="2400" dirty="0"/>
          </a:p>
        </p:txBody>
      </p:sp>
    </p:spTree>
    <p:extLst>
      <p:ext uri="{BB962C8B-B14F-4D97-AF65-F5344CB8AC3E}">
        <p14:creationId xmlns:p14="http://schemas.microsoft.com/office/powerpoint/2010/main" val="1928250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8EBCC1-CC71-1F47-BDF5-9FD0608C8263}"/>
              </a:ext>
            </a:extLst>
          </p:cNvPr>
          <p:cNvSpPr>
            <a:spLocks noGrp="1"/>
          </p:cNvSpPr>
          <p:nvPr>
            <p:ph type="title"/>
          </p:nvPr>
        </p:nvSpPr>
        <p:spPr>
          <a:xfrm>
            <a:off x="0" y="0"/>
            <a:ext cx="4648609" cy="6400798"/>
          </a:xfrm>
          <a:solidFill>
            <a:schemeClr val="accent6"/>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Image search tools</a:t>
            </a:r>
          </a:p>
        </p:txBody>
      </p:sp>
      <p:sp>
        <p:nvSpPr>
          <p:cNvPr id="3" name="Content Placeholder 2">
            <a:extLst>
              <a:ext uri="{FF2B5EF4-FFF2-40B4-BE49-F238E27FC236}">
                <a16:creationId xmlns:a16="http://schemas.microsoft.com/office/drawing/2014/main" id="{D0925671-AFE1-BE48-BF22-8FF959AA8130}"/>
              </a:ext>
            </a:extLst>
          </p:cNvPr>
          <p:cNvSpPr>
            <a:spLocks noGrp="1"/>
          </p:cNvSpPr>
          <p:nvPr>
            <p:ph idx="1"/>
          </p:nvPr>
        </p:nvSpPr>
        <p:spPr>
          <a:xfrm>
            <a:off x="5455601" y="1675341"/>
            <a:ext cx="5923721" cy="3027286"/>
          </a:xfrm>
        </p:spPr>
        <p:txBody>
          <a:bodyPr anchor="ctr">
            <a:normAutofit/>
          </a:bodyPr>
          <a:lstStyle/>
          <a:p>
            <a:pPr marL="0" lvl="0" indent="0">
              <a:buNone/>
            </a:pPr>
            <a:r>
              <a:rPr lang="en-US" sz="2600" u="sng" dirty="0">
                <a:latin typeface="Calibri" panose="020F0502020204030204" pitchFamily="34" charset="0"/>
                <a:cs typeface="Calibri" panose="020F0502020204030204" pitchFamily="34" charset="0"/>
                <a:hlinkClick r:id="rId3"/>
              </a:rPr>
              <a:t>Google</a:t>
            </a:r>
            <a:r>
              <a:rPr lang="en-US" sz="2600" dirty="0">
                <a:latin typeface="Calibri" panose="020F0502020204030204" pitchFamily="34" charset="0"/>
                <a:cs typeface="Calibri" panose="020F0502020204030204" pitchFamily="34" charset="0"/>
              </a:rPr>
              <a:t> </a:t>
            </a:r>
          </a:p>
          <a:p>
            <a:pPr marL="0" lvl="0" indent="0">
              <a:buNone/>
            </a:pPr>
            <a:r>
              <a:rPr lang="en-US" sz="2600" u="sng" dirty="0" err="1">
                <a:latin typeface="Calibri" panose="020F0502020204030204" pitchFamily="34" charset="0"/>
                <a:cs typeface="Calibri" panose="020F0502020204030204" pitchFamily="34" charset="0"/>
                <a:hlinkClick r:id="rId4"/>
              </a:rPr>
              <a:t>TinEye</a:t>
            </a:r>
            <a:endParaRPr lang="en-US" sz="2600" u="sng" dirty="0">
              <a:latin typeface="Calibri" panose="020F0502020204030204" pitchFamily="34" charset="0"/>
              <a:cs typeface="Calibri" panose="020F0502020204030204" pitchFamily="34" charset="0"/>
            </a:endParaRPr>
          </a:p>
          <a:p>
            <a:pPr marL="0" lvl="0" indent="0">
              <a:buNone/>
            </a:pPr>
            <a:r>
              <a:rPr lang="en-US" sz="2600" dirty="0" err="1">
                <a:latin typeface="Calibri" panose="020F0502020204030204" pitchFamily="34" charset="0"/>
                <a:cs typeface="Calibri" panose="020F0502020204030204" pitchFamily="34" charset="0"/>
                <a:hlinkClick r:id="rId5"/>
              </a:rPr>
              <a:t>Fotoforensics</a:t>
            </a:r>
            <a:endParaRPr lang="en-US" sz="2600" dirty="0">
              <a:latin typeface="Calibri" panose="020F0502020204030204" pitchFamily="34" charset="0"/>
              <a:cs typeface="Calibri" panose="020F0502020204030204" pitchFamily="34" charset="0"/>
            </a:endParaRPr>
          </a:p>
          <a:p>
            <a:pPr marL="0" indent="0">
              <a:buNone/>
            </a:pPr>
            <a:r>
              <a:rPr lang="en-US" sz="2600" dirty="0">
                <a:latin typeface="Calibri" panose="020F0502020204030204" pitchFamily="34" charset="0"/>
                <a:cs typeface="Calibri" panose="020F0502020204030204" pitchFamily="34" charset="0"/>
                <a:hlinkClick r:id="rId6"/>
              </a:rPr>
              <a:t>Yandex</a:t>
            </a:r>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047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5F510F-460E-E846-88E4-3A4337D3213E}"/>
              </a:ext>
            </a:extLst>
          </p:cNvPr>
          <p:cNvSpPr>
            <a:spLocks noGrp="1"/>
          </p:cNvSpPr>
          <p:nvPr>
            <p:ph type="title"/>
          </p:nvPr>
        </p:nvSpPr>
        <p:spPr>
          <a:xfrm>
            <a:off x="0" y="-35510"/>
            <a:ext cx="4648609" cy="6436310"/>
          </a:xfrm>
          <a:solidFill>
            <a:schemeClr val="accent6"/>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Finding people’s contacts</a:t>
            </a:r>
          </a:p>
        </p:txBody>
      </p:sp>
      <p:sp>
        <p:nvSpPr>
          <p:cNvPr id="3" name="Content Placeholder 2">
            <a:extLst>
              <a:ext uri="{FF2B5EF4-FFF2-40B4-BE49-F238E27FC236}">
                <a16:creationId xmlns:a16="http://schemas.microsoft.com/office/drawing/2014/main" id="{BC1FD4F9-AE63-3847-94F4-E48BF337303A}"/>
              </a:ext>
            </a:extLst>
          </p:cNvPr>
          <p:cNvSpPr>
            <a:spLocks noGrp="1"/>
          </p:cNvSpPr>
          <p:nvPr>
            <p:ph idx="1"/>
          </p:nvPr>
        </p:nvSpPr>
        <p:spPr>
          <a:xfrm>
            <a:off x="5455601" y="341785"/>
            <a:ext cx="5923721" cy="5646208"/>
          </a:xfrm>
        </p:spPr>
        <p:txBody>
          <a:bodyPr anchor="ctr">
            <a:normAutofit/>
          </a:bodyPr>
          <a:lstStyle/>
          <a:p>
            <a:pPr marL="0" lvl="0" indent="0">
              <a:buNone/>
            </a:pPr>
            <a:r>
              <a:rPr lang="en-US" sz="2600" dirty="0">
                <a:latin typeface="Calibri" panose="020F0502020204030204" pitchFamily="34" charset="0"/>
                <a:cs typeface="Calibri" panose="020F0502020204030204" pitchFamily="34" charset="0"/>
                <a:hlinkClick r:id="rId3"/>
              </a:rPr>
              <a:t>Cyber Background Checks</a:t>
            </a:r>
            <a:r>
              <a:rPr lang="en-US" sz="2600" dirty="0">
                <a:latin typeface="Calibri" panose="020F0502020204030204" pitchFamily="34" charset="0"/>
                <a:cs typeface="Calibri" panose="020F0502020204030204" pitchFamily="34" charset="0"/>
              </a:rPr>
              <a:t>: addresses, phone numbers and family connections </a:t>
            </a:r>
          </a:p>
          <a:p>
            <a:pPr marL="0" lvl="0" indent="0">
              <a:buNone/>
            </a:pPr>
            <a:r>
              <a:rPr lang="en-US" sz="2600" u="sng" dirty="0" err="1">
                <a:latin typeface="Calibri" panose="020F0502020204030204" pitchFamily="34" charset="0"/>
                <a:cs typeface="Calibri" panose="020F0502020204030204" pitchFamily="34" charset="0"/>
                <a:hlinkClick r:id="rId4"/>
              </a:rPr>
              <a:t>FastPeopleSearch</a:t>
            </a:r>
            <a:r>
              <a:rPr lang="en-US" sz="2600" dirty="0">
                <a:latin typeface="Calibri" panose="020F0502020204030204" pitchFamily="34" charset="0"/>
                <a:cs typeface="Calibri" panose="020F0502020204030204" pitchFamily="34" charset="0"/>
              </a:rPr>
              <a:t>: addresses, phone numbers and other contact information</a:t>
            </a:r>
          </a:p>
          <a:p>
            <a:pPr marL="0" lvl="0" indent="0">
              <a:buNone/>
            </a:pPr>
            <a:r>
              <a:rPr lang="en-US" sz="2600" u="sng" dirty="0" err="1">
                <a:latin typeface="Calibri" panose="020F0502020204030204" pitchFamily="34" charset="0"/>
                <a:cs typeface="Calibri" panose="020F0502020204030204" pitchFamily="34" charset="0"/>
                <a:hlinkClick r:id="rId5"/>
              </a:rPr>
              <a:t>AdvancedBackgroundChecks</a:t>
            </a:r>
            <a:r>
              <a:rPr lang="en-US" sz="2600" dirty="0">
                <a:latin typeface="Calibri" panose="020F0502020204030204" pitchFamily="34" charset="0"/>
                <a:cs typeface="Calibri" panose="020F0502020204030204" pitchFamily="34" charset="0"/>
              </a:rPr>
              <a:t>: addresses, phone numbers and other contact information</a:t>
            </a:r>
          </a:p>
          <a:p>
            <a:pPr marL="0" indent="0">
              <a:buNone/>
            </a:pPr>
            <a:r>
              <a:rPr lang="en-US" sz="2600" u="sng" dirty="0" err="1">
                <a:latin typeface="Calibri" panose="020F0502020204030204" pitchFamily="34" charset="0"/>
                <a:cs typeface="Calibri" panose="020F0502020204030204" pitchFamily="34" charset="0"/>
                <a:hlinkClick r:id="rId6"/>
              </a:rPr>
              <a:t>FamilyTreeNow</a:t>
            </a:r>
            <a:r>
              <a:rPr lang="en-US" sz="2600" dirty="0">
                <a:latin typeface="Calibri" panose="020F0502020204030204" pitchFamily="34" charset="0"/>
                <a:cs typeface="Calibri" panose="020F0502020204030204" pitchFamily="34" charset="0"/>
              </a:rPr>
              <a:t>: family genealogy </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51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A6E422-E4D1-744A-9617-70274CC37039}"/>
              </a:ext>
            </a:extLst>
          </p:cNvPr>
          <p:cNvSpPr>
            <a:spLocks noGrp="1"/>
          </p:cNvSpPr>
          <p:nvPr>
            <p:ph type="title"/>
          </p:nvPr>
        </p:nvSpPr>
        <p:spPr>
          <a:xfrm>
            <a:off x="5685" y="0"/>
            <a:ext cx="4642924" cy="6400798"/>
          </a:xfrm>
          <a:solidFill>
            <a:schemeClr val="accent6"/>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Tools for website search</a:t>
            </a:r>
          </a:p>
        </p:txBody>
      </p:sp>
      <p:sp>
        <p:nvSpPr>
          <p:cNvPr id="3" name="Content Placeholder 2">
            <a:extLst>
              <a:ext uri="{FF2B5EF4-FFF2-40B4-BE49-F238E27FC236}">
                <a16:creationId xmlns:a16="http://schemas.microsoft.com/office/drawing/2014/main" id="{7DD57E04-8513-1642-8495-07B2E7D02560}"/>
              </a:ext>
            </a:extLst>
          </p:cNvPr>
          <p:cNvSpPr>
            <a:spLocks noGrp="1"/>
          </p:cNvSpPr>
          <p:nvPr>
            <p:ph idx="1"/>
          </p:nvPr>
        </p:nvSpPr>
        <p:spPr>
          <a:xfrm>
            <a:off x="5455601" y="377295"/>
            <a:ext cx="5923721" cy="5646208"/>
          </a:xfrm>
        </p:spPr>
        <p:txBody>
          <a:bodyPr anchor="ctr">
            <a:normAutofit/>
          </a:bodyPr>
          <a:lstStyle/>
          <a:p>
            <a:pPr marL="0" lvl="0" indent="0">
              <a:buNone/>
            </a:pPr>
            <a:r>
              <a:rPr lang="en-US" sz="2600" u="sng" dirty="0" err="1">
                <a:latin typeface="Calibri" panose="020F0502020204030204" pitchFamily="34" charset="0"/>
                <a:cs typeface="Calibri" panose="020F0502020204030204" pitchFamily="34" charset="0"/>
                <a:hlinkClick r:id="rId3"/>
              </a:rPr>
              <a:t>Wayback</a:t>
            </a:r>
            <a:r>
              <a:rPr lang="en-US" sz="2600" u="sng" dirty="0">
                <a:latin typeface="Calibri" panose="020F0502020204030204" pitchFamily="34" charset="0"/>
                <a:cs typeface="Calibri" panose="020F0502020204030204" pitchFamily="34" charset="0"/>
                <a:hlinkClick r:id="rId3"/>
              </a:rPr>
              <a:t> Machine</a:t>
            </a:r>
            <a:r>
              <a:rPr lang="en-US" sz="2600" dirty="0">
                <a:latin typeface="Calibri" panose="020F0502020204030204" pitchFamily="34" charset="0"/>
                <a:cs typeface="Calibri" panose="020F0502020204030204" pitchFamily="34" charset="0"/>
              </a:rPr>
              <a:t>: retrieves deleted information from websites</a:t>
            </a:r>
          </a:p>
          <a:p>
            <a:pPr marL="0" lvl="0" indent="0">
              <a:buNone/>
            </a:pPr>
            <a:r>
              <a:rPr lang="en-US" sz="2600" u="sng" dirty="0" err="1">
                <a:latin typeface="Calibri" panose="020F0502020204030204" pitchFamily="34" charset="0"/>
                <a:cs typeface="Calibri" panose="020F0502020204030204" pitchFamily="34" charset="0"/>
                <a:hlinkClick r:id="rId4"/>
              </a:rPr>
              <a:t>Whois</a:t>
            </a:r>
            <a:r>
              <a:rPr lang="en-US" sz="2600" u="sng" dirty="0">
                <a:latin typeface="Calibri" panose="020F0502020204030204" pitchFamily="34" charset="0"/>
                <a:cs typeface="Calibri" panose="020F0502020204030204" pitchFamily="34" charset="0"/>
                <a:hlinkClick r:id="rId4"/>
              </a:rPr>
              <a:t> Lookup</a:t>
            </a:r>
            <a:r>
              <a:rPr lang="en-US" sz="2600" dirty="0">
                <a:latin typeface="Calibri" panose="020F0502020204030204" pitchFamily="34" charset="0"/>
                <a:cs typeface="Calibri" panose="020F0502020204030204" pitchFamily="34" charset="0"/>
              </a:rPr>
              <a:t>: details on who is behind a website</a:t>
            </a:r>
          </a:p>
          <a:p>
            <a:pPr marL="0" indent="0">
              <a:buNone/>
            </a:pPr>
            <a:r>
              <a:rPr lang="en-US" sz="2600" u="sng" dirty="0">
                <a:latin typeface="Calibri" panose="020F0502020204030204" pitchFamily="34" charset="0"/>
                <a:cs typeface="Calibri" panose="020F0502020204030204" pitchFamily="34" charset="0"/>
                <a:hlinkClick r:id="rId5"/>
              </a:rPr>
              <a:t>Million Short</a:t>
            </a:r>
            <a:r>
              <a:rPr lang="en-US" sz="2600" dirty="0">
                <a:latin typeface="Calibri" panose="020F0502020204030204" pitchFamily="34" charset="0"/>
                <a:cs typeface="Calibri" panose="020F0502020204030204" pitchFamily="34" charset="0"/>
              </a:rPr>
              <a:t>: removes the most popular web hits</a:t>
            </a:r>
          </a:p>
          <a:p>
            <a:pPr marL="0" lvl="0" indent="0">
              <a:buNone/>
            </a:pPr>
            <a:r>
              <a:rPr lang="en-US" sz="2600" u="sng" dirty="0" err="1">
                <a:latin typeface="Calibri" panose="020F0502020204030204" pitchFamily="34" charset="0"/>
                <a:cs typeface="Calibri" panose="020F0502020204030204" pitchFamily="34" charset="0"/>
                <a:hlinkClick r:id="rId6"/>
              </a:rPr>
              <a:t>Similarsites</a:t>
            </a:r>
            <a:r>
              <a:rPr lang="en-US" sz="2600" dirty="0">
                <a:latin typeface="Calibri" panose="020F0502020204030204" pitchFamily="34" charset="0"/>
                <a:cs typeface="Calibri" panose="020F0502020204030204" pitchFamily="34" charset="0"/>
              </a:rPr>
              <a:t>: finds websites similar to the one you enter into its search tool</a:t>
            </a:r>
          </a:p>
          <a:p>
            <a:pPr marL="0" indent="0">
              <a:buNone/>
            </a:pPr>
            <a:r>
              <a:rPr lang="en-US" sz="2600" dirty="0">
                <a:latin typeface="Calibri" panose="020F0502020204030204" pitchFamily="34" charset="0"/>
                <a:cs typeface="Calibri" panose="020F0502020204030204" pitchFamily="34" charset="0"/>
                <a:hlinkClick r:id="rId7"/>
              </a:rPr>
              <a:t>Distill</a:t>
            </a:r>
            <a:r>
              <a:rPr lang="en-US" sz="2600" dirty="0">
                <a:latin typeface="Calibri" panose="020F0502020204030204" pitchFamily="34" charset="0"/>
                <a:cs typeface="Calibri" panose="020F0502020204030204" pitchFamily="34" charset="0"/>
              </a:rPr>
              <a:t>: tracks website changes</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8857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C171CC-14B7-4846-8DEB-DC4A95EAC05F}"/>
              </a:ext>
            </a:extLst>
          </p:cNvPr>
          <p:cNvSpPr>
            <a:spLocks noGrp="1"/>
          </p:cNvSpPr>
          <p:nvPr>
            <p:ph type="title"/>
          </p:nvPr>
        </p:nvSpPr>
        <p:spPr>
          <a:xfrm>
            <a:off x="5685" y="0"/>
            <a:ext cx="4642924" cy="6400800"/>
          </a:xfrm>
          <a:solidFill>
            <a:schemeClr val="accent6"/>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38A544AA-6D8B-5449-9527-DFF872A3DEEC}"/>
              </a:ext>
            </a:extLst>
          </p:cNvPr>
          <p:cNvSpPr>
            <a:spLocks noGrp="1"/>
          </p:cNvSpPr>
          <p:nvPr>
            <p:ph idx="1"/>
          </p:nvPr>
        </p:nvSpPr>
        <p:spPr>
          <a:xfrm>
            <a:off x="5455601" y="377296"/>
            <a:ext cx="5923721" cy="5646208"/>
          </a:xfrm>
        </p:spPr>
        <p:txBody>
          <a:bodyPr anchor="ctr">
            <a:normAutofit/>
          </a:bodyPr>
          <a:lstStyle/>
          <a:p>
            <a:pPr marL="0" indent="0">
              <a:buNone/>
            </a:pPr>
            <a:r>
              <a:rPr lang="en-US" sz="2600" u="sng" dirty="0" err="1">
                <a:latin typeface="Calibri" panose="020F0502020204030204" pitchFamily="34" charset="0"/>
                <a:cs typeface="Calibri" panose="020F0502020204030204" pitchFamily="34" charset="0"/>
                <a:hlinkClick r:id="rId3"/>
              </a:rPr>
              <a:t>PeekYou</a:t>
            </a:r>
            <a:r>
              <a:rPr lang="en-US" sz="2600" dirty="0">
                <a:latin typeface="Calibri" panose="020F0502020204030204" pitchFamily="34" charset="0"/>
                <a:cs typeface="Calibri" panose="020F0502020204030204" pitchFamily="34" charset="0"/>
              </a:rPr>
              <a:t> </a:t>
            </a:r>
          </a:p>
          <a:p>
            <a:pPr marL="0" indent="0">
              <a:buNone/>
            </a:pPr>
            <a:r>
              <a:rPr lang="en-US" sz="2600" u="sng" dirty="0">
                <a:latin typeface="Calibri" panose="020F0502020204030204" pitchFamily="34" charset="0"/>
                <a:cs typeface="Calibri" panose="020F0502020204030204" pitchFamily="34" charset="0"/>
                <a:hlinkClick r:id="rId4"/>
              </a:rPr>
              <a:t>Social Mention</a:t>
            </a:r>
            <a:r>
              <a:rPr lang="en-US" sz="2600" dirty="0">
                <a:latin typeface="Calibri" panose="020F0502020204030204" pitchFamily="34" charset="0"/>
                <a:cs typeface="Calibri" panose="020F0502020204030204" pitchFamily="34" charset="0"/>
              </a:rPr>
              <a:t> </a:t>
            </a:r>
          </a:p>
          <a:p>
            <a:pPr marL="0" indent="0">
              <a:buNone/>
            </a:pPr>
            <a:r>
              <a:rPr lang="en-US" sz="2600" u="sng" dirty="0" err="1">
                <a:latin typeface="Calibri" panose="020F0502020204030204" pitchFamily="34" charset="0"/>
                <a:cs typeface="Calibri" panose="020F0502020204030204" pitchFamily="34" charset="0"/>
                <a:hlinkClick r:id="rId5"/>
              </a:rPr>
              <a:t>That’sThem</a:t>
            </a:r>
            <a:endParaRPr lang="en-US" sz="2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A8452182-F638-4BA1-AEE4-FAB5CAD77911}"/>
              </a:ext>
            </a:extLst>
          </p:cNvPr>
          <p:cNvSpPr txBox="1"/>
          <p:nvPr/>
        </p:nvSpPr>
        <p:spPr>
          <a:xfrm>
            <a:off x="148724" y="2967333"/>
            <a:ext cx="4351176"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Tools for searching the Deep Web</a:t>
            </a:r>
            <a:endParaRPr lang="en-US" sz="2400" dirty="0"/>
          </a:p>
        </p:txBody>
      </p:sp>
    </p:spTree>
    <p:extLst>
      <p:ext uri="{BB962C8B-B14F-4D97-AF65-F5344CB8AC3E}">
        <p14:creationId xmlns:p14="http://schemas.microsoft.com/office/powerpoint/2010/main" val="1208161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0334D08-160C-6B4F-B44A-7FCEEAD8873C}"/>
              </a:ext>
            </a:extLst>
          </p:cNvPr>
          <p:cNvSpPr>
            <a:spLocks noGrp="1"/>
          </p:cNvSpPr>
          <p:nvPr>
            <p:ph idx="1"/>
          </p:nvPr>
        </p:nvSpPr>
        <p:spPr>
          <a:xfrm>
            <a:off x="0" y="1"/>
            <a:ext cx="4654295" cy="6878554"/>
          </a:xfrm>
          <a:solidFill>
            <a:schemeClr val="accent4"/>
          </a:solidFill>
        </p:spPr>
        <p:txBody>
          <a:bodyPr>
            <a:normAutofit/>
          </a:bodyPr>
          <a:lstStyle/>
          <a:p>
            <a:r>
              <a:rPr lang="en-US" sz="1800" b="1" dirty="0">
                <a:solidFill>
                  <a:srgbClr val="FFFFFF"/>
                </a:solidFill>
              </a:rPr>
              <a:t> </a:t>
            </a:r>
            <a:endParaRPr lang="en-US" sz="1800" dirty="0">
              <a:solidFill>
                <a:srgbClr val="FFFFFF"/>
              </a:solidFill>
            </a:endParaRPr>
          </a:p>
          <a:p>
            <a:endParaRPr lang="en-US" sz="1800" dirty="0">
              <a:solidFill>
                <a:srgbClr val="FFFFFF"/>
              </a:solidFill>
            </a:endParaRPr>
          </a:p>
        </p:txBody>
      </p:sp>
      <p:cxnSp>
        <p:nvCxnSpPr>
          <p:cNvPr id="28" name="Straight Connector 2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C1738C8-CBE3-E741-91A3-B3B10E8790EC}"/>
              </a:ext>
            </a:extLst>
          </p:cNvPr>
          <p:cNvPicPr>
            <a:picLocks noChangeAspect="1"/>
          </p:cNvPicPr>
          <p:nvPr/>
        </p:nvPicPr>
        <p:blipFill rotWithShape="1">
          <a:blip r:embed="rId2"/>
          <a:srcRect t="-280" b="7867"/>
          <a:stretch/>
        </p:blipFill>
        <p:spPr>
          <a:xfrm>
            <a:off x="4654297" y="-20555"/>
            <a:ext cx="7537703" cy="6965885"/>
          </a:xfrm>
          <a:prstGeom prst="rect">
            <a:avLst/>
          </a:prstGeom>
        </p:spPr>
      </p:pic>
      <p:sp>
        <p:nvSpPr>
          <p:cNvPr id="4" name="TextBox 3">
            <a:extLst>
              <a:ext uri="{FF2B5EF4-FFF2-40B4-BE49-F238E27FC236}">
                <a16:creationId xmlns:a16="http://schemas.microsoft.com/office/drawing/2014/main" id="{8C66AC74-A2A9-EA48-9D7E-9603D2437DE6}"/>
              </a:ext>
            </a:extLst>
          </p:cNvPr>
          <p:cNvSpPr txBox="1"/>
          <p:nvPr/>
        </p:nvSpPr>
        <p:spPr>
          <a:xfrm>
            <a:off x="1300163" y="3214688"/>
            <a:ext cx="184731" cy="369332"/>
          </a:xfrm>
          <a:prstGeom prst="rect">
            <a:avLst/>
          </a:prstGeom>
          <a:noFill/>
        </p:spPr>
        <p:txBody>
          <a:bodyPr wrap="none" rtlCol="0">
            <a:spAutoFit/>
          </a:bodyPr>
          <a:lstStyle/>
          <a:p>
            <a:endParaRPr lang="en-US" dirty="0"/>
          </a:p>
        </p:txBody>
      </p:sp>
      <p:cxnSp>
        <p:nvCxnSpPr>
          <p:cNvPr id="8" name="Straight Connector 7">
            <a:extLst>
              <a:ext uri="{FF2B5EF4-FFF2-40B4-BE49-F238E27FC236}">
                <a16:creationId xmlns:a16="http://schemas.microsoft.com/office/drawing/2014/main" id="{02C46E2E-937D-4663-8408-676855272233}"/>
              </a:ext>
            </a:extLst>
          </p:cNvPr>
          <p:cNvCxnSpPr/>
          <p:nvPr/>
        </p:nvCxnSpPr>
        <p:spPr>
          <a:xfrm>
            <a:off x="622797" y="3651268"/>
            <a:ext cx="330193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2324A1-0F41-F84E-9431-09071B819BA9}"/>
              </a:ext>
            </a:extLst>
          </p:cNvPr>
          <p:cNvSpPr>
            <a:spLocks noGrp="1"/>
          </p:cNvSpPr>
          <p:nvPr>
            <p:ph type="title"/>
          </p:nvPr>
        </p:nvSpPr>
        <p:spPr>
          <a:xfrm>
            <a:off x="506629" y="1711552"/>
            <a:ext cx="3745764" cy="1852386"/>
          </a:xfrm>
          <a:solidFill>
            <a:schemeClr val="accent4"/>
          </a:solidFill>
        </p:spPr>
        <p:txBody>
          <a:bodyPr>
            <a:noAutofit/>
          </a:bodyPr>
          <a:lstStyle/>
          <a:p>
            <a:r>
              <a:rPr lang="en-US" sz="3200"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Techniques for investigating companies, including how to use SEC records</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13675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20ED7D-FA99-C04C-BE49-BE9CBEA3919B}"/>
              </a:ext>
            </a:extLst>
          </p:cNvPr>
          <p:cNvSpPr>
            <a:spLocks noGrp="1"/>
          </p:cNvSpPr>
          <p:nvPr>
            <p:ph type="title"/>
          </p:nvPr>
        </p:nvSpPr>
        <p:spPr>
          <a:xfrm>
            <a:off x="5685" y="0"/>
            <a:ext cx="4642924" cy="6400800"/>
          </a:xfrm>
          <a:solidFill>
            <a:schemeClr val="accent4"/>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FB544E9-617F-224C-8A51-E7DE2B9DCBD4}"/>
              </a:ext>
            </a:extLst>
          </p:cNvPr>
          <p:cNvSpPr>
            <a:spLocks noGrp="1"/>
          </p:cNvSpPr>
          <p:nvPr>
            <p:ph idx="1"/>
          </p:nvPr>
        </p:nvSpPr>
        <p:spPr>
          <a:xfrm>
            <a:off x="5455601" y="381368"/>
            <a:ext cx="5923721" cy="5646208"/>
          </a:xfrm>
        </p:spPr>
        <p:txBody>
          <a:bodyPr anchor="ctr">
            <a:normAutofit/>
          </a:bodyPr>
          <a:lstStyle/>
          <a:p>
            <a:r>
              <a:rPr lang="en-US" sz="2600" dirty="0">
                <a:latin typeface="Calibri" panose="020F0502020204030204" pitchFamily="34" charset="0"/>
                <a:cs typeface="Calibri" panose="020F0502020204030204" pitchFamily="34" charset="0"/>
              </a:rPr>
              <a:t>U.S. Securities and Exchange Commission records are generally used by investors and business reporters, but they can be used by state and local journalists to drill into companies in their region.</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A4B28B2E-8F15-4DA2-A553-DF9A64787993}"/>
              </a:ext>
            </a:extLst>
          </p:cNvPr>
          <p:cNvSpPr txBox="1"/>
          <p:nvPr/>
        </p:nvSpPr>
        <p:spPr>
          <a:xfrm>
            <a:off x="351453" y="2969568"/>
            <a:ext cx="6176864" cy="461665"/>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Making the most of SEC filings</a:t>
            </a:r>
            <a:endParaRPr lang="en-US" sz="2400" dirty="0"/>
          </a:p>
        </p:txBody>
      </p:sp>
    </p:spTree>
    <p:extLst>
      <p:ext uri="{BB962C8B-B14F-4D97-AF65-F5344CB8AC3E}">
        <p14:creationId xmlns:p14="http://schemas.microsoft.com/office/powerpoint/2010/main" val="125690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20ED7D-FA99-C04C-BE49-BE9CBEA3919B}"/>
              </a:ext>
            </a:extLst>
          </p:cNvPr>
          <p:cNvSpPr>
            <a:spLocks noGrp="1"/>
          </p:cNvSpPr>
          <p:nvPr>
            <p:ph type="title"/>
          </p:nvPr>
        </p:nvSpPr>
        <p:spPr>
          <a:xfrm>
            <a:off x="5684" y="0"/>
            <a:ext cx="4637241" cy="6400800"/>
          </a:xfrm>
          <a:solidFill>
            <a:schemeClr val="accent4"/>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EDGAR</a:t>
            </a:r>
          </a:p>
        </p:txBody>
      </p:sp>
      <p:pic>
        <p:nvPicPr>
          <p:cNvPr id="5" name="Content Placeholder 4" descr="A screenshot of a cell phone&#10;&#10;Description automatically generated">
            <a:extLst>
              <a:ext uri="{FF2B5EF4-FFF2-40B4-BE49-F238E27FC236}">
                <a16:creationId xmlns:a16="http://schemas.microsoft.com/office/drawing/2014/main" id="{B0E54300-2534-E24B-8578-05FA6A79597A}"/>
              </a:ext>
            </a:extLst>
          </p:cNvPr>
          <p:cNvPicPr>
            <a:picLocks noGrp="1" noChangeAspect="1"/>
          </p:cNvPicPr>
          <p:nvPr>
            <p:ph idx="1"/>
          </p:nvPr>
        </p:nvPicPr>
        <p:blipFill>
          <a:blip r:embed="rId2"/>
          <a:stretch>
            <a:fillRect/>
          </a:stretch>
        </p:blipFill>
        <p:spPr>
          <a:xfrm>
            <a:off x="4698816" y="1417658"/>
            <a:ext cx="7437291" cy="3268832"/>
          </a:xfrm>
        </p:spPr>
      </p:pic>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5116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5FFFF6-AC3D-9740-9DE8-EA0D63CB7BA5}"/>
              </a:ext>
            </a:extLst>
          </p:cNvPr>
          <p:cNvSpPr>
            <a:spLocks noGrp="1"/>
          </p:cNvSpPr>
          <p:nvPr>
            <p:ph type="title"/>
          </p:nvPr>
        </p:nvSpPr>
        <p:spPr>
          <a:xfrm>
            <a:off x="-5685" y="0"/>
            <a:ext cx="4654294" cy="6400798"/>
          </a:xfrm>
          <a:solidFill>
            <a:schemeClr val="accent4"/>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568789DA-529E-E74C-97FC-598BF25C1E16}"/>
              </a:ext>
            </a:extLst>
          </p:cNvPr>
          <p:cNvSpPr>
            <a:spLocks noGrp="1"/>
          </p:cNvSpPr>
          <p:nvPr>
            <p:ph idx="1"/>
          </p:nvPr>
        </p:nvSpPr>
        <p:spPr>
          <a:xfrm>
            <a:off x="5522544" y="605894"/>
            <a:ext cx="6163059" cy="5646208"/>
          </a:xfrm>
        </p:spPr>
        <p:txBody>
          <a:bodyPr anchor="ctr">
            <a:normAutofit/>
          </a:bodyPr>
          <a:lstStyle/>
          <a:p>
            <a:pPr marL="0" indent="0">
              <a:buNone/>
            </a:pPr>
            <a:r>
              <a:rPr lang="en-US" sz="2600" dirty="0">
                <a:latin typeface="Calibri" panose="020F0502020204030204" pitchFamily="34" charset="0"/>
                <a:cs typeface="Calibri" panose="020F0502020204030204" pitchFamily="34" charset="0"/>
              </a:rPr>
              <a:t>Breaking corporate news, earnings (Form 8-K)</a:t>
            </a:r>
          </a:p>
          <a:p>
            <a:pPr marL="0" indent="0">
              <a:buNone/>
            </a:pPr>
            <a:r>
              <a:rPr lang="en-US" sz="2600" dirty="0">
                <a:latin typeface="Calibri" panose="020F0502020204030204" pitchFamily="34" charset="0"/>
                <a:cs typeface="Calibri" panose="020F0502020204030204" pitchFamily="34" charset="0"/>
              </a:rPr>
              <a:t>Executive pay (10-K, Def 14A)</a:t>
            </a:r>
          </a:p>
          <a:p>
            <a:pPr marL="0" indent="0">
              <a:buNone/>
            </a:pPr>
            <a:r>
              <a:rPr lang="en-US" sz="2600" dirty="0">
                <a:latin typeface="Calibri" panose="020F0502020204030204" pitchFamily="34" charset="0"/>
                <a:cs typeface="Calibri" panose="020F0502020204030204" pitchFamily="34" charset="0"/>
              </a:rPr>
              <a:t>In-depth proﬁts/losses (10-Q)</a:t>
            </a:r>
          </a:p>
          <a:p>
            <a:pPr marL="0" indent="0">
              <a:buNone/>
            </a:pPr>
            <a:r>
              <a:rPr lang="en-US" sz="2600" dirty="0">
                <a:latin typeface="Calibri" panose="020F0502020204030204" pitchFamily="34" charset="0"/>
                <a:cs typeface="Calibri" panose="020F0502020204030204" pitchFamily="34" charset="0"/>
              </a:rPr>
              <a:t>Executive bios, photos (10-K, Def 14A)</a:t>
            </a:r>
          </a:p>
          <a:p>
            <a:pPr marL="0" indent="0">
              <a:buNone/>
            </a:pPr>
            <a:r>
              <a:rPr lang="en-US" sz="2600" dirty="0">
                <a:latin typeface="Calibri" panose="020F0502020204030204" pitchFamily="34" charset="0"/>
                <a:cs typeface="Calibri" panose="020F0502020204030204" pitchFamily="34" charset="0"/>
              </a:rPr>
              <a:t>Lawsuit summaries (10-Q, 10-K, 8-K)</a:t>
            </a:r>
          </a:p>
          <a:p>
            <a:endParaRPr lang="en-US" sz="24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02484497-D852-4C6E-9B84-E7ADFE3E5C83}"/>
              </a:ext>
            </a:extLst>
          </p:cNvPr>
          <p:cNvSpPr txBox="1"/>
          <p:nvPr/>
        </p:nvSpPr>
        <p:spPr>
          <a:xfrm>
            <a:off x="1005846" y="2784902"/>
            <a:ext cx="2631232"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Vital documents to </a:t>
            </a:r>
          </a:p>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search on EDGAR</a:t>
            </a:r>
            <a:endParaRPr lang="en-US" sz="2400" dirty="0"/>
          </a:p>
        </p:txBody>
      </p:sp>
    </p:spTree>
    <p:extLst>
      <p:ext uri="{BB962C8B-B14F-4D97-AF65-F5344CB8AC3E}">
        <p14:creationId xmlns:p14="http://schemas.microsoft.com/office/powerpoint/2010/main" val="159161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2003A7-D1C5-B547-B48E-E874E8034395}"/>
              </a:ext>
            </a:extLst>
          </p:cNvPr>
          <p:cNvSpPr>
            <a:spLocks noGrp="1"/>
          </p:cNvSpPr>
          <p:nvPr>
            <p:ph type="title"/>
          </p:nvPr>
        </p:nvSpPr>
        <p:spPr>
          <a:xfrm>
            <a:off x="503157" y="3250337"/>
            <a:ext cx="3642309" cy="357321"/>
          </a:xfrm>
        </p:spPr>
        <p:txBody>
          <a:bodyPr anchor="ctr">
            <a:normAutofit fontScale="90000"/>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Guidebook overview</a:t>
            </a:r>
          </a:p>
        </p:txBody>
      </p:sp>
      <p:sp>
        <p:nvSpPr>
          <p:cNvPr id="3" name="Content Placeholder 2">
            <a:extLst>
              <a:ext uri="{FF2B5EF4-FFF2-40B4-BE49-F238E27FC236}">
                <a16:creationId xmlns:a16="http://schemas.microsoft.com/office/drawing/2014/main" id="{947B9493-1432-1342-8214-112EB5CE9701}"/>
              </a:ext>
            </a:extLst>
          </p:cNvPr>
          <p:cNvSpPr>
            <a:spLocks noGrp="1"/>
          </p:cNvSpPr>
          <p:nvPr>
            <p:ph idx="1"/>
          </p:nvPr>
        </p:nvSpPr>
        <p:spPr>
          <a:xfrm>
            <a:off x="5231958" y="605896"/>
            <a:ext cx="5923721" cy="5646208"/>
          </a:xfrm>
        </p:spPr>
        <p:txBody>
          <a:bodyPr anchor="ctr">
            <a:normAutofit fontScale="92500" lnSpcReduction="20000"/>
          </a:bodyPr>
          <a:lstStyle/>
          <a:p>
            <a:pPr marL="0" indent="0">
              <a:buNone/>
            </a:pPr>
            <a:r>
              <a:rPr lang="en-US" sz="2800" dirty="0">
                <a:latin typeface="Calibri" panose="020F0502020204030204" pitchFamily="34" charset="0"/>
                <a:cs typeface="Calibri" panose="020F0502020204030204" pitchFamily="34" charset="0"/>
              </a:rPr>
              <a:t>This guidebook will teach journalists to use investigative and data-journalism techniques to track the $4 trillion in coronavirus pandemic relief spending approved by Congress in 2020. </a:t>
            </a:r>
          </a:p>
          <a:p>
            <a:pPr marL="0" indent="0">
              <a:buNone/>
            </a:pPr>
            <a:r>
              <a:rPr lang="en-US" sz="2800" dirty="0">
                <a:latin typeface="Calibri" panose="020F0502020204030204" pitchFamily="34" charset="0"/>
                <a:cs typeface="Calibri" panose="020F0502020204030204" pitchFamily="34" charset="0"/>
              </a:rPr>
              <a:t>It summarizes lessons from top experts in public finance, taxpayer accountability, data science and investigative journalism. It is divided into brief units to help journalists find materials that are most relevant to their reporting. </a:t>
            </a:r>
          </a:p>
          <a:p>
            <a:pPr marL="0" indent="0">
              <a:buNone/>
            </a:pPr>
            <a:r>
              <a:rPr lang="en-US" sz="2800" dirty="0">
                <a:latin typeface="Calibri" panose="020F0502020204030204" pitchFamily="34" charset="0"/>
                <a:cs typeface="Calibri" panose="020F0502020204030204" pitchFamily="34" charset="0"/>
              </a:rPr>
              <a:t>This material is adapted from a National Press Foundation training </a:t>
            </a:r>
            <a:r>
              <a:rPr lang="en-US" sz="2800" dirty="0">
                <a:latin typeface="Calibri" panose="020F0502020204030204" pitchFamily="34" charset="0"/>
                <a:cs typeface="Calibri" panose="020F0502020204030204" pitchFamily="34" charset="0"/>
                <a:hlinkClick r:id="rId2"/>
              </a:rPr>
              <a:t>program</a:t>
            </a:r>
            <a:r>
              <a:rPr lang="en-US" sz="2800" dirty="0">
                <a:latin typeface="Calibri" panose="020F0502020204030204" pitchFamily="34" charset="0"/>
                <a:cs typeface="Calibri" panose="020F0502020204030204" pitchFamily="34" charset="0"/>
              </a:rPr>
              <a:t> held July 13-17, 2020, and follow-up sessions. </a:t>
            </a:r>
          </a:p>
          <a:p>
            <a:endParaRPr lang="en-US" sz="24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5370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A029B6-31D9-2149-82A2-77EB5D4D61BE}"/>
              </a:ext>
            </a:extLst>
          </p:cNvPr>
          <p:cNvSpPr>
            <a:spLocks noGrp="1"/>
          </p:cNvSpPr>
          <p:nvPr>
            <p:ph type="title"/>
          </p:nvPr>
        </p:nvSpPr>
        <p:spPr>
          <a:xfrm>
            <a:off x="5685" y="0"/>
            <a:ext cx="4642924" cy="6400800"/>
          </a:xfrm>
          <a:solidFill>
            <a:schemeClr val="accent4"/>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How to make most of SEC fillings</a:t>
            </a:r>
          </a:p>
        </p:txBody>
      </p:sp>
      <p:sp>
        <p:nvSpPr>
          <p:cNvPr id="3" name="Content Placeholder 2">
            <a:extLst>
              <a:ext uri="{FF2B5EF4-FFF2-40B4-BE49-F238E27FC236}">
                <a16:creationId xmlns:a16="http://schemas.microsoft.com/office/drawing/2014/main" id="{9247F903-9B91-EB40-A9A5-4E4E320483F8}"/>
              </a:ext>
            </a:extLst>
          </p:cNvPr>
          <p:cNvSpPr>
            <a:spLocks noGrp="1"/>
          </p:cNvSpPr>
          <p:nvPr>
            <p:ph idx="1"/>
          </p:nvPr>
        </p:nvSpPr>
        <p:spPr>
          <a:xfrm>
            <a:off x="5372692" y="375147"/>
            <a:ext cx="6089539" cy="5646208"/>
          </a:xfrm>
        </p:spPr>
        <p:txBody>
          <a:bodyPr anchor="ctr">
            <a:noAutofit/>
          </a:bodyPr>
          <a:lstStyle/>
          <a:p>
            <a:pPr>
              <a:lnSpc>
                <a:spcPct val="100000"/>
              </a:lnSpc>
            </a:pPr>
            <a:r>
              <a:rPr lang="en-US" sz="2600" dirty="0">
                <a:latin typeface="Calibri" panose="020F0502020204030204" pitchFamily="34" charset="0"/>
                <a:cs typeface="Calibri" panose="020F0502020204030204" pitchFamily="34" charset="0"/>
              </a:rPr>
              <a:t>Rob Wells, University of Arkansas professor </a:t>
            </a:r>
            <a:r>
              <a:rPr lang="en-US" sz="2600" dirty="0">
                <a:latin typeface="Calibri" panose="020F0502020204030204" pitchFamily="34" charset="0"/>
                <a:cs typeface="Calibri" panose="020F0502020204030204" pitchFamily="34" charset="0"/>
                <a:hlinkClick r:id="rId2"/>
              </a:rPr>
              <a:t>demonstrates</a:t>
            </a:r>
            <a:r>
              <a:rPr lang="en-US" sz="2600" dirty="0">
                <a:latin typeface="Calibri" panose="020F0502020204030204" pitchFamily="34" charset="0"/>
                <a:cs typeface="Calibri" panose="020F0502020204030204" pitchFamily="34" charset="0"/>
              </a:rPr>
              <a:t>  (38 minutes) how to:</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Drill into companies by region </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Find executive pay </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Examine a company’s business prospects</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Examine bios of key leaders</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Find lawsuits involving a company </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Discover material risks a company faces</a:t>
            </a:r>
          </a:p>
          <a:p>
            <a:pPr marL="0" indent="0">
              <a:lnSpc>
                <a:spcPct val="100000"/>
              </a:lnSpc>
              <a:buNone/>
            </a:pPr>
            <a:r>
              <a:rPr lang="en-US" sz="2600" dirty="0">
                <a:latin typeface="Calibri" panose="020F0502020204030204" pitchFamily="34" charset="0"/>
                <a:cs typeface="Calibri" panose="020F0502020204030204" pitchFamily="34" charset="0"/>
              </a:rPr>
              <a:t>  See his </a:t>
            </a:r>
            <a:r>
              <a:rPr lang="en-US" sz="2600" dirty="0">
                <a:latin typeface="Calibri" panose="020F0502020204030204" pitchFamily="34" charset="0"/>
                <a:cs typeface="Calibri" panose="020F0502020204030204" pitchFamily="34" charset="0"/>
                <a:hlinkClick r:id="rId3"/>
              </a:rPr>
              <a:t>GitHub page</a:t>
            </a:r>
            <a:r>
              <a:rPr lang="en-US" sz="2600" dirty="0">
                <a:latin typeface="Calibri" panose="020F0502020204030204" pitchFamily="34" charset="0"/>
                <a:cs typeface="Calibri" panose="020F0502020204030204" pitchFamily="34" charset="0"/>
              </a:rPr>
              <a:t> for further details.</a:t>
            </a:r>
          </a:p>
          <a:p>
            <a:pPr marL="0" indent="0">
              <a:lnSpc>
                <a:spcPct val="100000"/>
              </a:lnSpc>
              <a:buNone/>
            </a:pP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7068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b="1">
              <a:solidFill>
                <a:schemeClr val="tx1"/>
              </a:solidFill>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1ED927-3EF0-ED40-851B-B59EEBC6F3D8}"/>
              </a:ext>
            </a:extLst>
          </p:cNvPr>
          <p:cNvSpPr>
            <a:spLocks noGrp="1"/>
          </p:cNvSpPr>
          <p:nvPr>
            <p:ph type="title"/>
          </p:nvPr>
        </p:nvSpPr>
        <p:spPr>
          <a:xfrm>
            <a:off x="5685" y="0"/>
            <a:ext cx="4642924" cy="6400798"/>
          </a:xfrm>
          <a:solidFill>
            <a:schemeClr val="accent4"/>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br>
              <a:rPr lang="en-US" dirty="0"/>
            </a:br>
            <a:endParaRPr lang="en-US" sz="2400" b="1"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04DFA43-762C-0A4F-A56E-71C42441538D}"/>
              </a:ext>
            </a:extLst>
          </p:cNvPr>
          <p:cNvSpPr>
            <a:spLocks noGrp="1"/>
          </p:cNvSpPr>
          <p:nvPr>
            <p:ph idx="1"/>
          </p:nvPr>
        </p:nvSpPr>
        <p:spPr>
          <a:xfrm>
            <a:off x="5369629" y="883048"/>
            <a:ext cx="6321134" cy="5311071"/>
          </a:xfrm>
        </p:spPr>
        <p:txBody>
          <a:bodyPr anchor="ctr">
            <a:normAutofit/>
          </a:bodyPr>
          <a:lstStyle/>
          <a:p>
            <a:pPr>
              <a:lnSpc>
                <a:spcPct val="100000"/>
              </a:lnSpc>
            </a:pPr>
            <a:endParaRPr lang="en-US" sz="2600" b="1" dirty="0">
              <a:solidFill>
                <a:schemeClr val="tx1"/>
              </a:solidFill>
              <a:latin typeface="Calibri" panose="020F0502020204030204" pitchFamily="34" charset="0"/>
              <a:cs typeface="Calibri" panose="020F0502020204030204" pitchFamily="34" charset="0"/>
            </a:endParaRPr>
          </a:p>
          <a:p>
            <a:pPr>
              <a:lnSpc>
                <a:spcPct val="100000"/>
              </a:lnSpc>
            </a:pPr>
            <a:r>
              <a:rPr lang="en-US" sz="2600" dirty="0">
                <a:latin typeface="Calibri" panose="020F0502020204030204" pitchFamily="34" charset="0"/>
                <a:cs typeface="Calibri" panose="020F0502020204030204" pitchFamily="34" charset="0"/>
              </a:rPr>
              <a:t>Finding background information about companies can start with just the simple step of Google and social media searches and then narrow to specific websites. </a:t>
            </a:r>
          </a:p>
          <a:p>
            <a:pPr>
              <a:lnSpc>
                <a:spcPct val="100000"/>
              </a:lnSpc>
            </a:pPr>
            <a:r>
              <a:rPr lang="en-US" sz="2600" dirty="0">
                <a:latin typeface="Calibri" panose="020F0502020204030204" pitchFamily="34" charset="0"/>
                <a:cs typeface="Calibri" panose="020F0502020204030204" pitchFamily="34" charset="0"/>
              </a:rPr>
              <a:t>This is one of the techniques that Cheryl Thompson, an NPR reporter, George Washington University professor and president of Investigative Reporters and Editors, has used over the years for </a:t>
            </a:r>
            <a:r>
              <a:rPr lang="en-US" sz="2600" dirty="0">
                <a:latin typeface="Calibri" panose="020F0502020204030204" pitchFamily="34" charset="0"/>
                <a:cs typeface="Calibri" panose="020F0502020204030204" pitchFamily="34" charset="0"/>
                <a:hlinkClick r:id="rId2"/>
              </a:rPr>
              <a:t>backgrounding companies</a:t>
            </a:r>
            <a:r>
              <a:rPr lang="en-US" sz="2600" dirty="0">
                <a:latin typeface="Calibri" panose="020F0502020204030204" pitchFamily="34" charset="0"/>
                <a:cs typeface="Calibri" panose="020F0502020204030204" pitchFamily="34" charset="0"/>
              </a:rPr>
              <a:t> ( 17 minutes).</a:t>
            </a:r>
          </a:p>
          <a:p>
            <a:endParaRPr lang="en-US" sz="26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marL="0" indent="0">
              <a:buNone/>
            </a:pPr>
            <a:endParaRPr lang="en-US" sz="2600" b="1" dirty="0">
              <a:solidFill>
                <a:schemeClr val="tx1"/>
              </a:solidFill>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A7A36400-B241-4AEA-A795-C304E9C69B41}"/>
              </a:ext>
            </a:extLst>
          </p:cNvPr>
          <p:cNvSpPr txBox="1"/>
          <p:nvPr/>
        </p:nvSpPr>
        <p:spPr>
          <a:xfrm>
            <a:off x="613971" y="2600234"/>
            <a:ext cx="3872204" cy="1200329"/>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 investigative reporters offer tips and strategy on backgrounding businesses</a:t>
            </a:r>
            <a:endParaRPr lang="en-US" sz="2400" dirty="0"/>
          </a:p>
        </p:txBody>
      </p:sp>
    </p:spTree>
    <p:extLst>
      <p:ext uri="{BB962C8B-B14F-4D97-AF65-F5344CB8AC3E}">
        <p14:creationId xmlns:p14="http://schemas.microsoft.com/office/powerpoint/2010/main" val="4140842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CA9FB31-686C-E043-ABAB-53369C2E1100}"/>
              </a:ext>
            </a:extLst>
          </p:cNvPr>
          <p:cNvSpPr>
            <a:spLocks noGrp="1"/>
          </p:cNvSpPr>
          <p:nvPr>
            <p:ph type="title"/>
          </p:nvPr>
        </p:nvSpPr>
        <p:spPr>
          <a:xfrm>
            <a:off x="5685" y="0"/>
            <a:ext cx="4642924" cy="6400798"/>
          </a:xfrm>
          <a:solidFill>
            <a:schemeClr val="accent4"/>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2A210772-ED0A-5944-A77F-6FA1DF8CDD89}"/>
              </a:ext>
            </a:extLst>
          </p:cNvPr>
          <p:cNvSpPr>
            <a:spLocks noGrp="1"/>
          </p:cNvSpPr>
          <p:nvPr>
            <p:ph idx="1"/>
          </p:nvPr>
        </p:nvSpPr>
        <p:spPr>
          <a:xfrm>
            <a:off x="5455601" y="614633"/>
            <a:ext cx="5923721" cy="5646208"/>
          </a:xfrm>
        </p:spPr>
        <p:txBody>
          <a:bodyPr anchor="ctr">
            <a:noAutofit/>
          </a:bodyPr>
          <a:lstStyle/>
          <a:p>
            <a:pPr>
              <a:lnSpc>
                <a:spcPct val="100000"/>
              </a:lnSpc>
            </a:pPr>
            <a:r>
              <a:rPr lang="en-US" sz="2600" dirty="0"/>
              <a:t> </a:t>
            </a:r>
          </a:p>
          <a:p>
            <a:pPr marL="0" lvl="0" indent="0">
              <a:lnSpc>
                <a:spcPct val="100000"/>
              </a:lnSpc>
              <a:buNone/>
            </a:pPr>
            <a:r>
              <a:rPr lang="en-US" sz="2600" u="sng" dirty="0">
                <a:latin typeface="Calibri" panose="020F0502020204030204" pitchFamily="34" charset="0"/>
                <a:cs typeface="Calibri" panose="020F0502020204030204" pitchFamily="34" charset="0"/>
                <a:hlinkClick r:id="rId2"/>
              </a:rPr>
              <a:t>Pacer.gov</a:t>
            </a:r>
            <a:r>
              <a:rPr lang="en-US" sz="2600" dirty="0">
                <a:latin typeface="Calibri" panose="020F0502020204030204" pitchFamily="34" charset="0"/>
                <a:cs typeface="Calibri" panose="020F0502020204030204" pitchFamily="34" charset="0"/>
              </a:rPr>
              <a:t>: legal records </a:t>
            </a:r>
          </a:p>
          <a:p>
            <a:pPr marL="0" lvl="0" indent="0">
              <a:lnSpc>
                <a:spcPct val="100000"/>
              </a:lnSpc>
              <a:buNone/>
            </a:pPr>
            <a:r>
              <a:rPr lang="en-US" sz="2600" u="sng" dirty="0">
                <a:latin typeface="Calibri" panose="020F0502020204030204" pitchFamily="34" charset="0"/>
                <a:cs typeface="Calibri" panose="020F0502020204030204" pitchFamily="34" charset="0"/>
                <a:hlinkClick r:id="rId3"/>
              </a:rPr>
              <a:t>Law360.com</a:t>
            </a:r>
            <a:r>
              <a:rPr lang="en-US" sz="2600" dirty="0">
                <a:latin typeface="Calibri" panose="020F0502020204030204" pitchFamily="34" charset="0"/>
                <a:cs typeface="Calibri" panose="020F0502020204030204" pitchFamily="34" charset="0"/>
              </a:rPr>
              <a:t>: legal records </a:t>
            </a:r>
          </a:p>
          <a:p>
            <a:pPr marL="0" lvl="0" indent="0">
              <a:lnSpc>
                <a:spcPct val="100000"/>
              </a:lnSpc>
              <a:buNone/>
            </a:pPr>
            <a:r>
              <a:rPr lang="en-US" sz="2600" u="sng" dirty="0">
                <a:latin typeface="Calibri" panose="020F0502020204030204" pitchFamily="34" charset="0"/>
                <a:cs typeface="Calibri" panose="020F0502020204030204" pitchFamily="34" charset="0"/>
                <a:hlinkClick r:id="rId4"/>
              </a:rPr>
              <a:t>GuideStar</a:t>
            </a:r>
            <a:r>
              <a:rPr lang="en-US" sz="2600" dirty="0">
                <a:latin typeface="Calibri" panose="020F0502020204030204" pitchFamily="34" charset="0"/>
                <a:cs typeface="Calibri" panose="020F0502020204030204" pitchFamily="34" charset="0"/>
              </a:rPr>
              <a:t>: up-to-date data on nonprofit organizations</a:t>
            </a:r>
          </a:p>
          <a:p>
            <a:pPr marL="0" indent="0">
              <a:lnSpc>
                <a:spcPct val="100000"/>
              </a:lnSpc>
              <a:buNone/>
            </a:pPr>
            <a:r>
              <a:rPr lang="en-US" sz="2600" u="sng" dirty="0">
                <a:latin typeface="Calibri" panose="020F0502020204030204" pitchFamily="34" charset="0"/>
                <a:cs typeface="Calibri" panose="020F0502020204030204" pitchFamily="34" charset="0"/>
                <a:hlinkClick r:id="rId5"/>
              </a:rPr>
              <a:t>Charity Navigator</a:t>
            </a:r>
            <a:r>
              <a:rPr lang="en-US" sz="2600" dirty="0">
                <a:latin typeface="Calibri" panose="020F0502020204030204" pitchFamily="34" charset="0"/>
                <a:cs typeface="Calibri" panose="020F0502020204030204" pitchFamily="34" charset="0"/>
              </a:rPr>
              <a:t>: status and credibility of nonprofit organizations </a:t>
            </a:r>
          </a:p>
          <a:p>
            <a:pPr marL="0" lvl="0" indent="0">
              <a:lnSpc>
                <a:spcPct val="100000"/>
              </a:lnSpc>
              <a:buNone/>
            </a:pPr>
            <a:r>
              <a:rPr lang="en-US" sz="2600" u="sng" dirty="0">
                <a:latin typeface="Calibri" panose="020F0502020204030204" pitchFamily="34" charset="0"/>
                <a:cs typeface="Calibri" panose="020F0502020204030204" pitchFamily="34" charset="0"/>
                <a:hlinkClick r:id="rId6"/>
              </a:rPr>
              <a:t>Violation Trackers</a:t>
            </a:r>
            <a:r>
              <a:rPr lang="en-US" sz="2600" dirty="0">
                <a:latin typeface="Calibri" panose="020F0502020204030204" pitchFamily="34" charset="0"/>
                <a:cs typeface="Calibri" panose="020F0502020204030204" pitchFamily="34" charset="0"/>
              </a:rPr>
              <a:t>: companies’ misconducts and sanctions by regulators </a:t>
            </a:r>
          </a:p>
          <a:p>
            <a:pPr>
              <a:lnSpc>
                <a:spcPct val="100000"/>
              </a:lnSpc>
            </a:pPr>
            <a:r>
              <a:rPr lang="en-US" sz="2600" b="1" dirty="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a:lnSpc>
                <a:spcPct val="100000"/>
              </a:lnSpc>
            </a:pPr>
            <a:r>
              <a:rPr lang="en-US" sz="2600" b="1" dirty="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a:lnSpc>
                <a:spcPct val="100000"/>
              </a:lnSpc>
            </a:pPr>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6F60D108-A2BF-4503-808A-075B26A97443}"/>
              </a:ext>
            </a:extLst>
          </p:cNvPr>
          <p:cNvSpPr txBox="1"/>
          <p:nvPr/>
        </p:nvSpPr>
        <p:spPr>
          <a:xfrm>
            <a:off x="668694" y="2783736"/>
            <a:ext cx="3430555"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Useful websites for </a:t>
            </a:r>
          </a:p>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backgrounding companies</a:t>
            </a:r>
            <a:endParaRPr lang="en-US" sz="2400" dirty="0"/>
          </a:p>
        </p:txBody>
      </p:sp>
    </p:spTree>
    <p:extLst>
      <p:ext uri="{BB962C8B-B14F-4D97-AF65-F5344CB8AC3E}">
        <p14:creationId xmlns:p14="http://schemas.microsoft.com/office/powerpoint/2010/main" val="229447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3223B15-7744-9443-8089-0F31BFB9CB81}"/>
              </a:ext>
            </a:extLst>
          </p:cNvPr>
          <p:cNvSpPr>
            <a:spLocks noGrp="1"/>
          </p:cNvSpPr>
          <p:nvPr>
            <p:ph idx="1"/>
          </p:nvPr>
        </p:nvSpPr>
        <p:spPr>
          <a:xfrm>
            <a:off x="0" y="0"/>
            <a:ext cx="4654295" cy="6858000"/>
          </a:xfrm>
          <a:solidFill>
            <a:schemeClr val="accent3"/>
          </a:solidFill>
        </p:spPr>
        <p:txBody>
          <a:bodyPr>
            <a:normAutofit/>
          </a:bodyPr>
          <a:lstStyle/>
          <a:p>
            <a:pPr marL="0" indent="0">
              <a:buNone/>
            </a:pPr>
            <a:r>
              <a:rPr lang="en-US" sz="1800" dirty="0">
                <a:solidFill>
                  <a:srgbClr val="FFFFFF"/>
                </a:solidFill>
              </a:rPr>
              <a:t>  </a:t>
            </a:r>
          </a:p>
          <a:p>
            <a:endParaRPr lang="en-US" sz="1800" dirty="0">
              <a:solidFill>
                <a:srgbClr val="FFFFFF"/>
              </a:solidFill>
            </a:endParaRPr>
          </a:p>
        </p:txBody>
      </p:sp>
      <p:cxnSp>
        <p:nvCxnSpPr>
          <p:cNvPr id="35" name="Straight Connector 3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AB5C199-F2A7-D740-AE45-B6E027C6E63C}"/>
              </a:ext>
            </a:extLst>
          </p:cNvPr>
          <p:cNvPicPr>
            <a:picLocks noChangeAspect="1"/>
          </p:cNvPicPr>
          <p:nvPr/>
        </p:nvPicPr>
        <p:blipFill rotWithShape="1">
          <a:blip r:embed="rId2"/>
          <a:srcRect t="-2170" b="8734"/>
          <a:stretch/>
        </p:blipFill>
        <p:spPr>
          <a:xfrm>
            <a:off x="4654297" y="-184935"/>
            <a:ext cx="7537703" cy="7042935"/>
          </a:xfrm>
          <a:prstGeom prst="rect">
            <a:avLst/>
          </a:prstGeom>
        </p:spPr>
      </p:pic>
      <p:sp>
        <p:nvSpPr>
          <p:cNvPr id="2" name="Title 1">
            <a:extLst>
              <a:ext uri="{FF2B5EF4-FFF2-40B4-BE49-F238E27FC236}">
                <a16:creationId xmlns:a16="http://schemas.microsoft.com/office/drawing/2014/main" id="{421D407B-0361-5A4A-9E55-D3B24F92FDDA}"/>
              </a:ext>
            </a:extLst>
          </p:cNvPr>
          <p:cNvSpPr>
            <a:spLocks noGrp="1"/>
          </p:cNvSpPr>
          <p:nvPr>
            <p:ph type="title"/>
          </p:nvPr>
        </p:nvSpPr>
        <p:spPr>
          <a:xfrm>
            <a:off x="530532" y="1949529"/>
            <a:ext cx="3678148" cy="1500020"/>
          </a:xfrm>
          <a:solidFill>
            <a:srgbClr val="96A86F"/>
          </a:solidFill>
        </p:spPr>
        <p:txBody>
          <a:bodyPr>
            <a:noAutofit/>
          </a:bodyPr>
          <a:lstStyle/>
          <a:p>
            <a:r>
              <a:rPr lang="en-US" sz="3200"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Tracking lobbying and special interest spending in Congress</a:t>
            </a:r>
          </a:p>
        </p:txBody>
      </p:sp>
      <p:cxnSp>
        <p:nvCxnSpPr>
          <p:cNvPr id="7" name="Straight Connector 6">
            <a:extLst>
              <a:ext uri="{FF2B5EF4-FFF2-40B4-BE49-F238E27FC236}">
                <a16:creationId xmlns:a16="http://schemas.microsoft.com/office/drawing/2014/main" id="{0FA74BDC-79E0-48B0-BDAA-8E79A8DE0DC5}"/>
              </a:ext>
            </a:extLst>
          </p:cNvPr>
          <p:cNvCxnSpPr/>
          <p:nvPr/>
        </p:nvCxnSpPr>
        <p:spPr>
          <a:xfrm>
            <a:off x="622797" y="3651268"/>
            <a:ext cx="330193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57651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87A59E-AB7B-6B46-8D5E-3BF38628E669}"/>
              </a:ext>
            </a:extLst>
          </p:cNvPr>
          <p:cNvSpPr>
            <a:spLocks noGrp="1"/>
          </p:cNvSpPr>
          <p:nvPr>
            <p:ph type="title"/>
          </p:nvPr>
        </p:nvSpPr>
        <p:spPr>
          <a:xfrm>
            <a:off x="5685" y="0"/>
            <a:ext cx="4642924" cy="6400798"/>
          </a:xfrm>
          <a:solidFill>
            <a:schemeClr val="accent3"/>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Tracking lawmakers</a:t>
            </a:r>
          </a:p>
        </p:txBody>
      </p:sp>
      <p:sp>
        <p:nvSpPr>
          <p:cNvPr id="3" name="Content Placeholder 2">
            <a:extLst>
              <a:ext uri="{FF2B5EF4-FFF2-40B4-BE49-F238E27FC236}">
                <a16:creationId xmlns:a16="http://schemas.microsoft.com/office/drawing/2014/main" id="{467C1EBE-CF92-EA46-814E-8E9C53C3338B}"/>
              </a:ext>
            </a:extLst>
          </p:cNvPr>
          <p:cNvSpPr>
            <a:spLocks noGrp="1"/>
          </p:cNvSpPr>
          <p:nvPr>
            <p:ph idx="1"/>
          </p:nvPr>
        </p:nvSpPr>
        <p:spPr>
          <a:xfrm>
            <a:off x="5471765" y="960776"/>
            <a:ext cx="5891393" cy="5670041"/>
          </a:xfrm>
        </p:spPr>
        <p:txBody>
          <a:bodyPr anchor="ctr">
            <a:normAutofit/>
          </a:bodyPr>
          <a:lstStyle/>
          <a:p>
            <a:r>
              <a:rPr lang="en-US" sz="2600" dirty="0">
                <a:latin typeface="Calibri" panose="020F0502020204030204" pitchFamily="34" charset="0"/>
                <a:cs typeface="Calibri" panose="020F0502020204030204" pitchFamily="34" charset="0"/>
              </a:rPr>
              <a:t>Some members of Congress have </a:t>
            </a:r>
            <a:r>
              <a:rPr lang="en-US" sz="2600" dirty="0">
                <a:latin typeface="Calibri" panose="020F0502020204030204" pitchFamily="34" charset="0"/>
                <a:cs typeface="Calibri" panose="020F0502020204030204" pitchFamily="34" charset="0"/>
                <a:hlinkClick r:id="rId2"/>
              </a:rPr>
              <a:t>received PPP loans </a:t>
            </a:r>
            <a:r>
              <a:rPr lang="en-US" sz="2600" dirty="0">
                <a:latin typeface="Calibri" panose="020F0502020204030204" pitchFamily="34" charset="0"/>
                <a:cs typeface="Calibri" panose="020F0502020204030204" pitchFamily="34" charset="0"/>
              </a:rPr>
              <a:t>for their companies or </a:t>
            </a:r>
            <a:r>
              <a:rPr lang="en-US" sz="2600" dirty="0">
                <a:latin typeface="Calibri" panose="020F0502020204030204" pitchFamily="34" charset="0"/>
                <a:cs typeface="Calibri" panose="020F0502020204030204" pitchFamily="34" charset="0"/>
                <a:hlinkClick r:id="rId3"/>
              </a:rPr>
              <a:t>sold stock </a:t>
            </a:r>
            <a:r>
              <a:rPr lang="en-US" sz="2600" dirty="0">
                <a:latin typeface="Calibri" panose="020F0502020204030204" pitchFamily="34" charset="0"/>
                <a:cs typeface="Calibri" panose="020F0502020204030204" pitchFamily="34" charset="0"/>
              </a:rPr>
              <a:t>after getting intelligence briefing about the potential effect of coronavirus on the economy. </a:t>
            </a:r>
          </a:p>
          <a:p>
            <a:r>
              <a:rPr lang="en-US" sz="2600" dirty="0">
                <a:latin typeface="Calibri" panose="020F0502020204030204" pitchFamily="34" charset="0"/>
                <a:cs typeface="Calibri" panose="020F0502020204030204" pitchFamily="34" charset="0"/>
              </a:rPr>
              <a:t>Pulitzer Prize-winner James Grimaldi </a:t>
            </a:r>
            <a:r>
              <a:rPr lang="en-US" sz="2600" dirty="0">
                <a:latin typeface="Calibri" panose="020F0502020204030204" pitchFamily="34" charset="0"/>
                <a:cs typeface="Calibri" panose="020F0502020204030204" pitchFamily="34" charset="0"/>
                <a:hlinkClick r:id="rId4"/>
              </a:rPr>
              <a:t>explains</a:t>
            </a:r>
            <a:r>
              <a:rPr lang="en-US" sz="2600" dirty="0">
                <a:latin typeface="Calibri" panose="020F0502020204030204" pitchFamily="34" charset="0"/>
                <a:cs typeface="Calibri" panose="020F0502020204030204" pitchFamily="34" charset="0"/>
              </a:rPr>
              <a:t> (14 minutes) how to break these kinds of stories by tracing lobbyists’ money to lawmakers’ campaign war chests, and investigating lawmakers’ staffs, businesses, favorite charities and their spouses’ employers. </a:t>
            </a:r>
          </a:p>
          <a:p>
            <a:endParaRPr lang="en-US" sz="2600" dirty="0">
              <a:latin typeface="Calibri" panose="020F0502020204030204" pitchFamily="34" charset="0"/>
              <a:cs typeface="Calibri" panose="020F0502020204030204" pitchFamily="34" charset="0"/>
            </a:endParaRPr>
          </a:p>
          <a:p>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6657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CE6CE7-B72B-4F4D-ACDA-2BDC13CDCDAF}"/>
              </a:ext>
            </a:extLst>
          </p:cNvPr>
          <p:cNvSpPr>
            <a:spLocks noGrp="1"/>
          </p:cNvSpPr>
          <p:nvPr>
            <p:ph type="title"/>
          </p:nvPr>
        </p:nvSpPr>
        <p:spPr>
          <a:xfrm>
            <a:off x="5685" y="0"/>
            <a:ext cx="4642924" cy="6400798"/>
          </a:xfrm>
          <a:solidFill>
            <a:schemeClr val="accent3"/>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84D8457-58FC-9C41-BB01-193957E67942}"/>
              </a:ext>
            </a:extLst>
          </p:cNvPr>
          <p:cNvSpPr>
            <a:spLocks noGrp="1"/>
          </p:cNvSpPr>
          <p:nvPr>
            <p:ph idx="1"/>
          </p:nvPr>
        </p:nvSpPr>
        <p:spPr>
          <a:xfrm>
            <a:off x="5398704" y="509530"/>
            <a:ext cx="6349316" cy="5557426"/>
          </a:xfrm>
        </p:spPr>
        <p:txBody>
          <a:bodyPr anchor="ctr">
            <a:normAutofit fontScale="92500" lnSpcReduction="20000"/>
          </a:bodyPr>
          <a:lstStyle/>
          <a:p>
            <a:pPr lvl="0">
              <a:lnSpc>
                <a:spcPct val="100000"/>
              </a:lnSpc>
            </a:pPr>
            <a:r>
              <a:rPr lang="en-US" sz="2800" u="sng" dirty="0">
                <a:latin typeface="Calibri" panose="020F0502020204030204" pitchFamily="34" charset="0"/>
                <a:cs typeface="Calibri" panose="020F0502020204030204" pitchFamily="34" charset="0"/>
                <a:hlinkClick r:id="rId3"/>
              </a:rPr>
              <a:t>Congress.gov</a:t>
            </a:r>
            <a:r>
              <a:rPr lang="en-US" sz="2800" dirty="0">
                <a:latin typeface="Calibri" panose="020F0502020204030204" pitchFamily="34" charset="0"/>
                <a:cs typeface="Calibri" panose="020F0502020204030204" pitchFamily="34" charset="0"/>
              </a:rPr>
              <a:t>: information on legislation, committees, members and other activities of Congress</a:t>
            </a:r>
          </a:p>
          <a:p>
            <a:pPr lvl="0">
              <a:lnSpc>
                <a:spcPct val="100000"/>
              </a:lnSpc>
            </a:pPr>
            <a:r>
              <a:rPr lang="en-US" sz="2800" u="sng" dirty="0">
                <a:latin typeface="Calibri" panose="020F0502020204030204" pitchFamily="34" charset="0"/>
                <a:cs typeface="Calibri" panose="020F0502020204030204" pitchFamily="34" charset="0"/>
                <a:hlinkClick r:id="rId4"/>
              </a:rPr>
              <a:t>FEC.gov</a:t>
            </a:r>
            <a:r>
              <a:rPr lang="en-US" sz="2800" dirty="0">
                <a:latin typeface="Calibri" panose="020F0502020204030204" pitchFamily="34" charset="0"/>
                <a:cs typeface="Calibri" panose="020F0502020204030204" pitchFamily="34" charset="0"/>
              </a:rPr>
              <a:t>: federal campaign contributions</a:t>
            </a:r>
          </a:p>
          <a:p>
            <a:pPr lvl="0">
              <a:lnSpc>
                <a:spcPct val="100000"/>
              </a:lnSpc>
            </a:pPr>
            <a:r>
              <a:rPr lang="en-US" sz="2800" u="sng" dirty="0">
                <a:latin typeface="Calibri" panose="020F0502020204030204" pitchFamily="34" charset="0"/>
                <a:cs typeface="Calibri" panose="020F0502020204030204" pitchFamily="34" charset="0"/>
                <a:hlinkClick r:id="rId5"/>
              </a:rPr>
              <a:t>OpenSecrets.org</a:t>
            </a:r>
            <a:r>
              <a:rPr lang="en-US" sz="2800" dirty="0">
                <a:latin typeface="Calibri" panose="020F0502020204030204" pitchFamily="34" charset="0"/>
                <a:cs typeface="Calibri" panose="020F0502020204030204" pitchFamily="34" charset="0"/>
              </a:rPr>
              <a:t>: Center for Responsive Politics data on lobbyists, industries, companies and trade groups</a:t>
            </a:r>
          </a:p>
          <a:p>
            <a:pPr lvl="0">
              <a:lnSpc>
                <a:spcPct val="100000"/>
              </a:lnSpc>
            </a:pPr>
            <a:r>
              <a:rPr lang="en-US" sz="2800" u="sng" dirty="0">
                <a:latin typeface="Calibri" panose="020F0502020204030204" pitchFamily="34" charset="0"/>
                <a:cs typeface="Calibri" panose="020F0502020204030204" pitchFamily="34" charset="0"/>
                <a:hlinkClick r:id="rId6"/>
              </a:rPr>
              <a:t>FollowTheMoney.org</a:t>
            </a:r>
            <a:r>
              <a:rPr lang="en-US" sz="2800" dirty="0">
                <a:latin typeface="Calibri" panose="020F0502020204030204" pitchFamily="34" charset="0"/>
                <a:cs typeface="Calibri" panose="020F0502020204030204" pitchFamily="34" charset="0"/>
              </a:rPr>
              <a:t>: state and local campaign contributions</a:t>
            </a:r>
          </a:p>
          <a:p>
            <a:pPr lvl="0">
              <a:lnSpc>
                <a:spcPct val="100000"/>
              </a:lnSpc>
            </a:pPr>
            <a:r>
              <a:rPr lang="en-US" sz="2800" u="sng" dirty="0">
                <a:latin typeface="Calibri" panose="020F0502020204030204" pitchFamily="34" charset="0"/>
                <a:cs typeface="Calibri" panose="020F0502020204030204" pitchFamily="34" charset="0"/>
                <a:hlinkClick r:id="rId7"/>
              </a:rPr>
              <a:t>OpenCorporates.com</a:t>
            </a:r>
            <a:r>
              <a:rPr lang="en-US" sz="2800" dirty="0">
                <a:latin typeface="Calibri" panose="020F0502020204030204" pitchFamily="34" charset="0"/>
                <a:cs typeface="Calibri" panose="020F0502020204030204" pitchFamily="34" charset="0"/>
              </a:rPr>
              <a:t>: personal holdings of members of Congress</a:t>
            </a:r>
          </a:p>
          <a:p>
            <a:pPr lvl="0">
              <a:lnSpc>
                <a:spcPct val="100000"/>
              </a:lnSpc>
            </a:pPr>
            <a:r>
              <a:rPr lang="en-US" sz="2800" u="sng" dirty="0">
                <a:latin typeface="Calibri" panose="020F0502020204030204" pitchFamily="34" charset="0"/>
                <a:cs typeface="Calibri" panose="020F0502020204030204" pitchFamily="34" charset="0"/>
                <a:hlinkClick r:id="rId8"/>
              </a:rPr>
              <a:t>LegiStorm.com</a:t>
            </a:r>
            <a:r>
              <a:rPr lang="en-US" sz="2800" dirty="0">
                <a:latin typeface="Calibri" panose="020F0502020204030204" pitchFamily="34" charset="0"/>
                <a:cs typeface="Calibri" panose="020F0502020204030204" pitchFamily="34" charset="0"/>
              </a:rPr>
              <a:t>: financial data on congressional staff</a:t>
            </a:r>
          </a:p>
          <a:p>
            <a:pPr>
              <a:lnSpc>
                <a:spcPct val="100000"/>
              </a:lnSpc>
            </a:pPr>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56511459-C8AD-403D-980F-5F14CF11D0D4}"/>
              </a:ext>
            </a:extLst>
          </p:cNvPr>
          <p:cNvSpPr txBox="1"/>
          <p:nvPr/>
        </p:nvSpPr>
        <p:spPr>
          <a:xfrm>
            <a:off x="755780" y="2784902"/>
            <a:ext cx="3492760"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 resources for investigating lawmakers</a:t>
            </a:r>
            <a:endParaRPr lang="en-US" sz="2400" dirty="0"/>
          </a:p>
        </p:txBody>
      </p:sp>
    </p:spTree>
    <p:extLst>
      <p:ext uri="{BB962C8B-B14F-4D97-AF65-F5344CB8AC3E}">
        <p14:creationId xmlns:p14="http://schemas.microsoft.com/office/powerpoint/2010/main" val="354441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CE6CE7-B72B-4F4D-ACDA-2BDC13CDCDAF}"/>
              </a:ext>
            </a:extLst>
          </p:cNvPr>
          <p:cNvSpPr>
            <a:spLocks noGrp="1"/>
          </p:cNvSpPr>
          <p:nvPr>
            <p:ph type="title"/>
          </p:nvPr>
        </p:nvSpPr>
        <p:spPr>
          <a:xfrm>
            <a:off x="5685" y="0"/>
            <a:ext cx="4642924" cy="6480704"/>
          </a:xfrm>
          <a:solidFill>
            <a:schemeClr val="accent3"/>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784D8457-58FC-9C41-BB01-193957E67942}"/>
              </a:ext>
            </a:extLst>
          </p:cNvPr>
          <p:cNvSpPr>
            <a:spLocks noGrp="1"/>
          </p:cNvSpPr>
          <p:nvPr>
            <p:ph idx="1"/>
          </p:nvPr>
        </p:nvSpPr>
        <p:spPr>
          <a:xfrm>
            <a:off x="5542033" y="1172066"/>
            <a:ext cx="5750857" cy="4136572"/>
          </a:xfrm>
        </p:spPr>
        <p:txBody>
          <a:bodyPr anchor="ctr">
            <a:normAutofit/>
          </a:bodyPr>
          <a:lstStyle/>
          <a:p>
            <a:pPr marL="0" indent="0">
              <a:lnSpc>
                <a:spcPct val="100000"/>
              </a:lnSpc>
              <a:buNone/>
            </a:pPr>
            <a:endParaRPr lang="en-US" sz="1700" dirty="0"/>
          </a:p>
          <a:p>
            <a:pPr marL="0" indent="0">
              <a:lnSpc>
                <a:spcPct val="100000"/>
              </a:lnSpc>
              <a:buNone/>
            </a:pPr>
            <a:r>
              <a:rPr lang="en-US" sz="2600" dirty="0">
                <a:latin typeface="Calibri" panose="020F0502020204030204" pitchFamily="34" charset="0"/>
                <a:cs typeface="Calibri" panose="020F0502020204030204" pitchFamily="34" charset="0"/>
                <a:hlinkClick r:id="rId3"/>
              </a:rPr>
              <a:t>Select Subcommittee on the Coronavirus Crisis</a:t>
            </a:r>
            <a:r>
              <a:rPr lang="en-US" sz="2600" dirty="0">
                <a:latin typeface="Calibri" panose="020F0502020204030204" pitchFamily="34" charset="0"/>
                <a:cs typeface="Calibri" panose="020F0502020204030204" pitchFamily="34" charset="0"/>
              </a:rPr>
              <a:t>: federal stimulus spending </a:t>
            </a:r>
          </a:p>
          <a:p>
            <a:pPr marL="0" indent="0">
              <a:lnSpc>
                <a:spcPct val="100000"/>
              </a:lnSpc>
              <a:buNone/>
            </a:pPr>
            <a:r>
              <a:rPr lang="en-US" sz="2600" dirty="0">
                <a:latin typeface="Calibri" panose="020F0502020204030204" pitchFamily="34" charset="0"/>
                <a:cs typeface="Calibri" panose="020F0502020204030204" pitchFamily="34" charset="0"/>
                <a:hlinkClick r:id="rId4"/>
              </a:rPr>
              <a:t>Pandemic Oversight</a:t>
            </a:r>
            <a:r>
              <a:rPr lang="en-US" sz="2600" dirty="0">
                <a:latin typeface="Calibri" panose="020F0502020204030204" pitchFamily="34" charset="0"/>
                <a:cs typeface="Calibri" panose="020F0502020204030204" pitchFamily="34" charset="0"/>
              </a:rPr>
              <a:t>: pandemic response program spending</a:t>
            </a:r>
          </a:p>
          <a:p>
            <a:pPr marL="0" indent="0">
              <a:lnSpc>
                <a:spcPct val="100000"/>
              </a:lnSpc>
              <a:buNone/>
            </a:pPr>
            <a:r>
              <a:rPr lang="en-US" sz="2600" dirty="0">
                <a:latin typeface="Calibri" panose="020F0502020204030204" pitchFamily="34" charset="0"/>
                <a:cs typeface="Calibri" panose="020F0502020204030204" pitchFamily="34" charset="0"/>
                <a:hlinkClick r:id="rId5"/>
              </a:rPr>
              <a:t>Congressional Research Services</a:t>
            </a:r>
            <a:r>
              <a:rPr lang="en-US" sz="2600" dirty="0">
                <a:latin typeface="Calibri" panose="020F0502020204030204" pitchFamily="34" charset="0"/>
                <a:cs typeface="Calibri" panose="020F0502020204030204" pitchFamily="34" charset="0"/>
              </a:rPr>
              <a:t>: coronavirus research reports</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445F5A6C-DE91-48BF-AD47-153DDC26441F}"/>
              </a:ext>
            </a:extLst>
          </p:cNvPr>
          <p:cNvSpPr txBox="1"/>
          <p:nvPr/>
        </p:nvSpPr>
        <p:spPr>
          <a:xfrm>
            <a:off x="758324" y="2855010"/>
            <a:ext cx="3131976"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Congressional oversight </a:t>
            </a:r>
          </a:p>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of pandemic spending </a:t>
            </a:r>
            <a:endParaRPr lang="en-US" sz="2400" dirty="0"/>
          </a:p>
        </p:txBody>
      </p:sp>
    </p:spTree>
    <p:extLst>
      <p:ext uri="{BB962C8B-B14F-4D97-AF65-F5344CB8AC3E}">
        <p14:creationId xmlns:p14="http://schemas.microsoft.com/office/powerpoint/2010/main" val="2586446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71AA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46B917BF-7235-4A20-A63A-078A4CC77834}"/>
              </a:ext>
            </a:extLst>
          </p:cNvPr>
          <p:cNvSpPr/>
          <p:nvPr/>
        </p:nvSpPr>
        <p:spPr>
          <a:xfrm>
            <a:off x="-6220" y="0"/>
            <a:ext cx="4638138" cy="6858000"/>
          </a:xfrm>
          <a:prstGeom prst="rect">
            <a:avLst/>
          </a:prstGeom>
          <a:solidFill>
            <a:srgbClr val="C69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17097-5A33-7345-84F6-BDFBEDD835E0}"/>
              </a:ext>
            </a:extLst>
          </p:cNvPr>
          <p:cNvSpPr>
            <a:spLocks noGrp="1"/>
          </p:cNvSpPr>
          <p:nvPr>
            <p:ph type="title"/>
          </p:nvPr>
        </p:nvSpPr>
        <p:spPr>
          <a:xfrm>
            <a:off x="459848" y="1523836"/>
            <a:ext cx="4034568" cy="2049694"/>
          </a:xfrm>
          <a:solidFill>
            <a:schemeClr val="accent2"/>
          </a:solidFill>
        </p:spPr>
        <p:txBody>
          <a:bodyPr vert="horz" lIns="91440" tIns="45720" rIns="91440" bIns="45720" rtlCol="0" anchor="b">
            <a:normAutofit fontScale="90000"/>
          </a:bodyPr>
          <a:lstStyle/>
          <a:p>
            <a:r>
              <a:rPr lang="en-US" sz="31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Three tools, your choice: how to analyze PPP loan recipients’ data in Excel, Tableau and Python</a:t>
            </a:r>
          </a:p>
        </p:txBody>
      </p:sp>
      <p:cxnSp>
        <p:nvCxnSpPr>
          <p:cNvPr id="48" name="Straight Connector 4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497A379-4C5C-7C4F-9A26-29992AC83F04}"/>
              </a:ext>
            </a:extLst>
          </p:cNvPr>
          <p:cNvPicPr>
            <a:picLocks noGrp="1" noChangeAspect="1"/>
          </p:cNvPicPr>
          <p:nvPr>
            <p:ph idx="1"/>
          </p:nvPr>
        </p:nvPicPr>
        <p:blipFill rotWithShape="1">
          <a:blip r:embed="rId2"/>
          <a:srcRect t="4" b="4624"/>
          <a:stretch/>
        </p:blipFill>
        <p:spPr>
          <a:xfrm>
            <a:off x="4635094" y="58559"/>
            <a:ext cx="7560082" cy="7210180"/>
          </a:xfrm>
          <a:prstGeom prst="rect">
            <a:avLst/>
          </a:prstGeom>
        </p:spPr>
      </p:pic>
      <p:sp>
        <p:nvSpPr>
          <p:cNvPr id="7" name="TextBox 6">
            <a:extLst>
              <a:ext uri="{FF2B5EF4-FFF2-40B4-BE49-F238E27FC236}">
                <a16:creationId xmlns:a16="http://schemas.microsoft.com/office/drawing/2014/main" id="{E49B3429-7B3B-F04F-929B-61D6ABDA4682}"/>
              </a:ext>
            </a:extLst>
          </p:cNvPr>
          <p:cNvSpPr txBox="1"/>
          <p:nvPr/>
        </p:nvSpPr>
        <p:spPr>
          <a:xfrm>
            <a:off x="3043238" y="50434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8319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F82561-5B66-B94D-8969-D26A5913941D}"/>
              </a:ext>
            </a:extLst>
          </p:cNvPr>
          <p:cNvSpPr>
            <a:spLocks noGrp="1"/>
          </p:cNvSpPr>
          <p:nvPr>
            <p:ph type="title"/>
          </p:nvPr>
        </p:nvSpPr>
        <p:spPr>
          <a:xfrm>
            <a:off x="0" y="0"/>
            <a:ext cx="4648609" cy="6394450"/>
          </a:xfrm>
          <a:solidFill>
            <a:schemeClr val="accent2"/>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E7DE7D4E-60BD-4642-B420-A4F65E6FAE65}"/>
              </a:ext>
            </a:extLst>
          </p:cNvPr>
          <p:cNvSpPr>
            <a:spLocks noGrp="1"/>
          </p:cNvSpPr>
          <p:nvPr>
            <p:ph idx="1"/>
          </p:nvPr>
        </p:nvSpPr>
        <p:spPr>
          <a:xfrm>
            <a:off x="5455601" y="605896"/>
            <a:ext cx="5923721" cy="5646208"/>
          </a:xfrm>
        </p:spPr>
        <p:txBody>
          <a:bodyPr anchor="ctr">
            <a:normAutofit/>
          </a:bodyPr>
          <a:lstStyle/>
          <a:p>
            <a:pPr marL="0" indent="0">
              <a:lnSpc>
                <a:spcPct val="100000"/>
              </a:lnSpc>
              <a:buNone/>
            </a:pPr>
            <a:r>
              <a:rPr lang="en-US" sz="2600" dirty="0">
                <a:latin typeface="Calibri" panose="020F0502020204030204" pitchFamily="34" charset="0"/>
                <a:cs typeface="Calibri" panose="020F0502020204030204" pitchFamily="34" charset="0"/>
              </a:rPr>
              <a:t>Chris Adams, director of training at the National Press Foundation, shows how to clean and analyze PPP loans data in Excel. </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rPr>
              <a:t>Download, import and format</a:t>
            </a:r>
            <a:r>
              <a:rPr lang="en-US" sz="2600" dirty="0">
                <a:latin typeface="Calibri" panose="020F0502020204030204" pitchFamily="34" charset="0"/>
                <a:cs typeface="Calibri" panose="020F0502020204030204" pitchFamily="34" charset="0"/>
              </a:rPr>
              <a:t> PPP loan data. </a:t>
            </a:r>
            <a:endParaRPr lang="en-US" sz="2600" b="1" dirty="0">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3"/>
              </a:rPr>
              <a:t>Filter PPP loans by industry</a:t>
            </a:r>
            <a:r>
              <a:rPr lang="en-US" sz="2600" dirty="0">
                <a:latin typeface="Calibri" panose="020F0502020204030204" pitchFamily="34" charset="0"/>
                <a:cs typeface="Calibri" panose="020F0502020204030204" pitchFamily="34" charset="0"/>
              </a:rPr>
              <a:t>, ZIP code, loan amount and other categories. </a:t>
            </a:r>
            <a:endParaRPr lang="en-US" sz="2600" b="1" dirty="0">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4"/>
              </a:rPr>
              <a:t>Use pivot tables</a:t>
            </a:r>
            <a:r>
              <a:rPr lang="en-US" sz="2600" dirty="0">
                <a:latin typeface="Calibri" panose="020F0502020204030204" pitchFamily="34" charset="0"/>
                <a:cs typeface="Calibri" panose="020F0502020204030204" pitchFamily="34" charset="0"/>
              </a:rPr>
              <a:t> to get sum and averages by category. </a:t>
            </a:r>
            <a:endParaRPr lang="en-US" sz="2600" b="1" dirty="0">
              <a:latin typeface="Calibri" panose="020F0502020204030204" pitchFamily="34" charset="0"/>
              <a:cs typeface="Calibri" panose="020F0502020204030204" pitchFamily="34" charset="0"/>
            </a:endParaRP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5"/>
              </a:rPr>
              <a:t>Use VLOOKUP</a:t>
            </a:r>
            <a:r>
              <a:rPr lang="en-US" sz="2600" dirty="0">
                <a:latin typeface="Calibri" panose="020F0502020204030204" pitchFamily="34" charset="0"/>
                <a:cs typeface="Calibri" panose="020F0502020204030204" pitchFamily="34" charset="0"/>
              </a:rPr>
              <a:t> to join NAICS codes to industry names. </a:t>
            </a:r>
            <a:endParaRPr lang="en-US" sz="2600" b="1" dirty="0">
              <a:latin typeface="Calibri" panose="020F0502020204030204" pitchFamily="34" charset="0"/>
              <a:cs typeface="Calibri" panose="020F0502020204030204" pitchFamily="34" charset="0"/>
            </a:endParaRPr>
          </a:p>
          <a:p>
            <a:pPr>
              <a:lnSpc>
                <a:spcPct val="100000"/>
              </a:lnSpc>
            </a:pPr>
            <a:endParaRPr lang="en-US" sz="2400" dirty="0"/>
          </a:p>
        </p:txBody>
      </p:sp>
      <p:sp>
        <p:nvSpPr>
          <p:cNvPr id="7" name="TextBox 6">
            <a:extLst>
              <a:ext uri="{FF2B5EF4-FFF2-40B4-BE49-F238E27FC236}">
                <a16:creationId xmlns:a16="http://schemas.microsoft.com/office/drawing/2014/main" id="{E502CDE2-DB16-4741-AC0E-625C6575C622}"/>
              </a:ext>
            </a:extLst>
          </p:cNvPr>
          <p:cNvSpPr txBox="1"/>
          <p:nvPr/>
        </p:nvSpPr>
        <p:spPr>
          <a:xfrm>
            <a:off x="921704" y="2828835"/>
            <a:ext cx="2805200" cy="1200329"/>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to import, clean and analyze PPP loan data in Excel</a:t>
            </a:r>
            <a:endParaRPr lang="en-US" sz="2400" dirty="0"/>
          </a:p>
        </p:txBody>
      </p:sp>
      <p:sp>
        <p:nvSpPr>
          <p:cNvPr id="4" name="Rectangle 3">
            <a:extLst>
              <a:ext uri="{FF2B5EF4-FFF2-40B4-BE49-F238E27FC236}">
                <a16:creationId xmlns:a16="http://schemas.microsoft.com/office/drawing/2014/main" id="{1E6CC7D8-47BF-4416-838C-DE52289C6F87}"/>
              </a:ext>
            </a:extLst>
          </p:cNvPr>
          <p:cNvSpPr/>
          <p:nvPr/>
        </p:nvSpPr>
        <p:spPr>
          <a:xfrm>
            <a:off x="0" y="6394450"/>
            <a:ext cx="12186316" cy="46354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28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445E8D-CA9B-6840-83E2-C41740E07FD8}"/>
              </a:ext>
            </a:extLst>
          </p:cNvPr>
          <p:cNvSpPr>
            <a:spLocks noGrp="1"/>
          </p:cNvSpPr>
          <p:nvPr>
            <p:ph type="title"/>
          </p:nvPr>
        </p:nvSpPr>
        <p:spPr>
          <a:xfrm>
            <a:off x="5685" y="0"/>
            <a:ext cx="4642924" cy="6400800"/>
          </a:xfrm>
          <a:solidFill>
            <a:schemeClr val="accent2"/>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3C27256-E85B-594A-9DA6-0D496391A8FE}"/>
              </a:ext>
            </a:extLst>
          </p:cNvPr>
          <p:cNvSpPr>
            <a:spLocks noGrp="1"/>
          </p:cNvSpPr>
          <p:nvPr>
            <p:ph idx="1"/>
          </p:nvPr>
        </p:nvSpPr>
        <p:spPr>
          <a:xfrm>
            <a:off x="5465007" y="744060"/>
            <a:ext cx="6188178" cy="4912680"/>
          </a:xfrm>
        </p:spPr>
        <p:txBody>
          <a:bodyPr anchor="ctr">
            <a:noAutofit/>
          </a:bodyPr>
          <a:lstStyle/>
          <a:p>
            <a:pPr marL="0" indent="0">
              <a:lnSpc>
                <a:spcPct val="100000"/>
              </a:lnSpc>
              <a:buNone/>
            </a:pPr>
            <a:r>
              <a:rPr lang="en-US" sz="2600" dirty="0">
                <a:latin typeface="Calibri" panose="020F0502020204030204" pitchFamily="34" charset="0"/>
                <a:cs typeface="Calibri" panose="020F0502020204030204" pitchFamily="34" charset="0"/>
              </a:rPr>
              <a:t>Chantilly </a:t>
            </a:r>
            <a:r>
              <a:rPr lang="en-US" sz="2600" dirty="0" err="1">
                <a:latin typeface="Calibri" panose="020F0502020204030204" pitchFamily="34" charset="0"/>
                <a:cs typeface="Calibri" panose="020F0502020204030204" pitchFamily="34" charset="0"/>
              </a:rPr>
              <a:t>Jaggernauth</a:t>
            </a:r>
            <a:r>
              <a:rPr lang="en-US" sz="2600" dirty="0">
                <a:latin typeface="Calibri" panose="020F0502020204030204" pitchFamily="34" charset="0"/>
                <a:cs typeface="Calibri" panose="020F0502020204030204" pitchFamily="34" charset="0"/>
              </a:rPr>
              <a:t>, vice president for data visualization and training at </a:t>
            </a:r>
            <a:r>
              <a:rPr lang="en-US" sz="2600" dirty="0" err="1">
                <a:latin typeface="Calibri" panose="020F0502020204030204" pitchFamily="34" charset="0"/>
                <a:cs typeface="Calibri" panose="020F0502020204030204" pitchFamily="34" charset="0"/>
              </a:rPr>
              <a:t>Lovelytics</a:t>
            </a:r>
            <a:r>
              <a:rPr lang="en-US" sz="2600" dirty="0">
                <a:latin typeface="Calibri" panose="020F0502020204030204" pitchFamily="34" charset="0"/>
                <a:cs typeface="Calibri" panose="020F0502020204030204" pitchFamily="34" charset="0"/>
              </a:rPr>
              <a:t>, shows reporters how to: </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Import PPP loan recipients’ data into Tableau</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Clean, analyze and visualize PPP loan recipients’ data</a:t>
            </a:r>
          </a:p>
          <a:p>
            <a:pPr lvl="1">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Easily create snappy graphics</a:t>
            </a:r>
          </a:p>
          <a:p>
            <a:pPr marL="201168" lvl="1" indent="0">
              <a:lnSpc>
                <a:spcPct val="100000"/>
              </a:lnSpc>
              <a:buNone/>
            </a:pPr>
            <a:endParaRPr lang="en-US" sz="2600" dirty="0">
              <a:latin typeface="Calibri" panose="020F0502020204030204" pitchFamily="34" charset="0"/>
              <a:cs typeface="Calibri" panose="020F0502020204030204" pitchFamily="34" charset="0"/>
            </a:endParaRPr>
          </a:p>
          <a:p>
            <a:pPr marL="0" indent="0">
              <a:lnSpc>
                <a:spcPct val="100000"/>
              </a:lnSpc>
              <a:buNone/>
            </a:pPr>
            <a:r>
              <a:rPr lang="en-US" sz="2600" dirty="0">
                <a:latin typeface="Calibri" panose="020F0502020204030204" pitchFamily="34" charset="0"/>
                <a:cs typeface="Calibri" panose="020F0502020204030204" pitchFamily="34" charset="0"/>
              </a:rPr>
              <a:t>To get started, download and install </a:t>
            </a:r>
            <a:r>
              <a:rPr lang="en-US" sz="2600" u="sng" dirty="0">
                <a:latin typeface="Calibri" panose="020F0502020204030204" pitchFamily="34" charset="0"/>
                <a:cs typeface="Calibri" panose="020F0502020204030204" pitchFamily="34" charset="0"/>
                <a:hlinkClick r:id="rId2"/>
              </a:rPr>
              <a:t>Tableau Desktop</a:t>
            </a:r>
            <a:r>
              <a:rPr lang="en-US" sz="2600" dirty="0">
                <a:latin typeface="Calibri" panose="020F0502020204030204" pitchFamily="34" charset="0"/>
                <a:cs typeface="Calibri" panose="020F0502020204030204" pitchFamily="34" charset="0"/>
              </a:rPr>
              <a:t> to follow along with the </a:t>
            </a:r>
            <a:r>
              <a:rPr lang="en-US" sz="2600" dirty="0">
                <a:latin typeface="Calibri" panose="020F0502020204030204" pitchFamily="34" charset="0"/>
                <a:cs typeface="Calibri" panose="020F0502020204030204" pitchFamily="34" charset="0"/>
                <a:hlinkClick r:id="rId3"/>
              </a:rPr>
              <a:t>tutorial</a:t>
            </a:r>
            <a:r>
              <a:rPr lang="en-US" sz="2600" dirty="0">
                <a:latin typeface="Calibri" panose="020F0502020204030204" pitchFamily="34" charset="0"/>
                <a:cs typeface="Calibri" panose="020F0502020204030204" pitchFamily="34" charset="0"/>
              </a:rPr>
              <a:t> (38 minutes).</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EB843838-0E2D-4BE7-B0E8-31AE79900382}"/>
              </a:ext>
            </a:extLst>
          </p:cNvPr>
          <p:cNvSpPr txBox="1"/>
          <p:nvPr/>
        </p:nvSpPr>
        <p:spPr>
          <a:xfrm>
            <a:off x="822083" y="2415570"/>
            <a:ext cx="3004458" cy="1569660"/>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to import, clean and analyze the PPP data and create simple visuals using Tableau</a:t>
            </a:r>
            <a:endParaRPr lang="en-US" sz="2400" dirty="0"/>
          </a:p>
        </p:txBody>
      </p:sp>
      <p:sp>
        <p:nvSpPr>
          <p:cNvPr id="4" name="Rectangle 3">
            <a:extLst>
              <a:ext uri="{FF2B5EF4-FFF2-40B4-BE49-F238E27FC236}">
                <a16:creationId xmlns:a16="http://schemas.microsoft.com/office/drawing/2014/main" id="{2D78F2CD-165A-43ED-8873-2A0FF9D5BDE3}"/>
              </a:ext>
            </a:extLst>
          </p:cNvPr>
          <p:cNvSpPr/>
          <p:nvPr/>
        </p:nvSpPr>
        <p:spPr>
          <a:xfrm>
            <a:off x="1390650" y="6400800"/>
            <a:ext cx="10795666" cy="457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66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0">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C9D4F2-7EF8-9E4C-9872-156EBD2A2858}"/>
              </a:ext>
            </a:extLst>
          </p:cNvPr>
          <p:cNvSpPr>
            <a:spLocks noGrp="1"/>
          </p:cNvSpPr>
          <p:nvPr>
            <p:ph type="ctrTitle"/>
          </p:nvPr>
        </p:nvSpPr>
        <p:spPr>
          <a:xfrm>
            <a:off x="0" y="0"/>
            <a:ext cx="4635095" cy="6400800"/>
          </a:xfrm>
          <a:solidFill>
            <a:schemeClr val="accent1"/>
          </a:solidFill>
        </p:spPr>
        <p:txBody>
          <a:bodyPr anchor="ctr">
            <a:normAutofit/>
          </a:bodyPr>
          <a:lstStyle/>
          <a:p>
            <a:r>
              <a:rPr lang="en-US" sz="3200"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endParaRPr lang="en-US" sz="3200" dirty="0">
              <a:solidFill>
                <a:schemeClr val="bg1"/>
              </a:solidFill>
            </a:endParaRPr>
          </a:p>
        </p:txBody>
      </p:sp>
      <p:cxnSp>
        <p:nvCxnSpPr>
          <p:cNvPr id="38" name="Straight Connector 32">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8D42D3DF-5D0E-4AD4-A563-C6567D78FD31}"/>
              </a:ext>
            </a:extLst>
          </p:cNvPr>
          <p:cNvPicPr>
            <a:picLocks noChangeAspect="1"/>
          </p:cNvPicPr>
          <p:nvPr/>
        </p:nvPicPr>
        <p:blipFill rotWithShape="1">
          <a:blip r:embed="rId3"/>
          <a:srcRect r="29203" b="1"/>
          <a:stretch/>
        </p:blipFill>
        <p:spPr>
          <a:xfrm>
            <a:off x="4635095" y="10"/>
            <a:ext cx="7556889" cy="6400790"/>
          </a:xfrm>
          <a:prstGeom prst="rect">
            <a:avLst/>
          </a:prstGeom>
        </p:spPr>
      </p:pic>
      <p:sp>
        <p:nvSpPr>
          <p:cNvPr id="6" name="Title 1">
            <a:extLst>
              <a:ext uri="{FF2B5EF4-FFF2-40B4-BE49-F238E27FC236}">
                <a16:creationId xmlns:a16="http://schemas.microsoft.com/office/drawing/2014/main" id="{69A570C5-9B0F-44F1-8C2F-6289925971FE}"/>
              </a:ext>
            </a:extLst>
          </p:cNvPr>
          <p:cNvSpPr txBox="1">
            <a:spLocks/>
          </p:cNvSpPr>
          <p:nvPr/>
        </p:nvSpPr>
        <p:spPr>
          <a:xfrm>
            <a:off x="1116660" y="3250339"/>
            <a:ext cx="2395553" cy="3573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r>
              <a:rPr lang="en-US" sz="2900"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Topics covered</a:t>
            </a:r>
          </a:p>
        </p:txBody>
      </p:sp>
    </p:spTree>
    <p:extLst>
      <p:ext uri="{BB962C8B-B14F-4D97-AF65-F5344CB8AC3E}">
        <p14:creationId xmlns:p14="http://schemas.microsoft.com/office/powerpoint/2010/main" val="169842807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9402AF-8C85-4011-9512-7AB72E2FB4B9}"/>
              </a:ext>
            </a:extLst>
          </p:cNvPr>
          <p:cNvSpPr>
            <a:spLocks noGrp="1"/>
          </p:cNvSpPr>
          <p:nvPr>
            <p:ph type="title"/>
          </p:nvPr>
        </p:nvSpPr>
        <p:spPr>
          <a:xfrm>
            <a:off x="5685" y="0"/>
            <a:ext cx="4642924" cy="6400800"/>
          </a:xfrm>
          <a:solidFill>
            <a:schemeClr val="accent2"/>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br>
              <a:rPr lang="en-US" sz="4400" dirty="0">
                <a:solidFill>
                  <a:srgbClr val="FFFFFF"/>
                </a:solidFill>
                <a:latin typeface="Calibri" panose="020F0502020204030204" pitchFamily="34" charset="0"/>
                <a:cs typeface="Calibri" panose="020F0502020204030204" pitchFamily="34" charset="0"/>
              </a:rPr>
            </a:br>
            <a:endParaRPr lang="en-US" sz="4400" dirty="0">
              <a:solidFill>
                <a:srgbClr val="FF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3BF2060-D440-48C7-A7A2-FCC056AF887C}"/>
              </a:ext>
            </a:extLst>
          </p:cNvPr>
          <p:cNvSpPr>
            <a:spLocks noGrp="1"/>
          </p:cNvSpPr>
          <p:nvPr>
            <p:ph idx="1"/>
          </p:nvPr>
        </p:nvSpPr>
        <p:spPr>
          <a:xfrm>
            <a:off x="5474554" y="605896"/>
            <a:ext cx="6244695" cy="5646208"/>
          </a:xfrm>
        </p:spPr>
        <p:txBody>
          <a:bodyPr anchor="ctr">
            <a:noAutofit/>
          </a:bodyPr>
          <a:lstStyle/>
          <a:p>
            <a:pPr>
              <a:lnSpc>
                <a:spcPct val="100000"/>
              </a:lnSpc>
            </a:pPr>
            <a:r>
              <a:rPr lang="en-US" sz="2600" dirty="0">
                <a:latin typeface="Calibri" panose="020F0502020204030204" pitchFamily="34" charset="0"/>
                <a:cs typeface="Calibri" panose="020F0502020204030204" pitchFamily="34" charset="0"/>
              </a:rPr>
              <a:t>Susan E. McGregor, associate research scholar at Columbia University’s Data Science Institute, discusses why Python is an important programming language to handle big data and </a:t>
            </a:r>
            <a:r>
              <a:rPr lang="en-US" sz="2600" dirty="0">
                <a:latin typeface="Calibri" panose="020F0502020204030204" pitchFamily="34" charset="0"/>
                <a:cs typeface="Calibri" panose="020F0502020204030204" pitchFamily="34" charset="0"/>
                <a:hlinkClick r:id="rId2"/>
              </a:rPr>
              <a:t>demonstrates</a:t>
            </a:r>
            <a:r>
              <a:rPr lang="en-US" sz="2600" dirty="0">
                <a:latin typeface="Calibri" panose="020F0502020204030204" pitchFamily="34" charset="0"/>
                <a:cs typeface="Calibri" panose="020F0502020204030204" pitchFamily="34" charset="0"/>
              </a:rPr>
              <a:t> (39 minutes) how it can be used to analyze PPP loan recipients’ data. </a:t>
            </a:r>
          </a:p>
          <a:p>
            <a:pPr>
              <a:lnSpc>
                <a:spcPct val="100000"/>
              </a:lnSpc>
            </a:pPr>
            <a:r>
              <a:rPr lang="en-US" sz="2600" dirty="0">
                <a:latin typeface="Calibri" panose="020F0502020204030204" pitchFamily="34" charset="0"/>
                <a:cs typeface="Calibri" panose="020F0502020204030204" pitchFamily="34" charset="0"/>
              </a:rPr>
              <a:t>To follow the example of analyzing the PPP loans data in the latter part of the tutorial, click </a:t>
            </a:r>
            <a:r>
              <a:rPr lang="en-US" sz="2600" u="sng" dirty="0">
                <a:latin typeface="Calibri" panose="020F0502020204030204" pitchFamily="34" charset="0"/>
                <a:cs typeface="Calibri" panose="020F0502020204030204" pitchFamily="34" charset="0"/>
                <a:hlinkClick r:id="rId3"/>
              </a:rPr>
              <a:t>here for the Jupyter Notebook</a:t>
            </a:r>
            <a:r>
              <a:rPr lang="en-US" sz="2600" dirty="0">
                <a:latin typeface="Calibri" panose="020F0502020204030204" pitchFamily="34" charset="0"/>
                <a:cs typeface="Calibri" panose="020F0502020204030204" pitchFamily="34" charset="0"/>
              </a:rPr>
              <a:t> on Google </a:t>
            </a:r>
            <a:r>
              <a:rPr lang="en-US" sz="2600" dirty="0" err="1">
                <a:latin typeface="Calibri" panose="020F0502020204030204" pitchFamily="34" charset="0"/>
                <a:cs typeface="Calibri" panose="020F0502020204030204" pitchFamily="34" charset="0"/>
              </a:rPr>
              <a:t>Colab</a:t>
            </a:r>
            <a:r>
              <a:rPr lang="en-US" sz="2600" dirty="0">
                <a:latin typeface="Calibri" panose="020F0502020204030204" pitchFamily="34" charset="0"/>
                <a:cs typeface="Calibri" panose="020F0502020204030204" pitchFamily="34" charset="0"/>
              </a:rPr>
              <a:t>. To go along with the analysis, click on file and save a copy in drive. </a:t>
            </a:r>
          </a:p>
          <a:p>
            <a:pPr>
              <a:lnSpc>
                <a:spcPct val="100000"/>
              </a:lnSpc>
            </a:pPr>
            <a:r>
              <a:rPr lang="en-US" sz="2600" dirty="0">
                <a:latin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A9910ACF-93CF-42F0-914E-41DF555D1413}"/>
              </a:ext>
            </a:extLst>
          </p:cNvPr>
          <p:cNvSpPr txBox="1"/>
          <p:nvPr/>
        </p:nvSpPr>
        <p:spPr>
          <a:xfrm>
            <a:off x="643246" y="2781877"/>
            <a:ext cx="3362131"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Python can help you track stimulus spending</a:t>
            </a:r>
            <a:endParaRPr lang="en-US" sz="2400" dirty="0"/>
          </a:p>
        </p:txBody>
      </p:sp>
    </p:spTree>
    <p:extLst>
      <p:ext uri="{BB962C8B-B14F-4D97-AF65-F5344CB8AC3E}">
        <p14:creationId xmlns:p14="http://schemas.microsoft.com/office/powerpoint/2010/main" val="2969356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46558AE-A62A-BD46-9AE5-BB5191C05121}"/>
              </a:ext>
            </a:extLst>
          </p:cNvPr>
          <p:cNvSpPr>
            <a:spLocks noGrp="1"/>
          </p:cNvSpPr>
          <p:nvPr>
            <p:ph type="title"/>
          </p:nvPr>
        </p:nvSpPr>
        <p:spPr>
          <a:xfrm>
            <a:off x="5685" y="0"/>
            <a:ext cx="4642924" cy="6400800"/>
          </a:xfrm>
          <a:solidFill>
            <a:schemeClr val="accent2"/>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br>
              <a:rPr lang="en-US" sz="3200" dirty="0">
                <a:solidFill>
                  <a:srgbClr val="FFFFFF"/>
                </a:solidFill>
                <a:latin typeface="Calibri" panose="020F0502020204030204" pitchFamily="34" charset="0"/>
                <a:cs typeface="Calibri" panose="020F0502020204030204" pitchFamily="34" charset="0"/>
              </a:rPr>
            </a:br>
            <a:endParaRPr lang="en-US" sz="3200" dirty="0">
              <a:solidFill>
                <a:srgbClr val="FF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739EA8E-0EA5-EB4B-B04D-902DDC8F441A}"/>
              </a:ext>
            </a:extLst>
          </p:cNvPr>
          <p:cNvSpPr>
            <a:spLocks noGrp="1"/>
          </p:cNvSpPr>
          <p:nvPr>
            <p:ph idx="1"/>
          </p:nvPr>
        </p:nvSpPr>
        <p:spPr>
          <a:xfrm>
            <a:off x="5518450" y="1162126"/>
            <a:ext cx="5798024" cy="5646208"/>
          </a:xfrm>
        </p:spPr>
        <p:txBody>
          <a:bodyPr anchor="ctr">
            <a:normAutofit/>
          </a:bodyPr>
          <a:lstStyle/>
          <a:p>
            <a:r>
              <a:rPr lang="en-US" sz="2600" dirty="0">
                <a:latin typeface="Calibri" panose="020F0502020204030204" pitchFamily="34" charset="0"/>
                <a:cs typeface="Calibri" panose="020F0502020204030204" pitchFamily="34" charset="0"/>
              </a:rPr>
              <a:t>Mark Walker, FOIA coordinator at the Washington bureau of The New York Times and former training director for Investigative Reporters and Editors, gives a </a:t>
            </a:r>
            <a:r>
              <a:rPr lang="en-US" sz="2600" dirty="0">
                <a:latin typeface="Calibri" panose="020F0502020204030204" pitchFamily="34" charset="0"/>
                <a:cs typeface="Calibri" panose="020F0502020204030204" pitchFamily="34" charset="0"/>
                <a:hlinkClick r:id="rId2"/>
              </a:rPr>
              <a:t>walkthrough</a:t>
            </a:r>
            <a:r>
              <a:rPr lang="en-US" sz="2600" dirty="0">
                <a:latin typeface="Calibri" panose="020F0502020204030204" pitchFamily="34" charset="0"/>
                <a:cs typeface="Calibri" panose="020F0502020204030204" pitchFamily="34" charset="0"/>
              </a:rPr>
              <a:t> (11 minutes) on how Google Sheets can be used to pull datasets from websites.</a:t>
            </a:r>
          </a:p>
          <a:p>
            <a:r>
              <a:rPr lang="en-US" sz="2600" dirty="0">
                <a:latin typeface="Calibri" panose="020F0502020204030204" pitchFamily="34" charset="0"/>
                <a:cs typeface="Calibri" panose="020F0502020204030204" pitchFamily="34" charset="0"/>
              </a:rPr>
              <a:t> </a:t>
            </a:r>
          </a:p>
          <a:p>
            <a:r>
              <a:rPr lang="en-US" sz="2600" dirty="0">
                <a:latin typeface="Calibri" panose="020F0502020204030204" pitchFamily="34" charset="0"/>
                <a:cs typeface="Calibri" panose="020F0502020204030204" pitchFamily="34" charset="0"/>
              </a:rPr>
              <a:t> </a:t>
            </a:r>
          </a:p>
          <a:p>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FE899C10-F2F9-49AD-9916-90CDBFA8E6C1}"/>
              </a:ext>
            </a:extLst>
          </p:cNvPr>
          <p:cNvSpPr txBox="1"/>
          <p:nvPr/>
        </p:nvSpPr>
        <p:spPr>
          <a:xfrm>
            <a:off x="810137" y="2415570"/>
            <a:ext cx="3028350" cy="1569660"/>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But what if you have a different dataset? Here’s how to scrape it using Google Sheets.</a:t>
            </a:r>
            <a:endParaRPr lang="en-US" sz="2400" dirty="0"/>
          </a:p>
        </p:txBody>
      </p:sp>
    </p:spTree>
    <p:extLst>
      <p:ext uri="{BB962C8B-B14F-4D97-AF65-F5344CB8AC3E}">
        <p14:creationId xmlns:p14="http://schemas.microsoft.com/office/powerpoint/2010/main" val="3387770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A0160757-43AF-4438-8ED2-CEF6ADAB7B2B}"/>
              </a:ext>
            </a:extLst>
          </p:cNvPr>
          <p:cNvSpPr/>
          <p:nvPr/>
        </p:nvSpPr>
        <p:spPr>
          <a:xfrm>
            <a:off x="-16494" y="0"/>
            <a:ext cx="4641315" cy="6878544"/>
          </a:xfrm>
          <a:prstGeom prst="rect">
            <a:avLst/>
          </a:prstGeom>
          <a:solidFill>
            <a:srgbClr val="F4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4D2141-94C9-DF4B-8B09-21D51817B599}"/>
              </a:ext>
            </a:extLst>
          </p:cNvPr>
          <p:cNvSpPr>
            <a:spLocks noGrp="1"/>
          </p:cNvSpPr>
          <p:nvPr>
            <p:ph type="title"/>
          </p:nvPr>
        </p:nvSpPr>
        <p:spPr>
          <a:xfrm>
            <a:off x="521364" y="2257753"/>
            <a:ext cx="4096214" cy="1171247"/>
          </a:xfrm>
          <a:solidFill>
            <a:schemeClr val="accent2">
              <a:lumMod val="20000"/>
              <a:lumOff val="80000"/>
            </a:schemeClr>
          </a:solidFill>
        </p:spPr>
        <p:txBody>
          <a:bodyPr vert="horz" lIns="91440" tIns="45720" rIns="91440" bIns="45720" rtlCol="0" anchor="b">
            <a:normAutofit/>
          </a:bodyPr>
          <a:lstStyle/>
          <a:p>
            <a:r>
              <a:rPr lang="en-US" sz="2800"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Best Practices in Financial Investigative Journalism   </a:t>
            </a:r>
          </a:p>
        </p:txBody>
      </p:sp>
      <p:cxnSp>
        <p:nvCxnSpPr>
          <p:cNvPr id="27" name="Straight Connector 2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CDB669B3-316A-554C-9B51-AD9E5FAD68E8}"/>
              </a:ext>
            </a:extLst>
          </p:cNvPr>
          <p:cNvPicPr>
            <a:picLocks noGrp="1" noChangeAspect="1"/>
          </p:cNvPicPr>
          <p:nvPr>
            <p:ph idx="1"/>
          </p:nvPr>
        </p:nvPicPr>
        <p:blipFill rotWithShape="1">
          <a:blip r:embed="rId2"/>
          <a:srcRect t="-135" b="4624"/>
          <a:stretch/>
        </p:blipFill>
        <p:spPr>
          <a:xfrm>
            <a:off x="4625699" y="-20548"/>
            <a:ext cx="7556889" cy="7217593"/>
          </a:xfrm>
          <a:prstGeom prst="rect">
            <a:avLst/>
          </a:prstGeom>
        </p:spPr>
      </p:pic>
    </p:spTree>
    <p:extLst>
      <p:ext uri="{BB962C8B-B14F-4D97-AF65-F5344CB8AC3E}">
        <p14:creationId xmlns:p14="http://schemas.microsoft.com/office/powerpoint/2010/main" val="419967957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68B644-7CAF-7F43-9EB9-80C2A612F378}"/>
              </a:ext>
            </a:extLst>
          </p:cNvPr>
          <p:cNvSpPr>
            <a:spLocks noGrp="1"/>
          </p:cNvSpPr>
          <p:nvPr>
            <p:ph type="title"/>
          </p:nvPr>
        </p:nvSpPr>
        <p:spPr>
          <a:xfrm>
            <a:off x="-5685" y="-8878"/>
            <a:ext cx="4654294" cy="6400800"/>
          </a:xfrm>
          <a:solidFill>
            <a:schemeClr val="accent2">
              <a:lumMod val="20000"/>
              <a:lumOff val="80000"/>
            </a:schemeClr>
          </a:solidFill>
          <a:ln>
            <a:noFill/>
          </a:ln>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Lessons from previous bailouts</a:t>
            </a:r>
          </a:p>
        </p:txBody>
      </p:sp>
      <p:sp>
        <p:nvSpPr>
          <p:cNvPr id="3" name="Content Placeholder 2">
            <a:extLst>
              <a:ext uri="{FF2B5EF4-FFF2-40B4-BE49-F238E27FC236}">
                <a16:creationId xmlns:a16="http://schemas.microsoft.com/office/drawing/2014/main" id="{2CD5C41F-2C17-D547-AFE1-7B5E66585007}"/>
              </a:ext>
            </a:extLst>
          </p:cNvPr>
          <p:cNvSpPr>
            <a:spLocks noGrp="1"/>
          </p:cNvSpPr>
          <p:nvPr>
            <p:ph idx="1"/>
          </p:nvPr>
        </p:nvSpPr>
        <p:spPr>
          <a:xfrm>
            <a:off x="5449605" y="1084755"/>
            <a:ext cx="5935714" cy="5484698"/>
          </a:xfrm>
        </p:spPr>
        <p:txBody>
          <a:bodyPr anchor="ctr">
            <a:normAutofit/>
          </a:bodyPr>
          <a:lstStyle/>
          <a:p>
            <a:pPr>
              <a:lnSpc>
                <a:spcPct val="100000"/>
              </a:lnSpc>
            </a:pPr>
            <a:r>
              <a:rPr lang="en-US" sz="2600" dirty="0">
                <a:latin typeface="Calibri" panose="020F0502020204030204" pitchFamily="34" charset="0"/>
                <a:cs typeface="Calibri" panose="020F0502020204030204" pitchFamily="34" charset="0"/>
              </a:rPr>
              <a:t>Today’s pandemic-driven economic meltdown is different from the financial shocks of 2008. </a:t>
            </a:r>
          </a:p>
          <a:p>
            <a:pPr>
              <a:lnSpc>
                <a:spcPct val="100000"/>
              </a:lnSpc>
            </a:pPr>
            <a:r>
              <a:rPr lang="en-US" sz="2600" dirty="0">
                <a:latin typeface="Calibri" panose="020F0502020204030204" pitchFamily="34" charset="0"/>
                <a:cs typeface="Calibri" panose="020F0502020204030204" pitchFamily="34" charset="0"/>
              </a:rPr>
              <a:t>But as </a:t>
            </a:r>
            <a:r>
              <a:rPr lang="de-DE" sz="2600" dirty="0">
                <a:latin typeface="Calibri" panose="020F0502020204030204" pitchFamily="34" charset="0"/>
                <a:cs typeface="Calibri" panose="020F0502020204030204" pitchFamily="34" charset="0"/>
              </a:rPr>
              <a:t>Pulitzer Prize winner James Steele and author Kathleen Day explain, </a:t>
            </a:r>
            <a:r>
              <a:rPr lang="en-US" sz="2600" dirty="0">
                <a:latin typeface="Calibri" panose="020F0502020204030204" pitchFamily="34" charset="0"/>
                <a:cs typeface="Calibri" panose="020F0502020204030204" pitchFamily="34" charset="0"/>
              </a:rPr>
              <a:t>some of the </a:t>
            </a:r>
            <a:r>
              <a:rPr lang="en-US" sz="2600" dirty="0">
                <a:latin typeface="Calibri" panose="020F0502020204030204" pitchFamily="34" charset="0"/>
                <a:cs typeface="Calibri" panose="020F0502020204030204" pitchFamily="34" charset="0"/>
                <a:hlinkClick r:id="rId2"/>
              </a:rPr>
              <a:t>lessons</a:t>
            </a:r>
            <a:r>
              <a:rPr lang="en-US" sz="2600" dirty="0">
                <a:latin typeface="Calibri" panose="020F0502020204030204" pitchFamily="34" charset="0"/>
                <a:cs typeface="Calibri" panose="020F0502020204030204" pitchFamily="34" charset="0"/>
              </a:rPr>
              <a:t> journalists learned in covering them are evergreen. </a:t>
            </a:r>
          </a:p>
          <a:p>
            <a:pPr>
              <a:lnSpc>
                <a:spcPct val="100000"/>
              </a:lnSpc>
            </a:pPr>
            <a:endParaRPr lang="en-US" sz="2600" dirty="0"/>
          </a:p>
          <a:p>
            <a:pPr>
              <a:lnSpc>
                <a:spcPct val="100000"/>
              </a:lnSpc>
            </a:pPr>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3212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2496DD-1F65-BB4A-95B7-71EB2F089EEB}"/>
              </a:ext>
            </a:extLst>
          </p:cNvPr>
          <p:cNvSpPr>
            <a:spLocks noGrp="1"/>
          </p:cNvSpPr>
          <p:nvPr>
            <p:ph type="title"/>
          </p:nvPr>
        </p:nvSpPr>
        <p:spPr>
          <a:xfrm>
            <a:off x="-5685" y="0"/>
            <a:ext cx="4654294" cy="6400798"/>
          </a:xfrm>
          <a:solidFill>
            <a:schemeClr val="accent2">
              <a:lumMod val="20000"/>
              <a:lumOff val="80000"/>
            </a:schemeClr>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Four tips for journalists reporting on local businesses</a:t>
            </a:r>
          </a:p>
        </p:txBody>
      </p:sp>
      <p:sp>
        <p:nvSpPr>
          <p:cNvPr id="3" name="Content Placeholder 2">
            <a:extLst>
              <a:ext uri="{FF2B5EF4-FFF2-40B4-BE49-F238E27FC236}">
                <a16:creationId xmlns:a16="http://schemas.microsoft.com/office/drawing/2014/main" id="{42C4363E-5E94-A94D-9763-84BD7E62F791}"/>
              </a:ext>
            </a:extLst>
          </p:cNvPr>
          <p:cNvSpPr>
            <a:spLocks noGrp="1"/>
          </p:cNvSpPr>
          <p:nvPr>
            <p:ph idx="1"/>
          </p:nvPr>
        </p:nvSpPr>
        <p:spPr>
          <a:xfrm>
            <a:off x="5410219" y="605894"/>
            <a:ext cx="6014485" cy="5646208"/>
          </a:xfrm>
        </p:spPr>
        <p:txBody>
          <a:bodyPr anchor="ctr">
            <a:noAutofit/>
          </a:bodyPr>
          <a:lstStyle/>
          <a:p>
            <a:pPr lvl="0">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Talk to local businesses about who got the money – or didn’t. They want to talk. And competitors love to rat on competitors.</a:t>
            </a:r>
          </a:p>
          <a:p>
            <a:pPr>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Go to state regulators. Their documentation isn’t as rigorous as federal records, but they can spot anomalies. If they won’t talk, go to former state regulators.</a:t>
            </a:r>
          </a:p>
          <a:p>
            <a:pPr lvl="0">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Get to know your regional Federal Reserve members. They will know which institutions seek loans.</a:t>
            </a:r>
          </a:p>
          <a:p>
            <a:pPr lvl="0">
              <a:lnSpc>
                <a:spcPct val="10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 Look at the debt load of any corporations in your reporting areas. </a:t>
            </a:r>
            <a:endParaRPr lang="en-US" sz="2600" dirty="0"/>
          </a:p>
          <a:p>
            <a:pPr>
              <a:lnSpc>
                <a:spcPct val="100000"/>
              </a:lnSpc>
            </a:pPr>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95229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8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27FAB08-720D-4C15-A76D-0BD0F3C61AC0}"/>
              </a:ext>
            </a:extLst>
          </p:cNvPr>
          <p:cNvSpPr txBox="1">
            <a:spLocks/>
          </p:cNvSpPr>
          <p:nvPr/>
        </p:nvSpPr>
        <p:spPr>
          <a:xfrm>
            <a:off x="4621361" y="2"/>
            <a:ext cx="7564953" cy="6857998"/>
          </a:xfrm>
          <a:prstGeom prst="rect">
            <a:avLst/>
          </a:prstGeom>
          <a:solidFill>
            <a:srgbClr val="132F55"/>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br>
              <a:rPr lang="en-US" sz="4400" dirty="0">
                <a:solidFill>
                  <a:srgbClr val="FFFFFF"/>
                </a:solidFill>
                <a:latin typeface="Calibri" panose="020F0502020204030204" pitchFamily="34" charset="0"/>
                <a:cs typeface="Calibri" panose="020F0502020204030204" pitchFamily="34" charset="0"/>
              </a:rPr>
            </a:br>
            <a:endParaRPr lang="en-US" sz="4400" dirty="0">
              <a:solidFill>
                <a:srgbClr val="FFFFFF"/>
              </a:solidFill>
              <a:latin typeface="Calibri" panose="020F0502020204030204" pitchFamily="34" charset="0"/>
              <a:cs typeface="Calibri" panose="020F0502020204030204" pitchFamily="34" charset="0"/>
            </a:endParaRPr>
          </a:p>
        </p:txBody>
      </p:sp>
      <p:sp>
        <p:nvSpPr>
          <p:cNvPr id="98" name="Rectangle 8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92BDC7F5-451E-4233-A068-2AB9610648CB}"/>
              </a:ext>
            </a:extLst>
          </p:cNvPr>
          <p:cNvSpPr txBox="1">
            <a:spLocks/>
          </p:cNvSpPr>
          <p:nvPr/>
        </p:nvSpPr>
        <p:spPr>
          <a:xfrm>
            <a:off x="-1" y="0"/>
            <a:ext cx="4648608" cy="6858000"/>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br>
              <a:rPr lang="en-US" sz="4400" b="1" dirty="0">
                <a:solidFill>
                  <a:srgbClr val="FFFFFF"/>
                </a:solidFill>
              </a:rPr>
            </a:br>
            <a:br>
              <a:rPr lang="en-US" sz="4400" b="1" dirty="0">
                <a:solidFill>
                  <a:srgbClr val="FFFFFF"/>
                </a:solidFill>
              </a:rPr>
            </a:br>
            <a:br>
              <a:rPr lang="en-US" sz="4400" b="1" dirty="0">
                <a:solidFill>
                  <a:srgbClr val="FFFFFF"/>
                </a:solidFill>
              </a:rPr>
            </a:br>
            <a:br>
              <a:rPr lang="en-US" sz="3200" b="1"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F7FC2A5-794C-2045-BA8D-21378104A927}"/>
              </a:ext>
            </a:extLst>
          </p:cNvPr>
          <p:cNvSpPr>
            <a:spLocks noGrp="1"/>
          </p:cNvSpPr>
          <p:nvPr>
            <p:ph type="title"/>
          </p:nvPr>
        </p:nvSpPr>
        <p:spPr>
          <a:xfrm>
            <a:off x="514905" y="674704"/>
            <a:ext cx="4133704" cy="2789808"/>
          </a:xfrm>
          <a:solidFill>
            <a:schemeClr val="accent6">
              <a:lumMod val="20000"/>
              <a:lumOff val="80000"/>
            </a:schemeClr>
          </a:solidFill>
        </p:spPr>
        <p:txBody>
          <a:bodyPr vert="horz" lIns="91440" tIns="45720" rIns="91440" bIns="45720" rtlCol="0" anchor="ctr">
            <a:normAutofit fontScale="90000"/>
          </a:bodyPr>
          <a:lstStyle/>
          <a:p>
            <a:br>
              <a:rPr lang="en-US" sz="4400" b="1" dirty="0">
                <a:solidFill>
                  <a:srgbClr val="FFFFFF"/>
                </a:solidFill>
              </a:rPr>
            </a:br>
            <a:br>
              <a:rPr lang="en-US" sz="4400" b="1" dirty="0">
                <a:solidFill>
                  <a:srgbClr val="FFFFFF"/>
                </a:solidFill>
              </a:rPr>
            </a:br>
            <a:br>
              <a:rPr lang="en-US" sz="4400" b="1" dirty="0">
                <a:solidFill>
                  <a:srgbClr val="FFFFFF"/>
                </a:solidFill>
              </a:rPr>
            </a:br>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Overview of stimulus spending: CARES Act and other federal programs, and their effect on the federal budget</a:t>
            </a:r>
            <a:br>
              <a:rPr lang="en-US" sz="3200" b="1"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solidFill>
                <a:schemeClr val="tx1"/>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BA13ACF-96BC-4235-BE1D-0C9C68B0B181}"/>
              </a:ext>
            </a:extLst>
          </p:cNvPr>
          <p:cNvCxnSpPr/>
          <p:nvPr/>
        </p:nvCxnSpPr>
        <p:spPr>
          <a:xfrm>
            <a:off x="622797" y="3651268"/>
            <a:ext cx="338328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820B5AE-7E22-4C2D-9EA9-D8EA4DD67768}"/>
              </a:ext>
            </a:extLst>
          </p:cNvPr>
          <p:cNvPicPr>
            <a:picLocks noChangeAspect="1"/>
          </p:cNvPicPr>
          <p:nvPr/>
        </p:nvPicPr>
        <p:blipFill rotWithShape="1">
          <a:blip r:embed="rId3"/>
          <a:srcRect l="2072" r="2452"/>
          <a:stretch/>
        </p:blipFill>
        <p:spPr>
          <a:xfrm>
            <a:off x="4654294" y="505962"/>
            <a:ext cx="7537706" cy="5917099"/>
          </a:xfrm>
          <a:prstGeom prst="rect">
            <a:avLst/>
          </a:prstGeom>
        </p:spPr>
      </p:pic>
    </p:spTree>
    <p:extLst>
      <p:ext uri="{BB962C8B-B14F-4D97-AF65-F5344CB8AC3E}">
        <p14:creationId xmlns:p14="http://schemas.microsoft.com/office/powerpoint/2010/main" val="3155567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2E768A-29DB-5F4F-9F6F-F6BCF7E3E7AD}"/>
              </a:ext>
            </a:extLst>
          </p:cNvPr>
          <p:cNvSpPr>
            <a:spLocks noGrp="1"/>
          </p:cNvSpPr>
          <p:nvPr>
            <p:ph type="title"/>
          </p:nvPr>
        </p:nvSpPr>
        <p:spPr>
          <a:xfrm>
            <a:off x="-5685" y="0"/>
            <a:ext cx="4654294" cy="6400798"/>
          </a:xfrm>
          <a:solidFill>
            <a:schemeClr val="accent6">
              <a:lumMod val="20000"/>
              <a:lumOff val="80000"/>
            </a:schemeClr>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CFF96E53-221B-164F-8207-5E232AECC1E0}"/>
              </a:ext>
            </a:extLst>
          </p:cNvPr>
          <p:cNvSpPr>
            <a:spLocks noGrp="1"/>
          </p:cNvSpPr>
          <p:nvPr>
            <p:ph idx="1"/>
          </p:nvPr>
        </p:nvSpPr>
        <p:spPr>
          <a:xfrm>
            <a:off x="5491153" y="605896"/>
            <a:ext cx="6033201" cy="5646208"/>
          </a:xfrm>
        </p:spPr>
        <p:txBody>
          <a:bodyPr anchor="ctr">
            <a:normAutofit/>
          </a:bodyPr>
          <a:lstStyle/>
          <a:p>
            <a:pPr marL="0" indent="0">
              <a:buNone/>
            </a:pPr>
            <a:r>
              <a:rPr lang="en-US" sz="2600" dirty="0">
                <a:latin typeface="Calibri" panose="020F0502020204030204" pitchFamily="34" charset="0"/>
                <a:cs typeface="Calibri" panose="020F0502020204030204" pitchFamily="34" charset="0"/>
              </a:rPr>
              <a:t>Listen to </a:t>
            </a:r>
            <a:r>
              <a:rPr lang="en-US" sz="2600" dirty="0">
                <a:latin typeface="Calibri" panose="020F0502020204030204" pitchFamily="34" charset="0"/>
                <a:cs typeface="Calibri" panose="020F0502020204030204" pitchFamily="34" charset="0"/>
                <a:hlinkClick r:id="rId2"/>
              </a:rPr>
              <a:t>Maya MacGuineas</a:t>
            </a:r>
            <a:r>
              <a:rPr lang="en-US" sz="2600" dirty="0">
                <a:latin typeface="Calibri" panose="020F0502020204030204" pitchFamily="34" charset="0"/>
                <a:cs typeface="Calibri" panose="020F0502020204030204" pitchFamily="34" charset="0"/>
              </a:rPr>
              <a:t> (8 minutes), president of the Committee for a Responsible Federal Budget, explain the parameters of the federal government’s COVID response, which included: </a:t>
            </a:r>
          </a:p>
          <a:p>
            <a:pPr lvl="1">
              <a:buFont typeface="Arial" panose="020B0604020202020204" pitchFamily="34" charset="0"/>
              <a:buChar char="•"/>
            </a:pPr>
            <a:r>
              <a:rPr lang="en-US" sz="2600" dirty="0">
                <a:latin typeface="Calibri" panose="020F0502020204030204" pitchFamily="34" charset="0"/>
                <a:cs typeface="Calibri" panose="020F0502020204030204" pitchFamily="34" charset="0"/>
              </a:rPr>
              <a:t> Federal reserve actions of $2.3 trillion</a:t>
            </a:r>
          </a:p>
          <a:p>
            <a:pPr lvl="1">
              <a:buFont typeface="Arial" panose="020B0604020202020204" pitchFamily="34" charset="0"/>
              <a:buChar char="•"/>
            </a:pPr>
            <a:r>
              <a:rPr lang="en-US" sz="2600" dirty="0">
                <a:latin typeface="Calibri" panose="020F0502020204030204" pitchFamily="34" charset="0"/>
                <a:cs typeface="Calibri" panose="020F0502020204030204" pitchFamily="34" charset="0"/>
              </a:rPr>
              <a:t> Administrative actions of $400 billion </a:t>
            </a:r>
          </a:p>
          <a:p>
            <a:pPr lvl="1">
              <a:buFont typeface="Arial" panose="020B0604020202020204" pitchFamily="34" charset="0"/>
              <a:buChar char="•"/>
            </a:pPr>
            <a:r>
              <a:rPr lang="en-US" sz="2600" dirty="0">
                <a:latin typeface="Calibri" panose="020F0502020204030204" pitchFamily="34" charset="0"/>
                <a:cs typeface="Calibri" panose="020F0502020204030204" pitchFamily="34" charset="0"/>
              </a:rPr>
              <a:t> Congressional actions of $2.3 trillion </a:t>
            </a:r>
          </a:p>
          <a:p>
            <a:pPr marL="0" indent="0">
              <a:buNone/>
            </a:pPr>
            <a:r>
              <a:rPr lang="en-US" sz="2600" dirty="0"/>
              <a:t>Get the </a:t>
            </a:r>
            <a:r>
              <a:rPr lang="en-US" sz="2600" dirty="0">
                <a:hlinkClick r:id="rId3"/>
              </a:rPr>
              <a:t>slides</a:t>
            </a:r>
            <a:r>
              <a:rPr lang="en-US" sz="2600" dirty="0"/>
              <a:t>.</a:t>
            </a:r>
          </a:p>
          <a:p>
            <a:pPr lvl="0">
              <a:buFont typeface="Arial" panose="020B0604020202020204" pitchFamily="34" charset="0"/>
              <a:buChar char="•"/>
            </a:pPr>
            <a:endParaRPr lang="en-US" sz="2600" dirty="0">
              <a:latin typeface="Calibri" panose="020F0502020204030204" pitchFamily="34" charset="0"/>
              <a:cs typeface="Calibri" panose="020F0502020204030204" pitchFamily="34" charset="0"/>
            </a:endParaRPr>
          </a:p>
          <a:p>
            <a:endParaRPr lang="en-US" sz="2600" dirty="0"/>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9DA20649-BFF3-4FAD-9D63-26C74F2EFB4C}"/>
              </a:ext>
            </a:extLst>
          </p:cNvPr>
          <p:cNvSpPr txBox="1"/>
          <p:nvPr/>
        </p:nvSpPr>
        <p:spPr>
          <a:xfrm>
            <a:off x="842560" y="2787631"/>
            <a:ext cx="2957804" cy="830997"/>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Overview of $5 trillion COVID response</a:t>
            </a:r>
            <a:endParaRPr lang="en-US" sz="2400" dirty="0"/>
          </a:p>
        </p:txBody>
      </p:sp>
    </p:spTree>
    <p:extLst>
      <p:ext uri="{BB962C8B-B14F-4D97-AF65-F5344CB8AC3E}">
        <p14:creationId xmlns:p14="http://schemas.microsoft.com/office/powerpoint/2010/main" val="649726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2E768A-29DB-5F4F-9F6F-F6BCF7E3E7AD}"/>
              </a:ext>
            </a:extLst>
          </p:cNvPr>
          <p:cNvSpPr>
            <a:spLocks noGrp="1"/>
          </p:cNvSpPr>
          <p:nvPr>
            <p:ph type="title"/>
          </p:nvPr>
        </p:nvSpPr>
        <p:spPr>
          <a:xfrm>
            <a:off x="-5685" y="0"/>
            <a:ext cx="4648609" cy="6400798"/>
          </a:xfrm>
          <a:solidFill>
            <a:schemeClr val="accent6">
              <a:lumMod val="20000"/>
              <a:lumOff val="80000"/>
            </a:schemeClr>
          </a:solidFill>
        </p:spPr>
        <p:txBody>
          <a:bodyPr anchor="ctr">
            <a:norm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Effects on the U.S. deficit</a:t>
            </a:r>
          </a:p>
        </p:txBody>
      </p:sp>
      <p:pic>
        <p:nvPicPr>
          <p:cNvPr id="5" name="Content Placeholder 4" descr="A screenshot of a social media post&#10;&#10;Description automatically generated">
            <a:extLst>
              <a:ext uri="{FF2B5EF4-FFF2-40B4-BE49-F238E27FC236}">
                <a16:creationId xmlns:a16="http://schemas.microsoft.com/office/drawing/2014/main" id="{55C5EA1A-5A0F-9B4C-A2AC-20B0CA335FD2}"/>
              </a:ext>
            </a:extLst>
          </p:cNvPr>
          <p:cNvPicPr>
            <a:picLocks noGrp="1" noChangeAspect="1"/>
          </p:cNvPicPr>
          <p:nvPr>
            <p:ph idx="1"/>
          </p:nvPr>
        </p:nvPicPr>
        <p:blipFill>
          <a:blip r:embed="rId3"/>
          <a:stretch>
            <a:fillRect/>
          </a:stretch>
        </p:blipFill>
        <p:spPr>
          <a:xfrm>
            <a:off x="4648609" y="0"/>
            <a:ext cx="7537706" cy="6252104"/>
          </a:xfrm>
        </p:spPr>
      </p:pic>
      <p:sp>
        <p:nvSpPr>
          <p:cNvPr id="30" name="Rectangle 29">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5A1DBBA7-1FBF-214B-80F4-42B76BD26C82}"/>
              </a:ext>
            </a:extLst>
          </p:cNvPr>
          <p:cNvSpPr txBox="1"/>
          <p:nvPr/>
        </p:nvSpPr>
        <p:spPr>
          <a:xfrm>
            <a:off x="4678436" y="5495432"/>
            <a:ext cx="7013457" cy="55399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Maya MacGuineas </a:t>
            </a:r>
            <a:r>
              <a:rPr lang="en-US" dirty="0">
                <a:latin typeface="Calibri" panose="020F0502020204030204" pitchFamily="34" charset="0"/>
                <a:cs typeface="Calibri" panose="020F0502020204030204" pitchFamily="34" charset="0"/>
                <a:hlinkClick r:id="rId4"/>
              </a:rPr>
              <a:t>explains</a:t>
            </a:r>
            <a:r>
              <a:rPr lang="en-US" dirty="0">
                <a:latin typeface="Calibri" panose="020F0502020204030204" pitchFamily="34" charset="0"/>
                <a:cs typeface="Calibri" panose="020F0502020204030204" pitchFamily="34" charset="0"/>
              </a:rPr>
              <a:t> the economic impact (47 minutes)</a:t>
            </a:r>
          </a:p>
          <a:p>
            <a:endParaRPr lang="en-US" sz="1200" dirty="0"/>
          </a:p>
        </p:txBody>
      </p:sp>
    </p:spTree>
    <p:extLst>
      <p:ext uri="{BB962C8B-B14F-4D97-AF65-F5344CB8AC3E}">
        <p14:creationId xmlns:p14="http://schemas.microsoft.com/office/powerpoint/2010/main" val="254912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a:extLst>
              <a:ext uri="{FF2B5EF4-FFF2-40B4-BE49-F238E27FC236}">
                <a16:creationId xmlns:a16="http://schemas.microsoft.com/office/drawing/2014/main" id="{2E1A26FD-C18A-44E9-BE44-6AF86CB91804}"/>
              </a:ext>
            </a:extLst>
          </p:cNvPr>
          <p:cNvSpPr txBox="1">
            <a:spLocks/>
          </p:cNvSpPr>
          <p:nvPr/>
        </p:nvSpPr>
        <p:spPr>
          <a:xfrm>
            <a:off x="4648608" y="1"/>
            <a:ext cx="7564953" cy="6857999"/>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br>
              <a:rPr lang="en-US" sz="4400" dirty="0">
                <a:solidFill>
                  <a:srgbClr val="FFFFFF"/>
                </a:solidFill>
                <a:latin typeface="Calibri" panose="020F0502020204030204" pitchFamily="34" charset="0"/>
                <a:cs typeface="Calibri" panose="020F0502020204030204" pitchFamily="34" charset="0"/>
              </a:rPr>
            </a:br>
            <a:endParaRPr lang="en-US" sz="4400" dirty="0">
              <a:solidFill>
                <a:srgbClr val="FFFFFF"/>
              </a:solidFill>
              <a:latin typeface="Calibri" panose="020F0502020204030204" pitchFamily="34" charset="0"/>
              <a:cs typeface="Calibri" panose="020F0502020204030204" pitchFamily="34" charset="0"/>
            </a:endParaRPr>
          </a:p>
        </p:txBody>
      </p:sp>
      <p:pic>
        <p:nvPicPr>
          <p:cNvPr id="12" name="Content Placeholder 11" descr="A screenshot of a tree&#10;&#10;Description automatically generated">
            <a:extLst>
              <a:ext uri="{FF2B5EF4-FFF2-40B4-BE49-F238E27FC236}">
                <a16:creationId xmlns:a16="http://schemas.microsoft.com/office/drawing/2014/main" id="{40470974-8C6D-4E4D-B480-017467A990D2}"/>
              </a:ext>
            </a:extLst>
          </p:cNvPr>
          <p:cNvPicPr>
            <a:picLocks noGrp="1" noChangeAspect="1"/>
          </p:cNvPicPr>
          <p:nvPr>
            <p:ph idx="1"/>
          </p:nvPr>
        </p:nvPicPr>
        <p:blipFill>
          <a:blip r:embed="rId2"/>
          <a:stretch>
            <a:fillRect/>
          </a:stretch>
        </p:blipFill>
        <p:spPr>
          <a:xfrm>
            <a:off x="5074857" y="450975"/>
            <a:ext cx="6561044" cy="517584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5063F8D-AFD1-4DB9-9EB9-376B4DFC5B3A}"/>
              </a:ext>
            </a:extLst>
          </p:cNvPr>
          <p:cNvSpPr txBox="1"/>
          <p:nvPr/>
        </p:nvSpPr>
        <p:spPr>
          <a:xfrm>
            <a:off x="5005421" y="5963471"/>
            <a:ext cx="6699915" cy="80021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hlinkClick r:id="rId3"/>
              </a:rPr>
              <a:t>Read the story</a:t>
            </a:r>
            <a:endParaRPr lang="en-US" sz="2800" dirty="0">
              <a:latin typeface="Calibri" panose="020F0502020204030204" pitchFamily="34" charset="0"/>
              <a:cs typeface="Calibri" panose="020F0502020204030204" pitchFamily="34" charset="0"/>
            </a:endParaRPr>
          </a:p>
          <a:p>
            <a:endParaRPr lang="en-US" dirty="0"/>
          </a:p>
        </p:txBody>
      </p:sp>
      <p:sp>
        <p:nvSpPr>
          <p:cNvPr id="11" name="Title 1">
            <a:extLst>
              <a:ext uri="{FF2B5EF4-FFF2-40B4-BE49-F238E27FC236}">
                <a16:creationId xmlns:a16="http://schemas.microsoft.com/office/drawing/2014/main" id="{39E09945-F1FB-4B87-8B51-721700F9D1E7}"/>
              </a:ext>
            </a:extLst>
          </p:cNvPr>
          <p:cNvSpPr txBox="1">
            <a:spLocks/>
          </p:cNvSpPr>
          <p:nvPr/>
        </p:nvSpPr>
        <p:spPr>
          <a:xfrm>
            <a:off x="-4746" y="-4"/>
            <a:ext cx="4648609" cy="6933459"/>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spc="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endPar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3F2C543-35B6-8F40-BECA-D95A8C7CAEDF}"/>
              </a:ext>
            </a:extLst>
          </p:cNvPr>
          <p:cNvSpPr>
            <a:spLocks noGrp="1"/>
          </p:cNvSpPr>
          <p:nvPr>
            <p:ph type="title"/>
          </p:nvPr>
        </p:nvSpPr>
        <p:spPr>
          <a:xfrm>
            <a:off x="534338" y="2228291"/>
            <a:ext cx="4092510" cy="1455940"/>
          </a:xfrm>
          <a:solidFill>
            <a:schemeClr val="accent4">
              <a:lumMod val="20000"/>
              <a:lumOff val="80000"/>
            </a:schemeClr>
          </a:solidFill>
        </p:spPr>
        <p:txBody>
          <a:bodyPr anchor="t">
            <a:normAutofit fontScale="90000"/>
          </a:bodyPr>
          <a:lstStyle/>
          <a:p>
            <a:r>
              <a:rPr lang="en-US" sz="36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Scoops by NPF Fellows using data journalism techniques</a:t>
            </a:r>
            <a:br>
              <a:rPr lang="en-US" sz="4400" dirty="0">
                <a:solidFill>
                  <a:srgbClr val="FFFFFF"/>
                </a:solidFill>
                <a:latin typeface="Calibri" panose="020F0502020204030204" pitchFamily="34" charset="0"/>
                <a:cs typeface="Calibri" panose="020F0502020204030204" pitchFamily="34" charset="0"/>
              </a:rPr>
            </a:br>
            <a:endParaRPr lang="en-US" sz="4400" dirty="0">
              <a:solidFill>
                <a:srgbClr val="FFFFFF"/>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0536728B-84C3-4987-8880-127F54CA2FEB}"/>
              </a:ext>
            </a:extLst>
          </p:cNvPr>
          <p:cNvCxnSpPr/>
          <p:nvPr/>
        </p:nvCxnSpPr>
        <p:spPr>
          <a:xfrm>
            <a:off x="622797" y="3651268"/>
            <a:ext cx="33832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771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C38D98A-1EAB-5343-A2FE-303428299B7D}"/>
              </a:ext>
            </a:extLst>
          </p:cNvPr>
          <p:cNvSpPr>
            <a:spLocks noGrp="1"/>
          </p:cNvSpPr>
          <p:nvPr>
            <p:ph type="title"/>
          </p:nvPr>
        </p:nvSpPr>
        <p:spPr>
          <a:xfrm>
            <a:off x="-8878" y="-3"/>
            <a:ext cx="4657487" cy="6400801"/>
          </a:xfrm>
          <a:solidFill>
            <a:schemeClr val="accent4">
              <a:lumMod val="20000"/>
              <a:lumOff val="80000"/>
            </a:schemeClr>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CCCE3B02-F9E3-3C4B-A880-8113415DF1BC}"/>
              </a:ext>
            </a:extLst>
          </p:cNvPr>
          <p:cNvSpPr>
            <a:spLocks noGrp="1"/>
          </p:cNvSpPr>
          <p:nvPr>
            <p:ph idx="1"/>
          </p:nvPr>
        </p:nvSpPr>
        <p:spPr>
          <a:xfrm>
            <a:off x="5523043" y="659842"/>
            <a:ext cx="5636369" cy="5405056"/>
          </a:xfrm>
        </p:spPr>
        <p:txBody>
          <a:bodyPr anchor="ctr">
            <a:normAutofit fontScale="92500" lnSpcReduction="20000"/>
          </a:bodyPr>
          <a:lstStyle/>
          <a:p>
            <a:r>
              <a:rPr lang="en-US" sz="2600" dirty="0">
                <a:latin typeface="Calibri" panose="020F0502020204030204" pitchFamily="34" charset="0"/>
                <a:cs typeface="Calibri" panose="020F0502020204030204" pitchFamily="34" charset="0"/>
              </a:rPr>
              <a:t>John </a:t>
            </a:r>
            <a:r>
              <a:rPr lang="en-US" sz="2600" dirty="0" err="1">
                <a:latin typeface="Calibri" panose="020F0502020204030204" pitchFamily="34" charset="0"/>
                <a:cs typeface="Calibri" panose="020F0502020204030204" pitchFamily="34" charset="0"/>
              </a:rPr>
              <a:t>McCambridge</a:t>
            </a:r>
            <a:r>
              <a:rPr lang="en-US" sz="2600" dirty="0">
                <a:latin typeface="Calibri" panose="020F0502020204030204" pitchFamily="34" charset="0"/>
                <a:cs typeface="Calibri" panose="020F0502020204030204" pitchFamily="34" charset="0"/>
              </a:rPr>
              <a:t> of DataKind DC helped Jay </a:t>
            </a:r>
            <a:r>
              <a:rPr lang="en-US" sz="2600" dirty="0" err="1">
                <a:latin typeface="Calibri" panose="020F0502020204030204" pitchFamily="34" charset="0"/>
                <a:cs typeface="Calibri" panose="020F0502020204030204" pitchFamily="34" charset="0"/>
              </a:rPr>
              <a:t>Cridlin</a:t>
            </a:r>
            <a:r>
              <a:rPr lang="en-US" sz="2600" dirty="0">
                <a:latin typeface="Calibri" panose="020F0502020204030204" pitchFamily="34" charset="0"/>
                <a:cs typeface="Calibri" panose="020F0502020204030204" pitchFamily="34" charset="0"/>
              </a:rPr>
              <a:t> of the Tampa Bay Times analyze the PPP loan data by using pivot table to find loans to businesses with common addresses. </a:t>
            </a:r>
          </a:p>
          <a:p>
            <a:r>
              <a:rPr lang="en-US" sz="2600" dirty="0">
                <a:latin typeface="Calibri" panose="020F0502020204030204" pitchFamily="34" charset="0"/>
                <a:cs typeface="Calibri" panose="020F0502020204030204" pitchFamily="34" charset="0"/>
              </a:rPr>
              <a:t>They noticed that a Florida philanthropist got multiple loans for his hotels. </a:t>
            </a:r>
            <a:r>
              <a:rPr lang="en-US" sz="2600" dirty="0" err="1">
                <a:latin typeface="Calibri" panose="020F0502020204030204" pitchFamily="34" charset="0"/>
                <a:cs typeface="Calibri" panose="020F0502020204030204" pitchFamily="34" charset="0"/>
              </a:rPr>
              <a:t>Cridlin’s</a:t>
            </a:r>
            <a:r>
              <a:rPr lang="en-US" sz="2600" dirty="0">
                <a:latin typeface="Calibri" panose="020F0502020204030204" pitchFamily="34" charset="0"/>
                <a:cs typeface="Calibri" panose="020F0502020204030204" pitchFamily="34" charset="0"/>
              </a:rPr>
              <a:t> story exposed how the Tampa hotelier received millions in taxpayer-funded PPP loans but laid off hundreds. </a:t>
            </a:r>
          </a:p>
          <a:p>
            <a:r>
              <a:rPr lang="en-US" sz="2600" dirty="0" err="1">
                <a:latin typeface="Calibri" panose="020F0502020204030204" pitchFamily="34" charset="0"/>
                <a:cs typeface="Calibri" panose="020F0502020204030204" pitchFamily="34" charset="0"/>
              </a:rPr>
              <a:t>Cridlin</a:t>
            </a: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rPr>
              <a:t>explains</a:t>
            </a:r>
            <a:r>
              <a:rPr lang="en-US" sz="2600" dirty="0">
                <a:latin typeface="Calibri" panose="020F0502020204030204" pitchFamily="34" charset="0"/>
                <a:cs typeface="Calibri" panose="020F0502020204030204" pitchFamily="34" charset="0"/>
              </a:rPr>
              <a:t> (5 minutes) how the story came together. </a:t>
            </a:r>
          </a:p>
          <a:p>
            <a:r>
              <a:rPr lang="en-US" sz="2600" dirty="0" err="1">
                <a:latin typeface="Calibri" panose="020F0502020204030204" pitchFamily="34" charset="0"/>
                <a:cs typeface="Calibri" panose="020F0502020204030204" pitchFamily="34" charset="0"/>
              </a:rPr>
              <a:t>McCambridge</a:t>
            </a:r>
            <a:r>
              <a:rPr lang="en-US" sz="2600" dirty="0">
                <a:latin typeface="Calibri" panose="020F0502020204030204" pitchFamily="34" charset="0"/>
                <a:cs typeface="Calibri" panose="020F0502020204030204" pitchFamily="34" charset="0"/>
              </a:rPr>
              <a:t> discusses the </a:t>
            </a:r>
            <a:r>
              <a:rPr lang="en-US" sz="2600" dirty="0">
                <a:latin typeface="Calibri" panose="020F0502020204030204" pitchFamily="34" charset="0"/>
                <a:cs typeface="Calibri" panose="020F0502020204030204" pitchFamily="34" charset="0"/>
                <a:hlinkClick r:id="rId3"/>
              </a:rPr>
              <a:t>data process</a:t>
            </a:r>
            <a:r>
              <a:rPr lang="en-US" sz="2600" dirty="0">
                <a:latin typeface="Calibri" panose="020F0502020204030204" pitchFamily="34" charset="0"/>
                <a:cs typeface="Calibri" panose="020F0502020204030204" pitchFamily="34" charset="0"/>
              </a:rPr>
              <a:t> (5 minutes).</a:t>
            </a:r>
          </a:p>
          <a:p>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69455CAE-192C-4680-995B-47F4C6BB6242}"/>
              </a:ext>
            </a:extLst>
          </p:cNvPr>
          <p:cNvSpPr txBox="1"/>
          <p:nvPr/>
        </p:nvSpPr>
        <p:spPr>
          <a:xfrm>
            <a:off x="289701" y="2828833"/>
            <a:ext cx="4060327" cy="1200329"/>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a data scientist and a journalist linked 10 different PPP loans to one philanthropist</a:t>
            </a:r>
            <a:endParaRPr lang="en-US" sz="2400" dirty="0"/>
          </a:p>
        </p:txBody>
      </p:sp>
    </p:spTree>
    <p:extLst>
      <p:ext uri="{BB962C8B-B14F-4D97-AF65-F5344CB8AC3E}">
        <p14:creationId xmlns:p14="http://schemas.microsoft.com/office/powerpoint/2010/main" val="269756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EBF9B01-1BE5-5D47-9B93-AE0718516523}"/>
              </a:ext>
            </a:extLst>
          </p:cNvPr>
          <p:cNvSpPr>
            <a:spLocks noGrp="1"/>
          </p:cNvSpPr>
          <p:nvPr>
            <p:ph type="title"/>
          </p:nvPr>
        </p:nvSpPr>
        <p:spPr>
          <a:xfrm>
            <a:off x="728429" y="3243644"/>
            <a:ext cx="3191765" cy="370708"/>
          </a:xfrm>
        </p:spPr>
        <p:txBody>
          <a:bodyPr anchor="ctr">
            <a:normAutofit fontScale="90000"/>
          </a:body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Topics covered (1 of 3)</a:t>
            </a:r>
          </a:p>
        </p:txBody>
      </p:sp>
      <p:sp>
        <p:nvSpPr>
          <p:cNvPr id="3" name="Content Placeholder 2">
            <a:extLst>
              <a:ext uri="{FF2B5EF4-FFF2-40B4-BE49-F238E27FC236}">
                <a16:creationId xmlns:a16="http://schemas.microsoft.com/office/drawing/2014/main" id="{F5FBA76B-5101-1540-A0CE-8D077F4C514B}"/>
              </a:ext>
            </a:extLst>
          </p:cNvPr>
          <p:cNvSpPr>
            <a:spLocks noGrp="1"/>
          </p:cNvSpPr>
          <p:nvPr>
            <p:ph idx="1"/>
          </p:nvPr>
        </p:nvSpPr>
        <p:spPr>
          <a:xfrm>
            <a:off x="5455601" y="974933"/>
            <a:ext cx="5923721" cy="3760809"/>
          </a:xfrm>
        </p:spPr>
        <p:txBody>
          <a:bodyPr anchor="ctr">
            <a:normAutofit/>
          </a:bodyPr>
          <a:lstStyle/>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ction="ppaction://hlinksldjump"/>
              </a:rPr>
              <a:t>How to use a variety of databases to track COVID stimulus spending</a:t>
            </a:r>
            <a:endParaRPr lang="en-US" sz="2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3" action="ppaction://hlinksldjump"/>
              </a:rPr>
              <a:t>Free online tools for backgrounding companies and individuals</a:t>
            </a:r>
            <a:endParaRPr lang="en-US" sz="2600" dirty="0">
              <a:latin typeface="Calibri" panose="020F0502020204030204" pitchFamily="34" charset="0"/>
              <a:cs typeface="Calibri" panose="020F0502020204030204" pitchFamily="34" charset="0"/>
            </a:endParaRPr>
          </a:p>
          <a:p>
            <a:pPr lvl="0">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4" action="ppaction://hlinksldjump"/>
              </a:rPr>
              <a:t>Tips and techniques for investigating companies, including how to use SEC records</a:t>
            </a:r>
            <a:endParaRPr lang="en-US" sz="2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11915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36D36F9B-941D-4655-A85B-63C7BBD91438}"/>
              </a:ext>
            </a:extLst>
          </p:cNvPr>
          <p:cNvSpPr txBox="1">
            <a:spLocks/>
          </p:cNvSpPr>
          <p:nvPr/>
        </p:nvSpPr>
        <p:spPr>
          <a:xfrm>
            <a:off x="4642924" y="1"/>
            <a:ext cx="7564953" cy="6857999"/>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4400" dirty="0">
              <a:solidFill>
                <a:srgbClr val="FFFFFF"/>
              </a:solidFill>
              <a:latin typeface="Calibri" panose="020F0502020204030204" pitchFamily="34" charset="0"/>
              <a:cs typeface="Calibri" panose="020F0502020204030204" pitchFamily="34" charset="0"/>
            </a:endParaRPr>
          </a:p>
        </p:txBody>
      </p:sp>
      <p:pic>
        <p:nvPicPr>
          <p:cNvPr id="6" name="Content Placeholder 5" descr="A screenshot of a cell phone&#10;&#10;Description automatically generated">
            <a:extLst>
              <a:ext uri="{FF2B5EF4-FFF2-40B4-BE49-F238E27FC236}">
                <a16:creationId xmlns:a16="http://schemas.microsoft.com/office/drawing/2014/main" id="{7343CE3F-E6F6-DE41-93EE-328FF46F08F2}"/>
              </a:ext>
            </a:extLst>
          </p:cNvPr>
          <p:cNvPicPr>
            <a:picLocks noGrp="1" noChangeAspect="1"/>
          </p:cNvPicPr>
          <p:nvPr>
            <p:ph idx="1"/>
          </p:nvPr>
        </p:nvPicPr>
        <p:blipFill>
          <a:blip r:embed="rId2"/>
          <a:stretch>
            <a:fillRect/>
          </a:stretch>
        </p:blipFill>
        <p:spPr>
          <a:xfrm>
            <a:off x="4935983" y="247939"/>
            <a:ext cx="7056863" cy="512009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00C6820-ECA5-244C-B197-12FD17E02EE3}"/>
              </a:ext>
            </a:extLst>
          </p:cNvPr>
          <p:cNvSpPr txBox="1"/>
          <p:nvPr/>
        </p:nvSpPr>
        <p:spPr>
          <a:xfrm>
            <a:off x="5028793" y="5854187"/>
            <a:ext cx="2514600"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hlinkClick r:id="rId3"/>
              </a:rPr>
              <a:t>Read the story</a:t>
            </a:r>
            <a:endParaRPr lang="en-US" sz="2800"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59C772BB-EC8D-494F-8F83-D8BEDD6843F7}"/>
              </a:ext>
            </a:extLst>
          </p:cNvPr>
          <p:cNvSpPr txBox="1">
            <a:spLocks/>
          </p:cNvSpPr>
          <p:nvPr/>
        </p:nvSpPr>
        <p:spPr>
          <a:xfrm>
            <a:off x="-4746" y="-4"/>
            <a:ext cx="4648609" cy="6933459"/>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spc="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endPar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A96263A-09E3-384D-BE52-8B20EC9E3CD3}"/>
              </a:ext>
            </a:extLst>
          </p:cNvPr>
          <p:cNvSpPr>
            <a:spLocks noGrp="1"/>
          </p:cNvSpPr>
          <p:nvPr>
            <p:ph type="title"/>
          </p:nvPr>
        </p:nvSpPr>
        <p:spPr>
          <a:xfrm>
            <a:off x="528850" y="1871393"/>
            <a:ext cx="4020128" cy="1873186"/>
          </a:xfrm>
          <a:solidFill>
            <a:schemeClr val="accent4">
              <a:lumMod val="20000"/>
              <a:lumOff val="80000"/>
            </a:schemeClr>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NPF fellows used these resources to break stories</a:t>
            </a:r>
            <a:endParaRPr lang="en-US" sz="4400" dirty="0">
              <a:solidFill>
                <a:schemeClr val="tx1"/>
              </a:solidFill>
            </a:endParaRPr>
          </a:p>
        </p:txBody>
      </p:sp>
      <p:cxnSp>
        <p:nvCxnSpPr>
          <p:cNvPr id="10" name="Straight Connector 9">
            <a:extLst>
              <a:ext uri="{FF2B5EF4-FFF2-40B4-BE49-F238E27FC236}">
                <a16:creationId xmlns:a16="http://schemas.microsoft.com/office/drawing/2014/main" id="{229D7FF9-AD08-4C43-A339-A1C0DEB66FC7}"/>
              </a:ext>
            </a:extLst>
          </p:cNvPr>
          <p:cNvCxnSpPr/>
          <p:nvPr/>
        </p:nvCxnSpPr>
        <p:spPr>
          <a:xfrm>
            <a:off x="622797" y="3651268"/>
            <a:ext cx="33832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787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F4BBC9-DA2F-5342-B4A9-8281B0905293}"/>
              </a:ext>
            </a:extLst>
          </p:cNvPr>
          <p:cNvSpPr>
            <a:spLocks noGrp="1"/>
          </p:cNvSpPr>
          <p:nvPr>
            <p:ph type="title"/>
          </p:nvPr>
        </p:nvSpPr>
        <p:spPr>
          <a:xfrm>
            <a:off x="-5685" y="0"/>
            <a:ext cx="4654294" cy="6400798"/>
          </a:xfrm>
          <a:solidFill>
            <a:schemeClr val="accent4">
              <a:lumMod val="20000"/>
              <a:lumOff val="80000"/>
            </a:schemeClr>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99C5988E-8D36-2D43-8C71-BCA91918A70D}"/>
              </a:ext>
            </a:extLst>
          </p:cNvPr>
          <p:cNvSpPr>
            <a:spLocks noGrp="1"/>
          </p:cNvSpPr>
          <p:nvPr>
            <p:ph idx="1"/>
          </p:nvPr>
        </p:nvSpPr>
        <p:spPr>
          <a:xfrm>
            <a:off x="5603417" y="944358"/>
            <a:ext cx="5628090" cy="4512081"/>
          </a:xfrm>
        </p:spPr>
        <p:txBody>
          <a:bodyPr anchor="ctr">
            <a:normAutofit/>
          </a:bodyPr>
          <a:lstStyle/>
          <a:p>
            <a:r>
              <a:rPr lang="en-US" sz="2600" dirty="0">
                <a:latin typeface="Calibri" panose="020F0502020204030204" pitchFamily="34" charset="0"/>
                <a:cs typeface="Calibri" panose="020F0502020204030204" pitchFamily="34" charset="0"/>
              </a:rPr>
              <a:t>Karen Rouse of WNYC and Gothamist used the COVID Stimulus Watch database created by Good Jobs First to expose New York based companies that received PPP loans despite having poor records of corporate accountability.</a:t>
            </a:r>
          </a:p>
          <a:p>
            <a:r>
              <a:rPr lang="en-US" sz="2600" dirty="0">
                <a:latin typeface="Calibri" panose="020F0502020204030204" pitchFamily="34" charset="0"/>
                <a:cs typeface="Calibri" panose="020F0502020204030204" pitchFamily="34" charset="0"/>
              </a:rPr>
              <a:t>Good Jobs First’s Philip </a:t>
            </a:r>
            <a:r>
              <a:rPr lang="en-US" sz="2600" dirty="0" err="1">
                <a:latin typeface="Calibri" panose="020F0502020204030204" pitchFamily="34" charset="0"/>
                <a:cs typeface="Calibri" panose="020F0502020204030204" pitchFamily="34" charset="0"/>
              </a:rPr>
              <a:t>Mattera</a:t>
            </a:r>
            <a:r>
              <a:rPr lang="en-US" sz="2600" dirty="0">
                <a:latin typeface="Calibri" panose="020F0502020204030204" pitchFamily="34" charset="0"/>
                <a:cs typeface="Calibri" panose="020F0502020204030204" pitchFamily="34" charset="0"/>
              </a:rPr>
              <a:t> explains how to use the tracker in this </a:t>
            </a:r>
            <a:r>
              <a:rPr lang="en-US" sz="2600" dirty="0">
                <a:latin typeface="Calibri" panose="020F0502020204030204" pitchFamily="34" charset="0"/>
                <a:cs typeface="Calibri" panose="020F0502020204030204" pitchFamily="34" charset="0"/>
                <a:hlinkClick r:id="rId2"/>
              </a:rPr>
              <a:t>tutorial</a:t>
            </a:r>
            <a:r>
              <a:rPr lang="en-US" sz="2600" dirty="0">
                <a:latin typeface="Calibri" panose="020F0502020204030204" pitchFamily="34" charset="0"/>
                <a:cs typeface="Calibri" panose="020F0502020204030204" pitchFamily="34" charset="0"/>
              </a:rPr>
              <a:t> (42 minutes). </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43BBC45A-6E7E-400B-844F-C0F5D623BFB8}"/>
              </a:ext>
            </a:extLst>
          </p:cNvPr>
          <p:cNvSpPr txBox="1"/>
          <p:nvPr/>
        </p:nvSpPr>
        <p:spPr>
          <a:xfrm>
            <a:off x="548646" y="2600236"/>
            <a:ext cx="3545632" cy="1200329"/>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Tracking companies that received PPP loans despite a history of fraud</a:t>
            </a:r>
            <a:endParaRPr lang="en-US" sz="2400" dirty="0"/>
          </a:p>
        </p:txBody>
      </p:sp>
    </p:spTree>
    <p:extLst>
      <p:ext uri="{BB962C8B-B14F-4D97-AF65-F5344CB8AC3E}">
        <p14:creationId xmlns:p14="http://schemas.microsoft.com/office/powerpoint/2010/main" val="2824244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44DBA36E-3867-481C-ADD2-CB31D5B0E3C7}"/>
              </a:ext>
            </a:extLst>
          </p:cNvPr>
          <p:cNvSpPr txBox="1">
            <a:spLocks/>
          </p:cNvSpPr>
          <p:nvPr/>
        </p:nvSpPr>
        <p:spPr>
          <a:xfrm>
            <a:off x="4621361" y="1"/>
            <a:ext cx="7564953" cy="6933459"/>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br>
              <a:rPr lang="en-US" sz="4400" dirty="0">
                <a:solidFill>
                  <a:srgbClr val="FFFFFF"/>
                </a:solidFill>
                <a:latin typeface="Calibri" panose="020F0502020204030204" pitchFamily="34" charset="0"/>
                <a:cs typeface="Calibri" panose="020F0502020204030204" pitchFamily="34" charset="0"/>
              </a:rPr>
            </a:br>
            <a:endParaRPr lang="en-US" sz="4400" dirty="0">
              <a:solidFill>
                <a:srgbClr val="FFFFF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A67AB26-9326-F549-8223-C8A3F54D61EB}"/>
              </a:ext>
            </a:extLst>
          </p:cNvPr>
          <p:cNvSpPr txBox="1"/>
          <p:nvPr/>
        </p:nvSpPr>
        <p:spPr>
          <a:xfrm>
            <a:off x="4902736" y="5728884"/>
            <a:ext cx="2343150"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hlinkClick r:id="rId2"/>
              </a:rPr>
              <a:t>Read the story</a:t>
            </a:r>
            <a:endParaRPr lang="en-US" sz="2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CF4BBC9-DA2F-5342-B4A9-8281B0905293}"/>
              </a:ext>
            </a:extLst>
          </p:cNvPr>
          <p:cNvSpPr>
            <a:spLocks noGrp="1"/>
          </p:cNvSpPr>
          <p:nvPr>
            <p:ph type="title"/>
          </p:nvPr>
        </p:nvSpPr>
        <p:spPr>
          <a:xfrm>
            <a:off x="-4746" y="-4"/>
            <a:ext cx="4648609" cy="6933459"/>
          </a:xfrm>
          <a:solidFill>
            <a:schemeClr val="accent4">
              <a:lumMod val="20000"/>
              <a:lumOff val="80000"/>
            </a:schemeClr>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pic>
        <p:nvPicPr>
          <p:cNvPr id="5" name="Content Placeholder 4" descr="A screenshot of a social media post&#10;&#10;Description automatically generated">
            <a:extLst>
              <a:ext uri="{FF2B5EF4-FFF2-40B4-BE49-F238E27FC236}">
                <a16:creationId xmlns:a16="http://schemas.microsoft.com/office/drawing/2014/main" id="{CE0EAA39-4CBB-1547-BA21-A13D8B8C79CB}"/>
              </a:ext>
            </a:extLst>
          </p:cNvPr>
          <p:cNvPicPr>
            <a:picLocks noGrp="1" noChangeAspect="1"/>
          </p:cNvPicPr>
          <p:nvPr>
            <p:ph idx="1"/>
          </p:nvPr>
        </p:nvPicPr>
        <p:blipFill>
          <a:blip r:embed="rId3"/>
          <a:stretch>
            <a:fillRect/>
          </a:stretch>
        </p:blipFill>
        <p:spPr>
          <a:xfrm>
            <a:off x="5007401" y="279510"/>
            <a:ext cx="6956971" cy="5211202"/>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169C7599-C2EC-487E-B246-40510ABBB312}"/>
              </a:ext>
            </a:extLst>
          </p:cNvPr>
          <p:cNvCxnSpPr/>
          <p:nvPr/>
        </p:nvCxnSpPr>
        <p:spPr>
          <a:xfrm>
            <a:off x="622797" y="3651268"/>
            <a:ext cx="338328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B8F3695-EA3B-4FF8-B694-72DD768540D2}"/>
              </a:ext>
            </a:extLst>
          </p:cNvPr>
          <p:cNvSpPr txBox="1">
            <a:spLocks/>
          </p:cNvSpPr>
          <p:nvPr/>
        </p:nvSpPr>
        <p:spPr>
          <a:xfrm>
            <a:off x="542894" y="2562806"/>
            <a:ext cx="3576341" cy="987480"/>
          </a:xfrm>
          <a:prstGeom prst="rect">
            <a:avLst/>
          </a:prstGeom>
          <a:solidFill>
            <a:schemeClr val="accent4">
              <a:lumMod val="20000"/>
              <a:lumOff val="80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Exposing fraud in PPP loans</a:t>
            </a:r>
          </a:p>
        </p:txBody>
      </p:sp>
    </p:spTree>
    <p:extLst>
      <p:ext uri="{BB962C8B-B14F-4D97-AF65-F5344CB8AC3E}">
        <p14:creationId xmlns:p14="http://schemas.microsoft.com/office/powerpoint/2010/main" val="3602043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1AFDC3-0796-9245-ABE0-0F86ED26AC51}"/>
              </a:ext>
            </a:extLst>
          </p:cNvPr>
          <p:cNvSpPr>
            <a:spLocks noGrp="1"/>
          </p:cNvSpPr>
          <p:nvPr>
            <p:ph type="title"/>
          </p:nvPr>
        </p:nvSpPr>
        <p:spPr>
          <a:xfrm>
            <a:off x="0" y="0"/>
            <a:ext cx="4648609" cy="6400798"/>
          </a:xfrm>
          <a:solidFill>
            <a:schemeClr val="accent4">
              <a:lumMod val="20000"/>
              <a:lumOff val="80000"/>
            </a:schemeClr>
          </a:solidFill>
        </p:spPr>
        <p:txBody>
          <a:bodyPr anchor="ctr">
            <a:normAutofit/>
          </a:bodyPr>
          <a:lstStyle/>
          <a:p>
            <a:r>
              <a:rPr lang="en-US" sz="32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0A8A83E-0814-4F46-957E-D493B4A7A5AE}"/>
              </a:ext>
            </a:extLst>
          </p:cNvPr>
          <p:cNvSpPr>
            <a:spLocks noGrp="1"/>
          </p:cNvSpPr>
          <p:nvPr>
            <p:ph idx="1"/>
          </p:nvPr>
        </p:nvSpPr>
        <p:spPr>
          <a:xfrm>
            <a:off x="5584968" y="998149"/>
            <a:ext cx="5317854" cy="5646208"/>
          </a:xfrm>
        </p:spPr>
        <p:txBody>
          <a:bodyPr anchor="ctr">
            <a:normAutofit/>
          </a:bodyPr>
          <a:lstStyle/>
          <a:p>
            <a:r>
              <a:rPr lang="en-US" sz="2600" dirty="0">
                <a:latin typeface="Calibri" panose="020F0502020204030204" pitchFamily="34" charset="0"/>
                <a:cs typeface="Calibri" panose="020F0502020204030204" pitchFamily="34" charset="0"/>
              </a:rPr>
              <a:t>By delving into the PPP loans data released by the U.S. Small Business Administration, Johnny Edwards and his colleagues at The Atlanta Journal-Constitution identified questionable loans in Georgia. </a:t>
            </a:r>
          </a:p>
          <a:p>
            <a:r>
              <a:rPr lang="en-US" sz="2600" dirty="0"/>
              <a:t> </a:t>
            </a:r>
          </a:p>
          <a:p>
            <a:endParaRPr lang="en-US" sz="26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1119D8C5-572D-4599-8066-CD0878E175AF}"/>
              </a:ext>
            </a:extLst>
          </p:cNvPr>
          <p:cNvSpPr txBox="1"/>
          <p:nvPr/>
        </p:nvSpPr>
        <p:spPr>
          <a:xfrm>
            <a:off x="936375" y="2600234"/>
            <a:ext cx="2775857" cy="1200329"/>
          </a:xfrm>
          <a:prstGeom prst="rect">
            <a:avLst/>
          </a:prstGeom>
          <a:noFill/>
        </p:spPr>
        <p:txBody>
          <a:bodyPr wrap="square">
            <a:spAutoFit/>
          </a:bodyPr>
          <a:lstStyle/>
          <a:p>
            <a:r>
              <a:rPr lang="en-US" sz="24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The Atlanta Journal-Constitution exposes dubious loans</a:t>
            </a:r>
            <a:endParaRPr lang="en-US" sz="2400" dirty="0"/>
          </a:p>
        </p:txBody>
      </p:sp>
    </p:spTree>
    <p:extLst>
      <p:ext uri="{BB962C8B-B14F-4D97-AF65-F5344CB8AC3E}">
        <p14:creationId xmlns:p14="http://schemas.microsoft.com/office/powerpoint/2010/main" val="4102736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AAB4F-E5DF-9448-96D2-34F66B905F52}"/>
              </a:ext>
            </a:extLst>
          </p:cNvPr>
          <p:cNvSpPr>
            <a:spLocks noGrp="1"/>
          </p:cNvSpPr>
          <p:nvPr>
            <p:ph type="title"/>
          </p:nvPr>
        </p:nvSpPr>
        <p:spPr>
          <a:xfrm>
            <a:off x="858749" y="963997"/>
            <a:ext cx="3787457" cy="4938361"/>
          </a:xfrm>
        </p:spPr>
        <p:txBody>
          <a:bodyPr anchor="ctr">
            <a:normAutofit/>
          </a:bodyPr>
          <a:lstStyle/>
          <a:p>
            <a:pPr algn="r"/>
            <a:r>
              <a:rPr lang="en-US" sz="3200" dirty="0">
                <a:latin typeface="Calibri" panose="020F0502020204030204" pitchFamily="34" charset="0"/>
                <a:cs typeface="Calibri" panose="020F0502020204030204" pitchFamily="34" charset="0"/>
              </a:rPr>
              <a:t>List of resources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87FD8A-76B8-6A43-90B1-21098DC72027}"/>
              </a:ext>
            </a:extLst>
          </p:cNvPr>
          <p:cNvSpPr>
            <a:spLocks noGrp="1"/>
          </p:cNvSpPr>
          <p:nvPr>
            <p:ph idx="1"/>
          </p:nvPr>
        </p:nvSpPr>
        <p:spPr>
          <a:xfrm>
            <a:off x="5301798" y="963507"/>
            <a:ext cx="5968181" cy="4938851"/>
          </a:xfrm>
        </p:spPr>
        <p:txBody>
          <a:bodyPr anchor="ctr">
            <a:normAutofit lnSpcReduction="10000"/>
          </a:bodyPr>
          <a:lstStyle/>
          <a:p>
            <a:pPr marL="0" indent="0">
              <a:buNone/>
            </a:pPr>
            <a:r>
              <a:rPr lang="en-US" sz="2800" dirty="0">
                <a:latin typeface="Calibri" panose="020F0502020204030204" pitchFamily="34" charset="0"/>
                <a:cs typeface="Calibri" panose="020F0502020204030204" pitchFamily="34" charset="0"/>
              </a:rPr>
              <a:t>NPF is maintaining an </a:t>
            </a:r>
            <a:r>
              <a:rPr lang="en-US" sz="2800" dirty="0">
                <a:latin typeface="Calibri" panose="020F0502020204030204" pitchFamily="34" charset="0"/>
                <a:cs typeface="Calibri" panose="020F0502020204030204" pitchFamily="34" charset="0"/>
                <a:hlinkClick r:id="rId2"/>
              </a:rPr>
              <a:t>updated list of resources</a:t>
            </a:r>
            <a:r>
              <a:rPr lang="en-US" sz="2800" dirty="0">
                <a:latin typeface="Calibri" panose="020F0502020204030204" pitchFamily="34" charset="0"/>
                <a:cs typeface="Calibri" panose="020F0502020204030204" pitchFamily="34" charset="0"/>
              </a:rPr>
              <a:t>, including:</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Government databases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Private databases and trackers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Documents and white papers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Resources on state responses to the pandemic</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Video tutorials and trainings on how to use data analysis tools</a:t>
            </a:r>
          </a:p>
        </p:txBody>
      </p:sp>
    </p:spTree>
    <p:extLst>
      <p:ext uri="{BB962C8B-B14F-4D97-AF65-F5344CB8AC3E}">
        <p14:creationId xmlns:p14="http://schemas.microsoft.com/office/powerpoint/2010/main" val="1791067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4C869C3B-5565-4AAC-86A8-9EB0AB1C6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C05876-C503-A34A-953F-E3AEDE6028FA}"/>
              </a:ext>
            </a:extLst>
          </p:cNvPr>
          <p:cNvSpPr>
            <a:spLocks noGrp="1"/>
          </p:cNvSpPr>
          <p:nvPr>
            <p:ph type="title"/>
          </p:nvPr>
        </p:nvSpPr>
        <p:spPr>
          <a:xfrm>
            <a:off x="638423" y="3807725"/>
            <a:ext cx="10909073" cy="1447062"/>
          </a:xfrm>
        </p:spPr>
        <p:txBody>
          <a:bodyPr vert="horz" lIns="91440" tIns="45720" rIns="91440" bIns="45720" rtlCol="0" anchor="b">
            <a:normAutofit/>
          </a:bodyPr>
          <a:lstStyle/>
          <a:p>
            <a:pPr algn="ctr"/>
            <a:r>
              <a:rPr lang="en-US" sz="2400" dirty="0">
                <a:solidFill>
                  <a:schemeClr val="tx1">
                    <a:lumMod val="85000"/>
                    <a:lumOff val="15000"/>
                  </a:schemeClr>
                </a:solidFill>
                <a:latin typeface="Calibri" panose="020F0502020204030204" pitchFamily="34" charset="0"/>
                <a:cs typeface="Calibri" panose="020F0502020204030204" pitchFamily="34" charset="0"/>
              </a:rPr>
              <a:t>This course is being updated periodically. If you have suggestions, additions or updates, please contact us at webmaster@nationalpress.org</a:t>
            </a:r>
            <a:br>
              <a:rPr lang="en-US" sz="2400" dirty="0">
                <a:solidFill>
                  <a:schemeClr val="tx1">
                    <a:lumMod val="85000"/>
                    <a:lumOff val="15000"/>
                  </a:schemeClr>
                </a:solidFill>
              </a:rPr>
            </a:br>
            <a:r>
              <a:rPr lang="en-US" sz="2400" dirty="0">
                <a:solidFill>
                  <a:schemeClr val="tx1">
                    <a:lumMod val="85000"/>
                    <a:lumOff val="15000"/>
                  </a:schemeClr>
                </a:solidFill>
              </a:rPr>
              <a:t> </a:t>
            </a:r>
          </a:p>
        </p:txBody>
      </p:sp>
      <p:cxnSp>
        <p:nvCxnSpPr>
          <p:cNvPr id="16" name="Straight Connector 15">
            <a:extLst>
              <a:ext uri="{FF2B5EF4-FFF2-40B4-BE49-F238E27FC236}">
                <a16:creationId xmlns:a16="http://schemas.microsoft.com/office/drawing/2014/main" id="{F41136EC-EC34-4D08-B5AB-8CE5870B1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600" y="5415653"/>
            <a:ext cx="8686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64CBAAB-7956-4763-9F69-A3FDBF1AC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Content Placeholder 8">
            <a:extLst>
              <a:ext uri="{FF2B5EF4-FFF2-40B4-BE49-F238E27FC236}">
                <a16:creationId xmlns:a16="http://schemas.microsoft.com/office/drawing/2014/main" id="{92F2DCDE-6400-4FA1-8557-50E7DA568B33}"/>
              </a:ext>
            </a:extLst>
          </p:cNvPr>
          <p:cNvPicPr>
            <a:picLocks noGrp="1" noChangeAspect="1"/>
          </p:cNvPicPr>
          <p:nvPr>
            <p:ph idx="1"/>
          </p:nvPr>
        </p:nvPicPr>
        <p:blipFill>
          <a:blip r:embed="rId2"/>
          <a:stretch>
            <a:fillRect/>
          </a:stretch>
        </p:blipFill>
        <p:spPr>
          <a:xfrm>
            <a:off x="4153526" y="810098"/>
            <a:ext cx="3878866" cy="2505054"/>
          </a:xfrm>
        </p:spPr>
      </p:pic>
    </p:spTree>
    <p:extLst>
      <p:ext uri="{BB962C8B-B14F-4D97-AF65-F5344CB8AC3E}">
        <p14:creationId xmlns:p14="http://schemas.microsoft.com/office/powerpoint/2010/main" val="239085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46DB6D5-5D90-CA4A-AB16-D33144DCF2B5}"/>
              </a:ext>
            </a:extLst>
          </p:cNvPr>
          <p:cNvSpPr>
            <a:spLocks noGrp="1"/>
          </p:cNvSpPr>
          <p:nvPr>
            <p:ph idx="1"/>
          </p:nvPr>
        </p:nvSpPr>
        <p:spPr>
          <a:xfrm>
            <a:off x="5489756" y="1058448"/>
            <a:ext cx="5626453" cy="4014592"/>
          </a:xfrm>
        </p:spPr>
        <p:txBody>
          <a:bodyPr anchor="ctr">
            <a:normAutofit/>
          </a:bodyPr>
          <a:lstStyle/>
          <a:p>
            <a:pPr lvl="0">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ction="ppaction://hlinksldjump"/>
              </a:rPr>
              <a:t>Tracking lobbying and special interest spending in Congress</a:t>
            </a:r>
            <a:endParaRPr lang="en-US" sz="2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3" action="ppaction://hlinksldjump"/>
              </a:rPr>
              <a:t>Three tools, your choice: How to analyze Paycheck Protection Program (PPP) loan recipients’ data in Excel, Tableau and Python</a:t>
            </a:r>
            <a:endParaRPr lang="en-US" sz="2600" dirty="0">
              <a:latin typeface="Calibri" panose="020F0502020204030204" pitchFamily="34" charset="0"/>
              <a:cs typeface="Calibri" panose="020F0502020204030204" pitchFamily="34" charset="0"/>
            </a:endParaRPr>
          </a:p>
          <a:p>
            <a:pPr lvl="0">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4" action="ppaction://hlinksldjump"/>
              </a:rPr>
              <a:t>Best practices in financial investigative journalism</a:t>
            </a:r>
            <a:endParaRPr lang="en-US" sz="2600" dirty="0">
              <a:latin typeface="Calibri" panose="020F0502020204030204" pitchFamily="34" charset="0"/>
              <a:cs typeface="Calibri" panose="020F0502020204030204" pitchFamily="34" charset="0"/>
            </a:endParaRPr>
          </a:p>
          <a:p>
            <a:endParaRPr lang="en-US" sz="2400" dirty="0"/>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BECAC13A-3EFF-4A8F-A0C1-A2DB6E84EDE3}"/>
              </a:ext>
            </a:extLst>
          </p:cNvPr>
          <p:cNvSpPr>
            <a:spLocks noGrp="1"/>
          </p:cNvSpPr>
          <p:nvPr>
            <p:ph type="title"/>
          </p:nvPr>
        </p:nvSpPr>
        <p:spPr>
          <a:xfrm>
            <a:off x="728429" y="3243644"/>
            <a:ext cx="3191765" cy="370708"/>
          </a:xfrm>
        </p:spPr>
        <p:txBody>
          <a:bodyPr anchor="ctr">
            <a:normAutofit fontScale="90000"/>
          </a:body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Topics covered (2 of 3)</a:t>
            </a:r>
          </a:p>
        </p:txBody>
      </p:sp>
    </p:spTree>
    <p:extLst>
      <p:ext uri="{BB962C8B-B14F-4D97-AF65-F5344CB8AC3E}">
        <p14:creationId xmlns:p14="http://schemas.microsoft.com/office/powerpoint/2010/main" val="290978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46DB6D5-5D90-CA4A-AB16-D33144DCF2B5}"/>
              </a:ext>
            </a:extLst>
          </p:cNvPr>
          <p:cNvSpPr>
            <a:spLocks noGrp="1"/>
          </p:cNvSpPr>
          <p:nvPr>
            <p:ph idx="1"/>
          </p:nvPr>
        </p:nvSpPr>
        <p:spPr>
          <a:xfrm>
            <a:off x="5455601" y="725891"/>
            <a:ext cx="5923721" cy="4058478"/>
          </a:xfrm>
        </p:spPr>
        <p:txBody>
          <a:bodyPr anchor="ctr">
            <a:normAutofit lnSpcReduction="10000"/>
          </a:bodyPr>
          <a:lstStyle/>
          <a:p>
            <a:pPr lvl="0">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 action="ppaction://noaction"/>
              </a:rPr>
              <a:t>Scraping data from the web using Google Sheets</a:t>
            </a:r>
            <a:r>
              <a:rPr lang="en-US" sz="2600" dirty="0">
                <a:latin typeface="Calibri" panose="020F0502020204030204" pitchFamily="34" charset="0"/>
                <a:cs typeface="Calibri" panose="020F0502020204030204" pitchFamily="34" charset="0"/>
              </a:rPr>
              <a:t> </a:t>
            </a:r>
          </a:p>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ction="ppaction://hlinksldjump"/>
              </a:rPr>
              <a:t>Overview of stimulus spending: CARES Act and other federal programs, and their effect on the federal budget</a:t>
            </a:r>
            <a:endParaRPr lang="en-US" sz="2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3" action="ppaction://hlinksldjump"/>
              </a:rPr>
              <a:t>Scoops by NPF fellows using data journalism techniques</a:t>
            </a:r>
            <a:endParaRPr lang="en-US" sz="26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4" action="ppaction://hlinksldjump"/>
              </a:rPr>
              <a:t>List of resources</a:t>
            </a:r>
            <a:endParaRPr lang="en-US" sz="2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A35566B9-47A7-45BB-A2B6-C3985ECDAF50}"/>
              </a:ext>
            </a:extLst>
          </p:cNvPr>
          <p:cNvSpPr>
            <a:spLocks noGrp="1"/>
          </p:cNvSpPr>
          <p:nvPr>
            <p:ph type="title"/>
          </p:nvPr>
        </p:nvSpPr>
        <p:spPr>
          <a:xfrm>
            <a:off x="728429" y="3243644"/>
            <a:ext cx="3191765" cy="370708"/>
          </a:xfrm>
        </p:spPr>
        <p:txBody>
          <a:bodyPr anchor="ctr">
            <a:normAutofit fontScale="90000"/>
          </a:body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Topics covered (3 of 3)</a:t>
            </a:r>
          </a:p>
        </p:txBody>
      </p:sp>
    </p:spTree>
    <p:extLst>
      <p:ext uri="{BB962C8B-B14F-4D97-AF65-F5344CB8AC3E}">
        <p14:creationId xmlns:p14="http://schemas.microsoft.com/office/powerpoint/2010/main" val="332578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71AAAB"/>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0C31CFBF-DEB8-204E-8718-3FED03C4675D}"/>
              </a:ext>
            </a:extLst>
          </p:cNvPr>
          <p:cNvPicPr>
            <a:picLocks noGrp="1" noChangeAspect="1"/>
          </p:cNvPicPr>
          <p:nvPr>
            <p:ph idx="1"/>
          </p:nvPr>
        </p:nvPicPr>
        <p:blipFill rotWithShape="1">
          <a:blip r:embed="rId2"/>
          <a:srcRect t="-544" b="9755"/>
          <a:stretch/>
        </p:blipFill>
        <p:spPr>
          <a:xfrm>
            <a:off x="4631170" y="-41096"/>
            <a:ext cx="7659666" cy="6954178"/>
          </a:xfrm>
          <a:prstGeom prst="rect">
            <a:avLst/>
          </a:prstGeom>
        </p:spPr>
      </p:pic>
      <p:sp>
        <p:nvSpPr>
          <p:cNvPr id="2" name="Title 1">
            <a:extLst>
              <a:ext uri="{FF2B5EF4-FFF2-40B4-BE49-F238E27FC236}">
                <a16:creationId xmlns:a16="http://schemas.microsoft.com/office/drawing/2014/main" id="{E04D8A09-BF6D-554F-8905-88059D5C70EA}"/>
              </a:ext>
            </a:extLst>
          </p:cNvPr>
          <p:cNvSpPr>
            <a:spLocks noGrp="1"/>
          </p:cNvSpPr>
          <p:nvPr>
            <p:ph type="title"/>
          </p:nvPr>
        </p:nvSpPr>
        <p:spPr>
          <a:xfrm>
            <a:off x="484814" y="1965263"/>
            <a:ext cx="3659246" cy="1643304"/>
          </a:xfrm>
        </p:spPr>
        <p:txBody>
          <a:bodyPr vert="horz" lIns="91440" tIns="45720" rIns="91440" bIns="45720" rtlCol="0" anchor="b">
            <a:normAutofit fontScale="90000"/>
          </a:bodyPr>
          <a:lstStyle/>
          <a:p>
            <a:r>
              <a:rPr lang="en-US" sz="31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How to use a variety of databases to track COVID stimulus spending</a:t>
            </a:r>
          </a:p>
        </p:txBody>
      </p:sp>
    </p:spTree>
    <p:extLst>
      <p:ext uri="{BB962C8B-B14F-4D97-AF65-F5344CB8AC3E}">
        <p14:creationId xmlns:p14="http://schemas.microsoft.com/office/powerpoint/2010/main" val="24914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29BEF-3BFA-9840-8A82-EFC53AC6F14D}"/>
              </a:ext>
            </a:extLst>
          </p:cNvPr>
          <p:cNvSpPr>
            <a:spLocks noGrp="1"/>
          </p:cNvSpPr>
          <p:nvPr>
            <p:ph type="title"/>
          </p:nvPr>
        </p:nvSpPr>
        <p:spPr>
          <a:xfrm>
            <a:off x="-5685" y="-3"/>
            <a:ext cx="4654294" cy="6400803"/>
          </a:xfrm>
          <a:solidFill>
            <a:schemeClr val="accent5"/>
          </a:solidFill>
        </p:spPr>
        <p:txBody>
          <a:bodyPr anchor="ctr">
            <a:normAutofit/>
          </a:bodyPr>
          <a:lstStyle/>
          <a:p>
            <a:r>
              <a:rPr lang="en-US" sz="3200" dirty="0">
                <a:solidFill>
                  <a:schemeClr val="tx1"/>
                </a:solidFill>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9FA12AA-70FF-D942-842D-41863BEADFC7}"/>
              </a:ext>
            </a:extLst>
          </p:cNvPr>
          <p:cNvSpPr>
            <a:spLocks noGrp="1"/>
          </p:cNvSpPr>
          <p:nvPr>
            <p:ph idx="1"/>
          </p:nvPr>
        </p:nvSpPr>
        <p:spPr>
          <a:xfrm>
            <a:off x="5528926" y="565461"/>
            <a:ext cx="5575485" cy="5646208"/>
          </a:xfrm>
        </p:spPr>
        <p:txBody>
          <a:bodyPr anchor="ctr">
            <a:normAutofit/>
          </a:bodyPr>
          <a:lstStyle/>
          <a:p>
            <a:r>
              <a:rPr lang="en-US" sz="2600" dirty="0">
                <a:solidFill>
                  <a:schemeClr val="tx1"/>
                </a:solidFill>
                <a:latin typeface="Calibri" panose="020F0502020204030204" pitchFamily="34" charset="0"/>
                <a:cs typeface="Calibri" panose="020F0502020204030204" pitchFamily="34" charset="0"/>
              </a:rPr>
              <a:t>This</a:t>
            </a:r>
            <a:r>
              <a:rPr lang="en-US" sz="2600"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hlinkClick r:id="rId2"/>
              </a:rPr>
              <a:t>database</a:t>
            </a:r>
            <a:r>
              <a:rPr lang="en-US" sz="2600" dirty="0">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is from the Committee for a Responsible Federal Budget. It breaks down each fiscal or monetary COVID action and shows its impact on the deficit, either from increased spending or foregone revenue. </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
            <a:extLst>
              <a:ext uri="{FF2B5EF4-FFF2-40B4-BE49-F238E27FC236}">
                <a16:creationId xmlns:a16="http://schemas.microsoft.com/office/drawing/2014/main" id="{C935726B-02B2-4FA9-A238-8C69CCB6E804}"/>
              </a:ext>
            </a:extLst>
          </p:cNvPr>
          <p:cNvSpPr txBox="1">
            <a:spLocks/>
          </p:cNvSpPr>
          <p:nvPr/>
        </p:nvSpPr>
        <p:spPr>
          <a:xfrm>
            <a:off x="880333" y="3017857"/>
            <a:ext cx="2882258" cy="37070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290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COVID Money Tracker</a:t>
            </a:r>
          </a:p>
        </p:txBody>
      </p:sp>
    </p:spTree>
    <p:extLst>
      <p:ext uri="{BB962C8B-B14F-4D97-AF65-F5344CB8AC3E}">
        <p14:creationId xmlns:p14="http://schemas.microsoft.com/office/powerpoint/2010/main" val="942312458"/>
      </p:ext>
    </p:extLst>
  </p:cSld>
  <p:clrMapOvr>
    <a:masterClrMapping/>
  </p:clrMapOvr>
</p:sld>
</file>

<file path=ppt/theme/theme1.xml><?xml version="1.0" encoding="utf-8"?>
<a:theme xmlns:a="http://schemas.openxmlformats.org/drawingml/2006/main" name="RetrospectVTI">
  <a:themeElements>
    <a:clrScheme name="AnalogousFromLightSeed_2SEEDS">
      <a:dk1>
        <a:srgbClr val="000000"/>
      </a:dk1>
      <a:lt1>
        <a:srgbClr val="FFFFFF"/>
      </a:lt1>
      <a:dk2>
        <a:srgbClr val="413E24"/>
      </a:dk2>
      <a:lt2>
        <a:srgbClr val="ECECF0"/>
      </a:lt2>
      <a:accent1>
        <a:srgbClr val="A8A15F"/>
      </a:accent1>
      <a:accent2>
        <a:srgbClr val="C6976B"/>
      </a:accent2>
      <a:accent3>
        <a:srgbClr val="96A86F"/>
      </a:accent3>
      <a:accent4>
        <a:srgbClr val="62AD90"/>
      </a:accent4>
      <a:accent5>
        <a:srgbClr val="71AAAB"/>
      </a:accent5>
      <a:accent6>
        <a:srgbClr val="71A1C8"/>
      </a:accent6>
      <a:hlink>
        <a:srgbClr val="7E84B9"/>
      </a:hlink>
      <a:folHlink>
        <a:srgbClr val="87878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2777</Words>
  <Application>Microsoft Office PowerPoint</Application>
  <PresentationFormat>Widescreen</PresentationFormat>
  <Paragraphs>261</Paragraphs>
  <Slides>55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Bookman Old Style</vt:lpstr>
      <vt:lpstr>Calibri</vt:lpstr>
      <vt:lpstr>Franklin Gothic Book</vt:lpstr>
      <vt:lpstr>RetrospectVTI</vt:lpstr>
      <vt:lpstr>PowerPoint Presentation</vt:lpstr>
      <vt:lpstr>PowerPoint Presentation</vt:lpstr>
      <vt:lpstr>Guidebook overview</vt:lpstr>
      <vt:lpstr>      </vt:lpstr>
      <vt:lpstr>Topics covered (1 of 3)</vt:lpstr>
      <vt:lpstr>Topics covered (2 of 3)</vt:lpstr>
      <vt:lpstr>Topics covered (3 of 3)</vt:lpstr>
      <vt:lpstr>How to use a variety of databases to track COVID stimulus spending</vt:lpstr>
      <vt:lpstr>   </vt:lpstr>
      <vt:lpstr>  </vt:lpstr>
      <vt:lpstr>   </vt:lpstr>
      <vt:lpstr> </vt:lpstr>
      <vt:lpstr>   </vt:lpstr>
      <vt:lpstr>    </vt:lpstr>
      <vt:lpstr>   </vt:lpstr>
      <vt:lpstr>         DataKind DC database</vt:lpstr>
      <vt:lpstr>   </vt:lpstr>
      <vt:lpstr>    </vt:lpstr>
      <vt:lpstr>   </vt:lpstr>
      <vt:lpstr>Free online tools to find background on companies and individuals</vt:lpstr>
      <vt:lpstr>   </vt:lpstr>
      <vt:lpstr>               Image search tools</vt:lpstr>
      <vt:lpstr>         Finding people’s contacts</vt:lpstr>
      <vt:lpstr>          Tools for website search</vt:lpstr>
      <vt:lpstr>   </vt:lpstr>
      <vt:lpstr>Techniques for investigating companies, including how to use SEC records</vt:lpstr>
      <vt:lpstr>   </vt:lpstr>
      <vt:lpstr>                          EDGAR</vt:lpstr>
      <vt:lpstr>    </vt:lpstr>
      <vt:lpstr>   How to make most of SEC fillings</vt:lpstr>
      <vt:lpstr>     </vt:lpstr>
      <vt:lpstr>   </vt:lpstr>
      <vt:lpstr>Tracking lobbying and special interest spending in Congress</vt:lpstr>
      <vt:lpstr>               Tracking lawmakers</vt:lpstr>
      <vt:lpstr>     </vt:lpstr>
      <vt:lpstr>    </vt:lpstr>
      <vt:lpstr>Three tools, your choice: how to analyze PPP loan recipients’ data in Excel, Tableau and Python</vt:lpstr>
      <vt:lpstr>   </vt:lpstr>
      <vt:lpstr>   </vt:lpstr>
      <vt:lpstr>    </vt:lpstr>
      <vt:lpstr>    </vt:lpstr>
      <vt:lpstr>Best Practices in Financial Investigative Journalism   </vt:lpstr>
      <vt:lpstr>     Lessons from previous bailouts</vt:lpstr>
      <vt:lpstr>Four tips for journalists reporting on local businesses</vt:lpstr>
      <vt:lpstr>   Overview of stimulus spending: CARES Act and other federal programs, and their effect on the federal budget  </vt:lpstr>
      <vt:lpstr>    </vt:lpstr>
      <vt:lpstr>          Effects on the U.S. deficit</vt:lpstr>
      <vt:lpstr>Scoops by NPF Fellows using data journalism techniques </vt:lpstr>
      <vt:lpstr>    </vt:lpstr>
      <vt:lpstr>How NPF fellows used these resources to break stories</vt:lpstr>
      <vt:lpstr>   </vt:lpstr>
      <vt:lpstr> </vt:lpstr>
      <vt:lpstr>   </vt:lpstr>
      <vt:lpstr>List of resources</vt:lpstr>
      <vt:lpstr>This course is being updated periodically. If you have suggestions, additions or updates, please contact us at webmaster@nationalpress.org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Chikezie  Omeje</dc:creator>
  <cp:lastModifiedBy>Tyler Mertins</cp:lastModifiedBy>
  <cp:revision>102</cp:revision>
  <dcterms:created xsi:type="dcterms:W3CDTF">2020-09-17T03:48:41Z</dcterms:created>
  <dcterms:modified xsi:type="dcterms:W3CDTF">2020-10-12T14:15:45Z</dcterms:modified>
</cp:coreProperties>
</file>